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91" r:id="rId3"/>
    <p:sldId id="277" r:id="rId4"/>
    <p:sldId id="278" r:id="rId5"/>
    <p:sldId id="293" r:id="rId6"/>
    <p:sldId id="288" r:id="rId7"/>
    <p:sldId id="294" r:id="rId8"/>
    <p:sldId id="311" r:id="rId9"/>
    <p:sldId id="312" r:id="rId10"/>
    <p:sldId id="295" r:id="rId11"/>
    <p:sldId id="296" r:id="rId12"/>
    <p:sldId id="310" r:id="rId13"/>
    <p:sldId id="309" r:id="rId14"/>
    <p:sldId id="292" r:id="rId15"/>
    <p:sldId id="300" r:id="rId16"/>
    <p:sldId id="317" r:id="rId17"/>
    <p:sldId id="298" r:id="rId18"/>
    <p:sldId id="316" r:id="rId19"/>
    <p:sldId id="299" r:id="rId20"/>
    <p:sldId id="301" r:id="rId21"/>
    <p:sldId id="307" r:id="rId22"/>
    <p:sldId id="308" r:id="rId23"/>
    <p:sldId id="302" r:id="rId24"/>
    <p:sldId id="303" r:id="rId25"/>
    <p:sldId id="304" r:id="rId26"/>
    <p:sldId id="306" r:id="rId27"/>
    <p:sldId id="305" r:id="rId28"/>
    <p:sldId id="313" r:id="rId29"/>
    <p:sldId id="314" r:id="rId30"/>
    <p:sldId id="315"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6" autoAdjust="0"/>
    <p:restoredTop sz="94660"/>
  </p:normalViewPr>
  <p:slideViewPr>
    <p:cSldViewPr>
      <p:cViewPr varScale="1">
        <p:scale>
          <a:sx n="61" d="100"/>
          <a:sy n="61" d="100"/>
        </p:scale>
        <p:origin x="178"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45" d="100"/>
          <a:sy n="45" d="100"/>
        </p:scale>
        <p:origin x="1632"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8/21/2014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8/21/2014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39156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Notes Placeholder 2"/>
              <p:cNvSpPr>
                <a:spLocks noGrp="1"/>
              </p:cNvSpPr>
              <p:nvPr>
                <p:ph type="body" idx="1"/>
              </p:nvPr>
            </p:nvSpPr>
            <p:spPr>
              <a:xfrm>
                <a:off x="222250" y="309563"/>
                <a:ext cx="9440863" cy="6103937"/>
              </a:xfrm>
              <a:prstGeom prst="rect">
                <a:avLst/>
              </a:prstGeom>
            </p:spPr>
            <p:txBody>
              <a:bodyPr numCol="2" spcCol="457200"/>
              <a:lstStyle/>
              <a:p>
                <a:pPr marL="0" marR="0" indent="0" algn="l" defTabSz="965200" rtl="0" eaLnBrk="0" fontAlgn="base" latinLnBrk="0" hangingPunct="0">
                  <a:lnSpc>
                    <a:spcPct val="100000"/>
                  </a:lnSpc>
                  <a:spcBef>
                    <a:spcPct val="0"/>
                  </a:spcBef>
                  <a:spcAft>
                    <a:spcPct val="0"/>
                  </a:spcAft>
                  <a:buClrTx/>
                  <a:buSzTx/>
                  <a:buFontTx/>
                  <a:buNone/>
                  <a:tabLst/>
                  <a:defRPr/>
                </a:pPr>
                <a:r>
                  <a:rPr lang="en-US" dirty="0" smtClean="0">
                    <a:solidFill>
                      <a:schemeClr val="tx1"/>
                    </a:solidFill>
                  </a:rPr>
                  <a:t>Space</a:t>
                </a:r>
                <a:r>
                  <a:rPr lang="en-US" baseline="0" dirty="0" smtClean="0">
                    <a:solidFill>
                      <a:schemeClr val="tx1"/>
                    </a:solidFill>
                  </a:rPr>
                  <a:t> vector modulation (SVM) is to approximate the reference voltage vector (</a:t>
                </a:r>
                <a14:m>
                  <m:oMath xmlns:m="http://schemas.openxmlformats.org/officeDocument/2006/math">
                    <m:acc>
                      <m:accPr>
                        <m:chr m:val="̅"/>
                        <m:ctrlPr>
                          <a:rPr lang="en-US" sz="1200" b="0" i="1" smtClean="0">
                            <a:solidFill>
                              <a:schemeClr val="tx1"/>
                            </a:solidFill>
                            <a:latin typeface="Cambria Math" panose="02040503050406030204" pitchFamily="18" charset="0"/>
                            <a:ea typeface="Cambria Math"/>
                            <a:cs typeface="Arial" pitchFamily="34" charset="0"/>
                          </a:rPr>
                        </m:ctrlPr>
                      </m:accPr>
                      <m:e>
                        <m:r>
                          <a:rPr lang="en-US" sz="1200" b="0" i="1" smtClean="0">
                            <a:solidFill>
                              <a:schemeClr val="tx1"/>
                            </a:solidFill>
                            <a:latin typeface="Cambria Math"/>
                            <a:ea typeface="Cambria Math"/>
                            <a:cs typeface="Arial" pitchFamily="34" charset="0"/>
                          </a:rPr>
                          <m:t>𝑣</m:t>
                        </m:r>
                      </m:e>
                    </m:acc>
                  </m:oMath>
                </a14:m>
                <a:r>
                  <a:rPr lang="en-US" baseline="0" dirty="0" smtClean="0">
                    <a:solidFill>
                      <a:schemeClr val="tx1"/>
                    </a:solidFill>
                  </a:rPr>
                  <a:t>) instantaneously by combining the switching states corresponding to the basic space vectors. </a:t>
                </a: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a:p>
              <a:p>
                <a:pPr marL="0" marR="0" indent="0" algn="l" defTabSz="965200" rtl="0" eaLnBrk="0" fontAlgn="base" latinLnBrk="0" hangingPunct="0">
                  <a:lnSpc>
                    <a:spcPct val="100000"/>
                  </a:lnSpc>
                  <a:spcBef>
                    <a:spcPct val="0"/>
                  </a:spcBef>
                  <a:spcAft>
                    <a:spcPct val="0"/>
                  </a:spcAft>
                  <a:buClrTx/>
                  <a:buSzTx/>
                  <a:buFontTx/>
                  <a:buNone/>
                  <a:tabLst/>
                  <a:defRPr/>
                </a:pPr>
                <a:r>
                  <a:rPr lang="en-US" baseline="0" dirty="0" smtClean="0">
                    <a:solidFill>
                      <a:schemeClr val="tx1"/>
                    </a:solidFill>
                  </a:rPr>
                  <a:t>There are totally 8 space vectors corresponding to 8 different switching state combinations. The equation to get the voltage vector from 3-phase voltages is given by</a:t>
                </a:r>
              </a:p>
              <a:p>
                <a:pPr marL="0" marR="0" indent="0" algn="ctr" defTabSz="965200" rtl="0" eaLnBrk="0" fontAlgn="base" latinLnBrk="0" hangingPunct="0">
                  <a:lnSpc>
                    <a:spcPct val="100000"/>
                  </a:lnSpc>
                  <a:spcBef>
                    <a:spcPct val="0"/>
                  </a:spcBef>
                  <a:spcAft>
                    <a:spcPct val="0"/>
                  </a:spcAft>
                  <a:buClrTx/>
                  <a:buSzTx/>
                  <a:buFontTx/>
                  <a:buNone/>
                  <a:tabLst/>
                  <a:defRPr/>
                </a:pPr>
                <a14:m>
                  <m:oMath xmlns:m="http://schemas.openxmlformats.org/officeDocument/2006/math">
                    <m:acc>
                      <m:accPr>
                        <m:chr m:val="̅"/>
                        <m:ctrlPr>
                          <a:rPr lang="en-US" sz="1200" b="0" i="1" smtClean="0">
                            <a:solidFill>
                              <a:schemeClr val="tx1"/>
                            </a:solidFill>
                            <a:latin typeface="Cambria Math" panose="02040503050406030204" pitchFamily="18" charset="0"/>
                            <a:ea typeface="Cambria Math"/>
                            <a:cs typeface="Arial" pitchFamily="34" charset="0"/>
                          </a:rPr>
                        </m:ctrlPr>
                      </m:accPr>
                      <m:e>
                        <m:r>
                          <a:rPr lang="en-US" sz="1200" b="0" i="1" smtClean="0">
                            <a:solidFill>
                              <a:schemeClr val="tx1"/>
                            </a:solidFill>
                            <a:latin typeface="Cambria Math"/>
                            <a:ea typeface="Cambria Math"/>
                            <a:cs typeface="Arial" pitchFamily="34" charset="0"/>
                          </a:rPr>
                          <m:t>𝑣</m:t>
                        </m:r>
                      </m:e>
                    </m:acc>
                    <m:r>
                      <a:rPr lang="en-US" sz="1200" b="0" i="1" smtClean="0">
                        <a:solidFill>
                          <a:schemeClr val="tx1"/>
                        </a:solidFill>
                        <a:latin typeface="Cambria Math"/>
                        <a:ea typeface="Cambria Math"/>
                        <a:cs typeface="Arial" pitchFamily="34" charset="0"/>
                      </a:rPr>
                      <m:t>=</m:t>
                    </m:r>
                    <m:f>
                      <m:fPr>
                        <m:ctrlPr>
                          <a:rPr lang="en-US" sz="1200" b="0" i="1" smtClean="0">
                            <a:solidFill>
                              <a:schemeClr val="tx1"/>
                            </a:solidFill>
                            <a:latin typeface="Cambria Math" panose="02040503050406030204" pitchFamily="18" charset="0"/>
                            <a:ea typeface="Cambria Math"/>
                            <a:cs typeface="Arial" pitchFamily="34" charset="0"/>
                          </a:rPr>
                        </m:ctrlPr>
                      </m:fPr>
                      <m:num>
                        <m:r>
                          <a:rPr lang="en-US" sz="1200" b="0" i="1" smtClean="0">
                            <a:solidFill>
                              <a:schemeClr val="tx1"/>
                            </a:solidFill>
                            <a:latin typeface="Cambria Math"/>
                            <a:ea typeface="Cambria Math"/>
                            <a:cs typeface="Arial" pitchFamily="34" charset="0"/>
                          </a:rPr>
                          <m:t>2</m:t>
                        </m:r>
                      </m:num>
                      <m:den>
                        <m:r>
                          <a:rPr lang="en-US" sz="1200" b="0" i="1" smtClean="0">
                            <a:solidFill>
                              <a:schemeClr val="tx1"/>
                            </a:solidFill>
                            <a:latin typeface="Cambria Math"/>
                            <a:ea typeface="Cambria Math"/>
                            <a:cs typeface="Arial" pitchFamily="34" charset="0"/>
                          </a:rPr>
                          <m:t>3</m:t>
                        </m:r>
                      </m:den>
                    </m:f>
                    <m:r>
                      <a:rPr lang="en-US" sz="1200" b="0" i="1" smtClean="0">
                        <a:solidFill>
                          <a:schemeClr val="tx1"/>
                        </a:solidFill>
                        <a:latin typeface="Cambria Math"/>
                        <a:ea typeface="Cambria Math"/>
                        <a:cs typeface="Arial" pitchFamily="34" charset="0"/>
                      </a:rPr>
                      <m:t>∙</m:t>
                    </m:r>
                    <m:d>
                      <m:dPr>
                        <m:ctrlPr>
                          <a:rPr lang="en-US" sz="1200" b="0" i="1" smtClean="0">
                            <a:solidFill>
                              <a:schemeClr val="tx1"/>
                            </a:solidFill>
                            <a:latin typeface="Cambria Math" panose="02040503050406030204" pitchFamily="18" charset="0"/>
                            <a:ea typeface="Cambria Math"/>
                            <a:cs typeface="Arial" pitchFamily="34" charset="0"/>
                          </a:rPr>
                        </m:ctrlPr>
                      </m:dPr>
                      <m:e>
                        <m:sSub>
                          <m:sSubPr>
                            <m:ctrlPr>
                              <a:rPr lang="en-US" sz="1200" b="0" i="1" smtClean="0">
                                <a:solidFill>
                                  <a:schemeClr val="tx1"/>
                                </a:solidFill>
                                <a:latin typeface="Cambria Math" panose="02040503050406030204" pitchFamily="18" charset="0"/>
                                <a:ea typeface="Cambria Math"/>
                                <a:cs typeface="Arial" pitchFamily="34" charset="0"/>
                              </a:rPr>
                            </m:ctrlPr>
                          </m:sSubPr>
                          <m:e>
                            <m:r>
                              <a:rPr lang="en-US" sz="1200" b="0" i="1" smtClean="0">
                                <a:solidFill>
                                  <a:schemeClr val="tx1"/>
                                </a:solidFill>
                                <a:latin typeface="Cambria Math"/>
                                <a:ea typeface="Cambria Math"/>
                                <a:cs typeface="Arial" pitchFamily="34" charset="0"/>
                              </a:rPr>
                              <m:t>𝑣</m:t>
                            </m:r>
                          </m:e>
                          <m:sub>
                            <m:r>
                              <a:rPr lang="en-US" sz="1200" b="0" i="1" smtClean="0">
                                <a:solidFill>
                                  <a:schemeClr val="tx1"/>
                                </a:solidFill>
                                <a:latin typeface="Cambria Math"/>
                                <a:ea typeface="Cambria Math"/>
                                <a:cs typeface="Arial" pitchFamily="34" charset="0"/>
                              </a:rPr>
                              <m:t>𝐴</m:t>
                            </m:r>
                          </m:sub>
                        </m:sSub>
                        <m:r>
                          <a:rPr lang="en-US" sz="1200" b="0" i="1" smtClean="0">
                            <a:solidFill>
                              <a:schemeClr val="tx1"/>
                            </a:solidFill>
                            <a:latin typeface="Cambria Math"/>
                            <a:ea typeface="Cambria Math"/>
                            <a:cs typeface="Arial" pitchFamily="34" charset="0"/>
                          </a:rPr>
                          <m:t>+</m:t>
                        </m:r>
                        <m:sSub>
                          <m:sSubPr>
                            <m:ctrlPr>
                              <a:rPr lang="en-US" sz="1200" b="0" i="1" smtClean="0">
                                <a:solidFill>
                                  <a:schemeClr val="tx1"/>
                                </a:solidFill>
                                <a:latin typeface="Cambria Math" panose="02040503050406030204" pitchFamily="18" charset="0"/>
                                <a:ea typeface="Cambria Math"/>
                                <a:cs typeface="Arial" pitchFamily="34" charset="0"/>
                              </a:rPr>
                            </m:ctrlPr>
                          </m:sSubPr>
                          <m:e>
                            <m:r>
                              <a:rPr lang="en-US" sz="1200" b="0" i="1" smtClean="0">
                                <a:solidFill>
                                  <a:schemeClr val="tx1"/>
                                </a:solidFill>
                                <a:latin typeface="Cambria Math"/>
                                <a:ea typeface="Cambria Math"/>
                                <a:cs typeface="Arial" pitchFamily="34" charset="0"/>
                              </a:rPr>
                              <m:t>𝑎</m:t>
                            </m:r>
                            <m:r>
                              <a:rPr lang="en-US" sz="1200" b="0" i="1" smtClean="0">
                                <a:solidFill>
                                  <a:schemeClr val="tx1"/>
                                </a:solidFill>
                                <a:latin typeface="Cambria Math"/>
                                <a:ea typeface="Cambria Math"/>
                                <a:cs typeface="Arial" pitchFamily="34" charset="0"/>
                              </a:rPr>
                              <m:t>∙</m:t>
                            </m:r>
                            <m:r>
                              <a:rPr lang="en-US" sz="1200" b="0" i="1" smtClean="0">
                                <a:solidFill>
                                  <a:schemeClr val="tx1"/>
                                </a:solidFill>
                                <a:latin typeface="Cambria Math"/>
                                <a:ea typeface="Cambria Math"/>
                                <a:cs typeface="Arial" pitchFamily="34" charset="0"/>
                              </a:rPr>
                              <m:t>𝑣</m:t>
                            </m:r>
                          </m:e>
                          <m:sub>
                            <m:r>
                              <a:rPr lang="en-US" sz="1200" b="0" i="1" smtClean="0">
                                <a:solidFill>
                                  <a:schemeClr val="tx1"/>
                                </a:solidFill>
                                <a:latin typeface="Cambria Math"/>
                                <a:ea typeface="Cambria Math"/>
                                <a:cs typeface="Arial" pitchFamily="34" charset="0"/>
                              </a:rPr>
                              <m:t>𝐵</m:t>
                            </m:r>
                          </m:sub>
                        </m:sSub>
                        <m:r>
                          <a:rPr lang="en-US" sz="1200" b="0" i="1" smtClean="0">
                            <a:solidFill>
                              <a:schemeClr val="tx1"/>
                            </a:solidFill>
                            <a:latin typeface="Cambria Math"/>
                            <a:ea typeface="Cambria Math"/>
                            <a:cs typeface="Arial" pitchFamily="34" charset="0"/>
                          </a:rPr>
                          <m:t>+</m:t>
                        </m:r>
                        <m:sSup>
                          <m:sSupPr>
                            <m:ctrlPr>
                              <a:rPr lang="en-US" sz="1200" b="0" i="1" smtClean="0">
                                <a:solidFill>
                                  <a:schemeClr val="tx1"/>
                                </a:solidFill>
                                <a:latin typeface="Cambria Math" panose="02040503050406030204" pitchFamily="18" charset="0"/>
                                <a:ea typeface="Cambria Math"/>
                                <a:cs typeface="Arial" pitchFamily="34" charset="0"/>
                              </a:rPr>
                            </m:ctrlPr>
                          </m:sSupPr>
                          <m:e>
                            <m:r>
                              <a:rPr lang="en-US" sz="1200" b="0" i="1" smtClean="0">
                                <a:solidFill>
                                  <a:schemeClr val="tx1"/>
                                </a:solidFill>
                                <a:latin typeface="Cambria Math"/>
                                <a:ea typeface="Cambria Math"/>
                                <a:cs typeface="Arial" pitchFamily="34" charset="0"/>
                              </a:rPr>
                              <m:t>𝑎</m:t>
                            </m:r>
                          </m:e>
                          <m:sup>
                            <m:r>
                              <a:rPr lang="en-US" sz="1200" b="0" i="1" smtClean="0">
                                <a:solidFill>
                                  <a:schemeClr val="tx1"/>
                                </a:solidFill>
                                <a:latin typeface="Cambria Math"/>
                                <a:ea typeface="Cambria Math"/>
                                <a:cs typeface="Arial" pitchFamily="34" charset="0"/>
                              </a:rPr>
                              <m:t>2</m:t>
                            </m:r>
                          </m:sup>
                        </m:sSup>
                        <m:r>
                          <a:rPr lang="en-US" sz="1200" b="0" i="1" smtClean="0">
                            <a:solidFill>
                              <a:schemeClr val="tx1"/>
                            </a:solidFill>
                            <a:latin typeface="Cambria Math"/>
                            <a:ea typeface="Cambria Math"/>
                            <a:cs typeface="Arial" pitchFamily="34" charset="0"/>
                          </a:rPr>
                          <m:t>∙</m:t>
                        </m:r>
                        <m:sSub>
                          <m:sSubPr>
                            <m:ctrlPr>
                              <a:rPr lang="en-US" sz="1200" b="0" i="1" smtClean="0">
                                <a:solidFill>
                                  <a:schemeClr val="tx1"/>
                                </a:solidFill>
                                <a:latin typeface="Cambria Math" panose="02040503050406030204" pitchFamily="18" charset="0"/>
                                <a:ea typeface="Cambria Math"/>
                                <a:cs typeface="Arial" pitchFamily="34" charset="0"/>
                              </a:rPr>
                            </m:ctrlPr>
                          </m:sSubPr>
                          <m:e>
                            <m:r>
                              <a:rPr lang="en-US" sz="1200" b="0" i="1" smtClean="0">
                                <a:solidFill>
                                  <a:schemeClr val="tx1"/>
                                </a:solidFill>
                                <a:latin typeface="Cambria Math"/>
                                <a:ea typeface="Cambria Math"/>
                                <a:cs typeface="Arial" pitchFamily="34" charset="0"/>
                              </a:rPr>
                              <m:t>𝑣</m:t>
                            </m:r>
                          </m:e>
                          <m:sub>
                            <m:r>
                              <a:rPr lang="en-US" sz="1200" b="0" i="1" smtClean="0">
                                <a:solidFill>
                                  <a:schemeClr val="tx1"/>
                                </a:solidFill>
                                <a:latin typeface="Cambria Math"/>
                                <a:ea typeface="Cambria Math"/>
                                <a:cs typeface="Arial" pitchFamily="34" charset="0"/>
                              </a:rPr>
                              <m:t>𝐶</m:t>
                            </m:r>
                          </m:sub>
                        </m:sSub>
                      </m:e>
                    </m:d>
                  </m:oMath>
                </a14:m>
                <a:r>
                  <a:rPr lang="en-US" dirty="0" smtClean="0">
                    <a:solidFill>
                      <a:schemeClr val="tx1"/>
                    </a:solidFill>
                  </a:rPr>
                  <a:t>, where </a:t>
                </a:r>
                <a14:m>
                  <m:oMath xmlns:m="http://schemas.openxmlformats.org/officeDocument/2006/math">
                    <m:r>
                      <a:rPr lang="en-US" b="0" i="1" smtClean="0">
                        <a:solidFill>
                          <a:schemeClr val="tx1"/>
                        </a:solidFill>
                        <a:latin typeface="Cambria Math"/>
                      </a:rPr>
                      <m:t>𝑎</m:t>
                    </m:r>
                    <m:r>
                      <a:rPr lang="en-US" b="0" i="1" smtClean="0">
                        <a:solidFill>
                          <a:schemeClr val="tx1"/>
                        </a:solidFill>
                        <a:latin typeface="Cambria Math"/>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𝑒</m:t>
                        </m:r>
                      </m:e>
                      <m:sup>
                        <m:r>
                          <a:rPr lang="en-US" b="0" i="1" smtClean="0">
                            <a:solidFill>
                              <a:schemeClr val="tx1"/>
                            </a:solidFill>
                            <a:latin typeface="Cambria Math"/>
                          </a:rPr>
                          <m:t>𝑗</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a:rPr>
                              <m:t>120</m:t>
                            </m:r>
                          </m:e>
                          <m:sup>
                            <m:r>
                              <a:rPr lang="en-US" b="0" i="1" smtClean="0">
                                <a:solidFill>
                                  <a:schemeClr val="tx1"/>
                                </a:solidFill>
                                <a:latin typeface="Cambria Math"/>
                                <a:ea typeface="Cambria Math"/>
                              </a:rPr>
                              <m:t>°</m:t>
                            </m:r>
                          </m:sup>
                        </m:sSup>
                      </m:sup>
                    </m:sSup>
                  </m:oMath>
                </a14:m>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r>
                  <a:rPr lang="en-US" dirty="0" smtClean="0">
                    <a:solidFill>
                      <a:schemeClr val="tx1"/>
                    </a:solidFill>
                  </a:rPr>
                  <a:t>For every PWM period (switching period), the reference voltage vector </a:t>
                </a:r>
                <a14:m>
                  <m:oMath xmlns:m="http://schemas.openxmlformats.org/officeDocument/2006/math">
                    <m:acc>
                      <m:accPr>
                        <m:chr m:val="̅"/>
                        <m:ctrlPr>
                          <a:rPr lang="en-US" sz="1200" b="0" i="1" smtClean="0">
                            <a:solidFill>
                              <a:schemeClr val="tx1"/>
                            </a:solidFill>
                            <a:latin typeface="Cambria Math" panose="02040503050406030204" pitchFamily="18" charset="0"/>
                            <a:ea typeface="Cambria Math"/>
                            <a:cs typeface="Arial" pitchFamily="34" charset="0"/>
                          </a:rPr>
                        </m:ctrlPr>
                      </m:accPr>
                      <m:e>
                        <m:r>
                          <a:rPr lang="en-US" sz="1200" b="0" i="1" smtClean="0">
                            <a:solidFill>
                              <a:schemeClr val="tx1"/>
                            </a:solidFill>
                            <a:latin typeface="Cambria Math"/>
                            <a:ea typeface="Cambria Math"/>
                            <a:cs typeface="Arial" pitchFamily="34" charset="0"/>
                          </a:rPr>
                          <m:t>𝑣</m:t>
                        </m:r>
                      </m:e>
                    </m:acc>
                  </m:oMath>
                </a14:m>
                <a:r>
                  <a:rPr lang="en-US" dirty="0" smtClean="0">
                    <a:solidFill>
                      <a:schemeClr val="tx1"/>
                    </a:solidFill>
                  </a:rPr>
                  <a:t> is averaged by using its two adjacent space vectors ( e.g.,</a:t>
                </a:r>
                <a:r>
                  <a:rPr lang="en-US" baseline="0" dirty="0" smtClean="0">
                    <a:solidFill>
                      <a:schemeClr val="tx1"/>
                    </a:solidFill>
                  </a:rPr>
                  <a:t> Vector </a:t>
                </a:r>
                <a:r>
                  <a:rPr lang="en-US" dirty="0" smtClean="0">
                    <a:solidFill>
                      <a:schemeClr val="tx1"/>
                    </a:solidFill>
                  </a:rPr>
                  <a:t>1 and Vector 2 in the figure) for a certain duration of time and zero vectors (Vector</a:t>
                </a:r>
                <a:r>
                  <a:rPr lang="en-US" baseline="0" dirty="0" smtClean="0">
                    <a:solidFill>
                      <a:schemeClr val="tx1"/>
                    </a:solidFill>
                  </a:rPr>
                  <a:t> </a:t>
                </a:r>
                <a:r>
                  <a:rPr lang="en-US" dirty="0" smtClean="0">
                    <a:solidFill>
                      <a:schemeClr val="tx1"/>
                    </a:solidFill>
                  </a:rPr>
                  <a:t>7 and Vector</a:t>
                </a:r>
                <a:r>
                  <a:rPr lang="en-US" baseline="0" dirty="0" smtClean="0">
                    <a:solidFill>
                      <a:schemeClr val="tx1"/>
                    </a:solidFill>
                  </a:rPr>
                  <a:t> </a:t>
                </a:r>
                <a:r>
                  <a:rPr lang="en-US" dirty="0" smtClean="0">
                    <a:solidFill>
                      <a:schemeClr val="tx1"/>
                    </a:solidFill>
                  </a:rPr>
                  <a:t>8) for the rest of the period.</a:t>
                </a: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a:spcAft>
                    <a:spcPts val="600"/>
                  </a:spcAft>
                </a:pPr>
                <a:r>
                  <a:rPr lang="en-US" sz="1200" kern="1200" dirty="0" smtClean="0">
                    <a:solidFill>
                      <a:schemeClr val="tx1"/>
                    </a:solidFill>
                    <a:effectLst/>
                    <a:latin typeface="Garamond" pitchFamily="18" charset="0"/>
                    <a:ea typeface="+mn-ea"/>
                    <a:cs typeface="+mn-cs"/>
                  </a:rPr>
                  <a:t>The advantage of SVM is that it has</a:t>
                </a:r>
                <a:r>
                  <a:rPr lang="en-US" sz="1200" kern="1200" baseline="0" dirty="0" smtClean="0">
                    <a:solidFill>
                      <a:schemeClr val="tx1"/>
                    </a:solidFill>
                    <a:effectLst/>
                    <a:latin typeface="Garamond" pitchFamily="18" charset="0"/>
                    <a:ea typeface="+mn-ea"/>
                    <a:cs typeface="+mn-cs"/>
                  </a:rPr>
                  <a:t> </a:t>
                </a:r>
                <a:r>
                  <a:rPr lang="en-US" sz="1200" kern="1200" dirty="0" smtClean="0">
                    <a:solidFill>
                      <a:schemeClr val="tx1"/>
                    </a:solidFill>
                    <a:effectLst/>
                    <a:latin typeface="Garamond" pitchFamily="18" charset="0"/>
                    <a:ea typeface="+mn-ea"/>
                    <a:cs typeface="+mn-cs"/>
                  </a:rPr>
                  <a:t>better utilization of DC-link voltage than that of SPWM.</a:t>
                </a:r>
                <a:endParaRPr lang="en-US" dirty="0" smtClean="0">
                  <a:effectLst/>
                </a:endParaRPr>
              </a:p>
              <a:p>
                <a:pPr marL="341313" indent="-166688">
                  <a:spcAft>
                    <a:spcPts val="600"/>
                  </a:spcAft>
                </a:pPr>
                <a:r>
                  <a:rPr lang="en-US" sz="1200" kern="1200" dirty="0" smtClean="0">
                    <a:solidFill>
                      <a:schemeClr val="tx1"/>
                    </a:solidFill>
                    <a:effectLst/>
                    <a:latin typeface="Garamond" pitchFamily="18" charset="0"/>
                    <a:ea typeface="+mn-ea"/>
                    <a:cs typeface="+mn-cs"/>
                  </a:rPr>
                  <a:t>1). For the same application, the DC-link voltage for SVM is lower than that for SPWM, then the IGBT devices with lower voltage ratings can be selected. Also the switching loss is lower than that of SPWM.</a:t>
                </a:r>
                <a:endParaRPr lang="en-US" dirty="0" smtClean="0">
                  <a:effectLst/>
                </a:endParaRPr>
              </a:p>
              <a:p>
                <a:pPr marL="341313" indent="-166688">
                  <a:spcAft>
                    <a:spcPts val="600"/>
                  </a:spcAft>
                </a:pPr>
                <a:r>
                  <a:rPr lang="en-US" sz="1200" kern="1200" dirty="0" smtClean="0">
                    <a:solidFill>
                      <a:schemeClr val="tx1"/>
                    </a:solidFill>
                    <a:effectLst/>
                    <a:latin typeface="Garamond" pitchFamily="18" charset="0"/>
                    <a:ea typeface="+mn-ea"/>
                    <a:cs typeface="+mn-cs"/>
                  </a:rPr>
                  <a:t>2). For the same DC-link voltage, the max. output fundament voltage by using SVM is higher than that of SPWM.</a:t>
                </a: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a:spcAft>
                    <a:spcPts val="600"/>
                  </a:spcAft>
                </a:pPr>
                <a:r>
                  <a:rPr lang="en-US" b="0" dirty="0" smtClean="0">
                    <a:cs typeface="Arial" pitchFamily="34" charset="0"/>
                  </a:rPr>
                  <a:t>Exercise:</a:t>
                </a:r>
                <a:r>
                  <a:rPr lang="en-US" b="0" baseline="0" dirty="0" smtClean="0">
                    <a:cs typeface="Arial" pitchFamily="34" charset="0"/>
                  </a:rPr>
                  <a:t>  Use SVM to control the 3-phase full-bridge inverter. </a:t>
                </a:r>
              </a:p>
              <a:p>
                <a:pPr>
                  <a:spcAft>
                    <a:spcPts val="600"/>
                  </a:spcAft>
                </a:pPr>
                <a:r>
                  <a:rPr lang="en-US" b="0" baseline="0" dirty="0" smtClean="0">
                    <a:cs typeface="Arial" pitchFamily="34" charset="0"/>
                  </a:rPr>
                  <a:t>This example is also related to the model </a:t>
                </a:r>
                <a:r>
                  <a:rPr lang="en-US" sz="1200" kern="1200" dirty="0" smtClean="0">
                    <a:solidFill>
                      <a:schemeClr val="tx1"/>
                    </a:solidFill>
                    <a:effectLst/>
                  </a:rPr>
                  <a:t>'InductionMachineStartup.slx' in Chapter 2. </a:t>
                </a:r>
                <a:endParaRPr lang="en-US" b="0" baseline="0" dirty="0" smtClean="0">
                  <a:cs typeface="Arial" pitchFamily="34" charset="0"/>
                </a:endParaRPr>
              </a:p>
              <a:p>
                <a:pPr marL="457200" marR="0" indent="-225425" algn="l" defTabSz="965200" rtl="0" eaLnBrk="0" fontAlgn="base" latinLnBrk="0" hangingPunct="0">
                  <a:lnSpc>
                    <a:spcPct val="100000"/>
                  </a:lnSpc>
                  <a:spcBef>
                    <a:spcPct val="0"/>
                  </a:spcBef>
                  <a:spcAft>
                    <a:spcPts val="600"/>
                  </a:spcAft>
                  <a:buClrTx/>
                  <a:buSzTx/>
                  <a:buFont typeface="+mj-lt"/>
                  <a:buAutoNum type="arabicPeriod"/>
                  <a:tabLst/>
                  <a:defRPr/>
                </a:pPr>
                <a:r>
                  <a:rPr lang="en-US" b="0" baseline="0" dirty="0" smtClean="0">
                    <a:cs typeface="Arial" pitchFamily="34" charset="0"/>
                  </a:rPr>
                  <a:t>Open ‘</a:t>
                </a:r>
                <a:r>
                  <a:rPr lang="en-US" b="0" dirty="0" smtClean="0">
                    <a:cs typeface="Arial" pitchFamily="34" charset="0"/>
                  </a:rPr>
                  <a:t>IGBT_inv_3_svm_qd.slx’</a:t>
                </a:r>
              </a:p>
              <a:p>
                <a:pPr marL="457200" indent="-225425">
                  <a:spcAft>
                    <a:spcPts val="600"/>
                  </a:spcAft>
                  <a:buFont typeface="+mj-lt"/>
                  <a:buAutoNum type="arabicPeriod"/>
                </a:pPr>
                <a:r>
                  <a:rPr lang="en-US" sz="1200" b="0" kern="1200" dirty="0" smtClean="0">
                    <a:solidFill>
                      <a:schemeClr val="tx1"/>
                    </a:solidFill>
                    <a:effectLst/>
                  </a:rPr>
                  <a:t>F</a:t>
                </a:r>
                <a:r>
                  <a:rPr lang="en-US" sz="1200" kern="1200" dirty="0" smtClean="0">
                    <a:solidFill>
                      <a:schemeClr val="tx1"/>
                    </a:solidFill>
                    <a:effectLst/>
                  </a:rPr>
                  <a:t>igure out how much DC-link voltage is large enough to generate the required output 3-phase voltages if</a:t>
                </a:r>
                <a:r>
                  <a:rPr lang="en-US" sz="1200" kern="1200" baseline="0" dirty="0" smtClean="0">
                    <a:solidFill>
                      <a:schemeClr val="tx1"/>
                    </a:solidFill>
                    <a:effectLst/>
                  </a:rPr>
                  <a:t> SVM is used</a:t>
                </a:r>
                <a:r>
                  <a:rPr lang="en-US" sz="1200" kern="1200" dirty="0" smtClean="0">
                    <a:solidFill>
                      <a:schemeClr val="tx1"/>
                    </a:solidFill>
                    <a:effectLst/>
                  </a:rPr>
                  <a:t>.</a:t>
                </a:r>
                <a:r>
                  <a:rPr lang="en-US" sz="1200" kern="1200" baseline="0" dirty="0" smtClean="0">
                    <a:solidFill>
                      <a:schemeClr val="tx1"/>
                    </a:solidFill>
                    <a:effectLst/>
                  </a:rPr>
                  <a:t> </a:t>
                </a:r>
                <a:r>
                  <a:rPr lang="en-US" sz="1200" kern="1200" dirty="0" smtClean="0">
                    <a:solidFill>
                      <a:schemeClr val="tx1"/>
                    </a:solidFill>
                    <a:effectLst/>
                  </a:rPr>
                  <a:t>In the model 'InductionMachineStartup.slx', the max. required fundamental voltage (phase-to-neutral, peak) is 377 V.</a:t>
                </a:r>
                <a:endParaRPr lang="en-US" dirty="0" smtClean="0">
                  <a:effectLst/>
                </a:endParaRPr>
              </a:p>
              <a:p>
                <a:pPr marL="457200" marR="0" indent="-225425" algn="l" defTabSz="965200" rtl="0" eaLnBrk="0" fontAlgn="base" latinLnBrk="0" hangingPunct="0">
                  <a:lnSpc>
                    <a:spcPct val="100000"/>
                  </a:lnSpc>
                  <a:spcBef>
                    <a:spcPct val="0"/>
                  </a:spcBef>
                  <a:spcAft>
                    <a:spcPts val="600"/>
                  </a:spcAft>
                  <a:buClrTx/>
                  <a:buSzTx/>
                  <a:buFont typeface="+mj-lt"/>
                  <a:buAutoNum type="arabicPeriod"/>
                  <a:tabLst/>
                  <a:defRPr/>
                </a:pPr>
                <a:r>
                  <a:rPr lang="en-US" b="0" dirty="0" smtClean="0">
                    <a:cs typeface="Arial" pitchFamily="34" charset="0"/>
                  </a:rPr>
                  <a:t>Complete the missing part</a:t>
                </a:r>
                <a:r>
                  <a:rPr lang="en-US" b="0" baseline="0" dirty="0" smtClean="0">
                    <a:cs typeface="Arial" pitchFamily="34" charset="0"/>
                  </a:rPr>
                  <a:t> in the model to get the modulation signals.  A reference frame transformation block is necessary.</a:t>
                </a:r>
                <a:endParaRPr lang="en-US" b="0" dirty="0" smtClean="0">
                  <a:cs typeface="Arial" pitchFamily="34" charset="0"/>
                </a:endParaRPr>
              </a:p>
              <a:p>
                <a:endParaRPr lang="en-US" b="0" dirty="0" smtClean="0">
                  <a:cs typeface="Arial" pitchFamily="34" charset="0"/>
                </a:endParaRPr>
              </a:p>
              <a:p>
                <a:r>
                  <a:rPr lang="en-US" b="0" dirty="0" smtClean="0">
                    <a:cs typeface="Arial" pitchFamily="34" charset="0"/>
                  </a:rPr>
                  <a:t>Solution</a:t>
                </a:r>
                <a:r>
                  <a:rPr lang="en-US" b="0" baseline="0" dirty="0" smtClean="0">
                    <a:cs typeface="Arial" pitchFamily="34" charset="0"/>
                  </a:rPr>
                  <a:t> file:  </a:t>
                </a:r>
              </a:p>
              <a:p>
                <a:pPr marL="0" marR="0" indent="0" algn="l" defTabSz="965200" rtl="0" eaLnBrk="0" fontAlgn="base" latinLnBrk="0" hangingPunct="0">
                  <a:lnSpc>
                    <a:spcPct val="100000"/>
                  </a:lnSpc>
                  <a:spcBef>
                    <a:spcPct val="0"/>
                  </a:spcBef>
                  <a:spcAft>
                    <a:spcPct val="0"/>
                  </a:spcAft>
                  <a:buClrTx/>
                  <a:buSzTx/>
                  <a:buFontTx/>
                  <a:buNone/>
                  <a:tabLst/>
                  <a:defRPr/>
                </a:pPr>
                <a:r>
                  <a:rPr lang="en-US" b="0" baseline="0" dirty="0" smtClean="0">
                    <a:cs typeface="Arial" pitchFamily="34" charset="0"/>
                  </a:rPr>
                  <a:t>              </a:t>
                </a:r>
                <a:r>
                  <a:rPr lang="en-US" b="0" dirty="0" smtClean="0">
                    <a:cs typeface="Arial" pitchFamily="34" charset="0"/>
                  </a:rPr>
                  <a:t>IGBT_inv_3_svm_qd_sln.slx</a:t>
                </a:r>
              </a:p>
            </p:txBody>
          </p:sp>
        </mc:Choice>
        <mc:Fallback xmlns="">
          <p:sp>
            <p:nvSpPr>
              <p:cNvPr id="3" name="Notes Placeholder 2"/>
              <p:cNvSpPr>
                <a:spLocks noGrp="1"/>
              </p:cNvSpPr>
              <p:nvPr>
                <p:ph type="body" idx="1"/>
              </p:nvPr>
            </p:nvSpPr>
            <p:spPr>
              <a:xfrm>
                <a:off x="222250" y="309563"/>
                <a:ext cx="9440863" cy="6103937"/>
              </a:xfrm>
              <a:prstGeom prst="rect">
                <a:avLst/>
              </a:prstGeom>
            </p:spPr>
            <p:txBody>
              <a:bodyPr numCol="2" spcCol="457200"/>
              <a:lstStyle/>
              <a:p>
                <a:pPr marL="0" marR="0" indent="0" algn="l" defTabSz="965200" rtl="0" eaLnBrk="0" fontAlgn="base" latinLnBrk="0" hangingPunct="0">
                  <a:lnSpc>
                    <a:spcPct val="100000"/>
                  </a:lnSpc>
                  <a:spcBef>
                    <a:spcPct val="0"/>
                  </a:spcBef>
                  <a:spcAft>
                    <a:spcPct val="0"/>
                  </a:spcAft>
                  <a:buClrTx/>
                  <a:buSzTx/>
                  <a:buFontTx/>
                  <a:buNone/>
                  <a:tabLst/>
                  <a:defRPr/>
                </a:pPr>
                <a:r>
                  <a:rPr lang="en-US" dirty="0" smtClean="0">
                    <a:solidFill>
                      <a:schemeClr val="tx1"/>
                    </a:solidFill>
                  </a:rPr>
                  <a:t>Space</a:t>
                </a:r>
                <a:r>
                  <a:rPr lang="en-US" baseline="0" dirty="0" smtClean="0">
                    <a:solidFill>
                      <a:schemeClr val="tx1"/>
                    </a:solidFill>
                  </a:rPr>
                  <a:t> vector modulation (SVM) is to approximate the reference voltage vector (</a:t>
                </a:r>
                <a:r>
                  <a:rPr lang="en-US" sz="1200" b="0" i="0" smtClean="0">
                    <a:solidFill>
                      <a:schemeClr val="tx1"/>
                    </a:solidFill>
                    <a:latin typeface="Cambria Math"/>
                    <a:ea typeface="Cambria Math"/>
                    <a:cs typeface="Arial" pitchFamily="34" charset="0"/>
                  </a:rPr>
                  <a:t>𝑣</a:t>
                </a:r>
                <a:r>
                  <a:rPr lang="en-US" sz="1200" b="0" i="0" smtClean="0">
                    <a:solidFill>
                      <a:schemeClr val="tx1"/>
                    </a:solidFill>
                    <a:latin typeface="Cambria Math" panose="02040503050406030204" pitchFamily="18" charset="0"/>
                    <a:ea typeface="Cambria Math"/>
                    <a:cs typeface="Arial" pitchFamily="34" charset="0"/>
                  </a:rPr>
                  <a:t> ̅</a:t>
                </a:r>
                <a:r>
                  <a:rPr lang="en-US" baseline="0" dirty="0" smtClean="0">
                    <a:solidFill>
                      <a:schemeClr val="tx1"/>
                    </a:solidFill>
                  </a:rPr>
                  <a:t>) instantaneously by combining the switching states corresponding to the basic space vectors. </a:t>
                </a: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a:p>
              <a:p>
                <a:pPr marL="0" marR="0" indent="0" algn="l" defTabSz="965200" rtl="0" eaLnBrk="0" fontAlgn="base" latinLnBrk="0" hangingPunct="0">
                  <a:lnSpc>
                    <a:spcPct val="100000"/>
                  </a:lnSpc>
                  <a:spcBef>
                    <a:spcPct val="0"/>
                  </a:spcBef>
                  <a:spcAft>
                    <a:spcPct val="0"/>
                  </a:spcAft>
                  <a:buClrTx/>
                  <a:buSzTx/>
                  <a:buFontTx/>
                  <a:buNone/>
                  <a:tabLst/>
                  <a:defRPr/>
                </a:pPr>
                <a:r>
                  <a:rPr lang="en-US" baseline="0" dirty="0" smtClean="0">
                    <a:solidFill>
                      <a:schemeClr val="tx1"/>
                    </a:solidFill>
                  </a:rPr>
                  <a:t>There are totally 8 space vectors corresponding to 8 different switching state combinations. The equation to get the voltage vector from 3-phase voltages is given by</a:t>
                </a:r>
              </a:p>
              <a:p>
                <a:pPr marL="0" marR="0" indent="0" algn="ctr" defTabSz="965200" rtl="0" eaLnBrk="0" fontAlgn="base" latinLnBrk="0" hangingPunct="0">
                  <a:lnSpc>
                    <a:spcPct val="100000"/>
                  </a:lnSpc>
                  <a:spcBef>
                    <a:spcPct val="0"/>
                  </a:spcBef>
                  <a:spcAft>
                    <a:spcPct val="0"/>
                  </a:spcAft>
                  <a:buClrTx/>
                  <a:buSzTx/>
                  <a:buFontTx/>
                  <a:buNone/>
                  <a:tabLst/>
                  <a:defRPr/>
                </a:pPr>
                <a:r>
                  <a:rPr lang="en-US" sz="1200" b="0" i="0" smtClean="0">
                    <a:solidFill>
                      <a:schemeClr val="tx1"/>
                    </a:solidFill>
                    <a:latin typeface="Cambria Math"/>
                    <a:ea typeface="Cambria Math"/>
                    <a:cs typeface="Arial" pitchFamily="34" charset="0"/>
                  </a:rPr>
                  <a:t>𝑣</a:t>
                </a:r>
                <a:r>
                  <a:rPr lang="en-US" sz="1200" b="0" i="0" smtClean="0">
                    <a:solidFill>
                      <a:schemeClr val="tx1"/>
                    </a:solidFill>
                    <a:latin typeface="Cambria Math" panose="02040503050406030204" pitchFamily="18" charset="0"/>
                    <a:ea typeface="Cambria Math"/>
                    <a:cs typeface="Arial" pitchFamily="34" charset="0"/>
                  </a:rPr>
                  <a:t> ̅</a:t>
                </a:r>
                <a:r>
                  <a:rPr lang="en-US" sz="1200" b="0" i="0" smtClean="0">
                    <a:solidFill>
                      <a:schemeClr val="tx1"/>
                    </a:solidFill>
                    <a:latin typeface="Cambria Math"/>
                    <a:ea typeface="Cambria Math"/>
                    <a:cs typeface="Arial" pitchFamily="34" charset="0"/>
                  </a:rPr>
                  <a:t>=2</a:t>
                </a:r>
                <a:r>
                  <a:rPr lang="en-US" sz="1200" b="0" i="0" smtClean="0">
                    <a:solidFill>
                      <a:schemeClr val="tx1"/>
                    </a:solidFill>
                    <a:latin typeface="Cambria Math" panose="02040503050406030204" pitchFamily="18" charset="0"/>
                    <a:ea typeface="Cambria Math"/>
                    <a:cs typeface="Arial" pitchFamily="34" charset="0"/>
                  </a:rPr>
                  <a:t>/</a:t>
                </a:r>
                <a:r>
                  <a:rPr lang="en-US" sz="1200" b="0" i="0" smtClean="0">
                    <a:solidFill>
                      <a:schemeClr val="tx1"/>
                    </a:solidFill>
                    <a:latin typeface="Cambria Math"/>
                    <a:ea typeface="Cambria Math"/>
                    <a:cs typeface="Arial" pitchFamily="34" charset="0"/>
                  </a:rPr>
                  <a:t>3∙</a:t>
                </a:r>
                <a:r>
                  <a:rPr lang="en-US" sz="1200" b="0" i="0" smtClean="0">
                    <a:solidFill>
                      <a:schemeClr val="tx1"/>
                    </a:solidFill>
                    <a:latin typeface="Cambria Math" panose="02040503050406030204" pitchFamily="18" charset="0"/>
                    <a:ea typeface="Cambria Math"/>
                    <a:cs typeface="Arial" pitchFamily="34" charset="0"/>
                  </a:rPr>
                  <a:t>(</a:t>
                </a:r>
                <a:r>
                  <a:rPr lang="en-US" sz="1200" b="0" i="0" smtClean="0">
                    <a:solidFill>
                      <a:schemeClr val="tx1"/>
                    </a:solidFill>
                    <a:latin typeface="Cambria Math"/>
                    <a:ea typeface="Cambria Math"/>
                    <a:cs typeface="Arial" pitchFamily="34" charset="0"/>
                  </a:rPr>
                  <a:t>𝑣</a:t>
                </a:r>
                <a:r>
                  <a:rPr lang="en-US" sz="1200" b="0" i="0" smtClean="0">
                    <a:solidFill>
                      <a:schemeClr val="tx1"/>
                    </a:solidFill>
                    <a:latin typeface="Cambria Math" panose="02040503050406030204" pitchFamily="18" charset="0"/>
                    <a:ea typeface="Cambria Math"/>
                    <a:cs typeface="Arial" pitchFamily="34" charset="0"/>
                  </a:rPr>
                  <a:t>_</a:t>
                </a:r>
                <a:r>
                  <a:rPr lang="en-US" sz="1200" b="0" i="0" smtClean="0">
                    <a:solidFill>
                      <a:schemeClr val="tx1"/>
                    </a:solidFill>
                    <a:latin typeface="Cambria Math"/>
                    <a:ea typeface="Cambria Math"/>
                    <a:cs typeface="Arial" pitchFamily="34" charset="0"/>
                  </a:rPr>
                  <a:t>𝐴+</a:t>
                </a:r>
                <a:r>
                  <a:rPr lang="en-US" sz="1200" b="0" i="0" smtClean="0">
                    <a:solidFill>
                      <a:schemeClr val="tx1"/>
                    </a:solidFill>
                    <a:latin typeface="Cambria Math" panose="02040503050406030204" pitchFamily="18" charset="0"/>
                    <a:ea typeface="Cambria Math"/>
                    <a:cs typeface="Arial" pitchFamily="34" charset="0"/>
                  </a:rPr>
                  <a:t>〖</a:t>
                </a:r>
                <a:r>
                  <a:rPr lang="en-US" sz="1200" b="0" i="0" smtClean="0">
                    <a:solidFill>
                      <a:schemeClr val="tx1"/>
                    </a:solidFill>
                    <a:latin typeface="Cambria Math"/>
                    <a:ea typeface="Cambria Math"/>
                    <a:cs typeface="Arial" pitchFamily="34" charset="0"/>
                  </a:rPr>
                  <a:t>𝑎∙𝑣</a:t>
                </a:r>
                <a:r>
                  <a:rPr lang="en-US" sz="1200" b="0" i="0" smtClean="0">
                    <a:solidFill>
                      <a:schemeClr val="tx1"/>
                    </a:solidFill>
                    <a:latin typeface="Cambria Math" panose="02040503050406030204" pitchFamily="18" charset="0"/>
                    <a:ea typeface="Cambria Math"/>
                    <a:cs typeface="Arial" pitchFamily="34" charset="0"/>
                  </a:rPr>
                  <a:t>〗_</a:t>
                </a:r>
                <a:r>
                  <a:rPr lang="en-US" sz="1200" b="0" i="0" smtClean="0">
                    <a:solidFill>
                      <a:schemeClr val="tx1"/>
                    </a:solidFill>
                    <a:latin typeface="Cambria Math"/>
                    <a:ea typeface="Cambria Math"/>
                    <a:cs typeface="Arial" pitchFamily="34" charset="0"/>
                  </a:rPr>
                  <a:t>𝐵+𝑎</a:t>
                </a:r>
                <a:r>
                  <a:rPr lang="en-US" sz="1200" b="0" i="0" smtClean="0">
                    <a:solidFill>
                      <a:schemeClr val="tx1"/>
                    </a:solidFill>
                    <a:latin typeface="Cambria Math" panose="02040503050406030204" pitchFamily="18" charset="0"/>
                    <a:ea typeface="Cambria Math"/>
                    <a:cs typeface="Arial" pitchFamily="34" charset="0"/>
                  </a:rPr>
                  <a:t>^</a:t>
                </a:r>
                <a:r>
                  <a:rPr lang="en-US" sz="1200" b="0" i="0" smtClean="0">
                    <a:solidFill>
                      <a:schemeClr val="tx1"/>
                    </a:solidFill>
                    <a:latin typeface="Cambria Math"/>
                    <a:ea typeface="Cambria Math"/>
                    <a:cs typeface="Arial" pitchFamily="34" charset="0"/>
                  </a:rPr>
                  <a:t>2∙𝑣</a:t>
                </a:r>
                <a:r>
                  <a:rPr lang="en-US" sz="1200" b="0" i="0" smtClean="0">
                    <a:solidFill>
                      <a:schemeClr val="tx1"/>
                    </a:solidFill>
                    <a:latin typeface="Cambria Math" panose="02040503050406030204" pitchFamily="18" charset="0"/>
                    <a:ea typeface="Cambria Math"/>
                    <a:cs typeface="Arial" pitchFamily="34" charset="0"/>
                  </a:rPr>
                  <a:t>_</a:t>
                </a:r>
                <a:r>
                  <a:rPr lang="en-US" sz="1200" b="0" i="0" smtClean="0">
                    <a:solidFill>
                      <a:schemeClr val="tx1"/>
                    </a:solidFill>
                    <a:latin typeface="Cambria Math"/>
                    <a:ea typeface="Cambria Math"/>
                    <a:cs typeface="Arial" pitchFamily="34" charset="0"/>
                  </a:rPr>
                  <a:t>𝐶</a:t>
                </a:r>
                <a:r>
                  <a:rPr lang="en-US" sz="1200" b="0" i="0" smtClean="0">
                    <a:solidFill>
                      <a:schemeClr val="tx1"/>
                    </a:solidFill>
                    <a:latin typeface="Cambria Math" panose="02040503050406030204" pitchFamily="18" charset="0"/>
                    <a:ea typeface="Cambria Math"/>
                    <a:cs typeface="Arial" pitchFamily="34" charset="0"/>
                  </a:rPr>
                  <a:t> )</a:t>
                </a:r>
                <a:r>
                  <a:rPr lang="en-US" dirty="0" smtClean="0">
                    <a:solidFill>
                      <a:schemeClr val="tx1"/>
                    </a:solidFill>
                  </a:rPr>
                  <a:t>, where </a:t>
                </a:r>
                <a:r>
                  <a:rPr lang="en-US" b="0" i="0" smtClean="0">
                    <a:solidFill>
                      <a:schemeClr val="tx1"/>
                    </a:solidFill>
                    <a:latin typeface="Cambria Math"/>
                  </a:rPr>
                  <a:t>𝑎=𝑒</a:t>
                </a:r>
                <a:r>
                  <a:rPr lang="en-US" b="0" i="0" smtClean="0">
                    <a:solidFill>
                      <a:schemeClr val="tx1"/>
                    </a:solidFill>
                    <a:latin typeface="Cambria Math" panose="02040503050406030204" pitchFamily="18" charset="0"/>
                  </a:rPr>
                  <a:t>^(</a:t>
                </a:r>
                <a:r>
                  <a:rPr lang="en-US" b="0" i="0" smtClean="0">
                    <a:solidFill>
                      <a:schemeClr val="tx1"/>
                    </a:solidFill>
                    <a:latin typeface="Cambria Math"/>
                  </a:rPr>
                  <a:t>𝑗</a:t>
                </a:r>
                <a:r>
                  <a:rPr lang="en-US" b="0" i="0" smtClean="0">
                    <a:solidFill>
                      <a:schemeClr val="tx1"/>
                    </a:solidFill>
                    <a:latin typeface="Cambria Math" panose="02040503050406030204" pitchFamily="18" charset="0"/>
                  </a:rPr>
                  <a:t>〖</a:t>
                </a:r>
                <a:r>
                  <a:rPr lang="en-US" b="0" i="0" smtClean="0">
                    <a:solidFill>
                      <a:schemeClr val="tx1"/>
                    </a:solidFill>
                    <a:latin typeface="Cambria Math"/>
                  </a:rPr>
                  <a:t>120</a:t>
                </a:r>
                <a:r>
                  <a:rPr lang="en-US" b="0" i="0" smtClean="0">
                    <a:solidFill>
                      <a:schemeClr val="tx1"/>
                    </a:solidFill>
                    <a:latin typeface="Cambria Math" panose="02040503050406030204" pitchFamily="18" charset="0"/>
                  </a:rPr>
                  <a:t>〗^</a:t>
                </a:r>
                <a:r>
                  <a:rPr lang="en-US" b="0" i="0" smtClean="0">
                    <a:solidFill>
                      <a:schemeClr val="tx1"/>
                    </a:solidFill>
                    <a:latin typeface="Cambria Math"/>
                    <a:ea typeface="Cambria Math"/>
                  </a:rPr>
                  <a:t>°</a:t>
                </a:r>
                <a:r>
                  <a:rPr lang="en-US" b="0" i="0" smtClean="0">
                    <a:solidFill>
                      <a:schemeClr val="tx1"/>
                    </a:solidFill>
                    <a:latin typeface="Cambria Math" panose="02040503050406030204" pitchFamily="18" charset="0"/>
                    <a:ea typeface="Cambria Math"/>
                  </a:rPr>
                  <a:t> )</a:t>
                </a: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r>
                  <a:rPr lang="en-US" dirty="0" smtClean="0">
                    <a:solidFill>
                      <a:schemeClr val="tx1"/>
                    </a:solidFill>
                  </a:rPr>
                  <a:t>For every PWM period (switching period), the reference voltage vector </a:t>
                </a:r>
                <a:r>
                  <a:rPr lang="en-US" sz="1200" b="0" i="0" smtClean="0">
                    <a:solidFill>
                      <a:schemeClr val="tx1"/>
                    </a:solidFill>
                    <a:latin typeface="Cambria Math"/>
                    <a:ea typeface="Cambria Math"/>
                    <a:cs typeface="Arial" pitchFamily="34" charset="0"/>
                  </a:rPr>
                  <a:t>𝑣</a:t>
                </a:r>
                <a:r>
                  <a:rPr lang="en-US" sz="1200" b="0" i="0" smtClean="0">
                    <a:solidFill>
                      <a:schemeClr val="tx1"/>
                    </a:solidFill>
                    <a:latin typeface="Cambria Math" panose="02040503050406030204" pitchFamily="18" charset="0"/>
                    <a:ea typeface="Cambria Math"/>
                    <a:cs typeface="Arial" pitchFamily="34" charset="0"/>
                  </a:rPr>
                  <a:t> ̅</a:t>
                </a:r>
                <a:r>
                  <a:rPr lang="en-US" dirty="0" smtClean="0">
                    <a:solidFill>
                      <a:schemeClr val="tx1"/>
                    </a:solidFill>
                  </a:rPr>
                  <a:t> is averaged by using its two adjacent space vectors ( e.g.,</a:t>
                </a:r>
                <a:r>
                  <a:rPr lang="en-US" baseline="0" dirty="0" smtClean="0">
                    <a:solidFill>
                      <a:schemeClr val="tx1"/>
                    </a:solidFill>
                  </a:rPr>
                  <a:t> Vector </a:t>
                </a:r>
                <a:r>
                  <a:rPr lang="en-US" dirty="0" smtClean="0">
                    <a:solidFill>
                      <a:schemeClr val="tx1"/>
                    </a:solidFill>
                  </a:rPr>
                  <a:t>1 and Vector 2 in the figure) for a certain duration of time and zero vectors (Vector</a:t>
                </a:r>
                <a:r>
                  <a:rPr lang="en-US" baseline="0" dirty="0" smtClean="0">
                    <a:solidFill>
                      <a:schemeClr val="tx1"/>
                    </a:solidFill>
                  </a:rPr>
                  <a:t> </a:t>
                </a:r>
                <a:r>
                  <a:rPr lang="en-US" dirty="0" smtClean="0">
                    <a:solidFill>
                      <a:schemeClr val="tx1"/>
                    </a:solidFill>
                  </a:rPr>
                  <a:t>7 and Vector</a:t>
                </a:r>
                <a:r>
                  <a:rPr lang="en-US" baseline="0" dirty="0" smtClean="0">
                    <a:solidFill>
                      <a:schemeClr val="tx1"/>
                    </a:solidFill>
                  </a:rPr>
                  <a:t> </a:t>
                </a:r>
                <a:r>
                  <a:rPr lang="en-US" dirty="0" smtClean="0">
                    <a:solidFill>
                      <a:schemeClr val="tx1"/>
                    </a:solidFill>
                  </a:rPr>
                  <a:t>8) for the rest of the period.</a:t>
                </a: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a:spcAft>
                    <a:spcPts val="600"/>
                  </a:spcAft>
                </a:pPr>
                <a:r>
                  <a:rPr lang="en-US" sz="1200" kern="1200" dirty="0" smtClean="0">
                    <a:solidFill>
                      <a:schemeClr val="tx1"/>
                    </a:solidFill>
                    <a:effectLst/>
                    <a:latin typeface="Garamond" pitchFamily="18" charset="0"/>
                    <a:ea typeface="+mn-ea"/>
                    <a:cs typeface="+mn-cs"/>
                  </a:rPr>
                  <a:t>The advantage of SVM is that it has</a:t>
                </a:r>
                <a:r>
                  <a:rPr lang="en-US" sz="1200" kern="1200" baseline="0" dirty="0" smtClean="0">
                    <a:solidFill>
                      <a:schemeClr val="tx1"/>
                    </a:solidFill>
                    <a:effectLst/>
                    <a:latin typeface="Garamond" pitchFamily="18" charset="0"/>
                    <a:ea typeface="+mn-ea"/>
                    <a:cs typeface="+mn-cs"/>
                  </a:rPr>
                  <a:t> </a:t>
                </a:r>
                <a:r>
                  <a:rPr lang="en-US" sz="1200" kern="1200" dirty="0" smtClean="0">
                    <a:solidFill>
                      <a:schemeClr val="tx1"/>
                    </a:solidFill>
                    <a:effectLst/>
                    <a:latin typeface="Garamond" pitchFamily="18" charset="0"/>
                    <a:ea typeface="+mn-ea"/>
                    <a:cs typeface="+mn-cs"/>
                  </a:rPr>
                  <a:t>better utilization of DC-link voltage than that of SPWM.</a:t>
                </a:r>
                <a:endParaRPr lang="en-US" dirty="0" smtClean="0">
                  <a:effectLst/>
                </a:endParaRPr>
              </a:p>
              <a:p>
                <a:pPr marL="341313" indent="-166688">
                  <a:spcAft>
                    <a:spcPts val="600"/>
                  </a:spcAft>
                </a:pPr>
                <a:r>
                  <a:rPr lang="en-US" sz="1200" kern="1200" dirty="0" smtClean="0">
                    <a:solidFill>
                      <a:schemeClr val="tx1"/>
                    </a:solidFill>
                    <a:effectLst/>
                    <a:latin typeface="Garamond" pitchFamily="18" charset="0"/>
                    <a:ea typeface="+mn-ea"/>
                    <a:cs typeface="+mn-cs"/>
                  </a:rPr>
                  <a:t>1). For the same application, the DC-link voltage for SVM is lower than that for SPWM, then the IGBT devices with lower voltage ratings can be selected. Also the switching loss is lower than that of SPWM.</a:t>
                </a:r>
                <a:endParaRPr lang="en-US" dirty="0" smtClean="0">
                  <a:effectLst/>
                </a:endParaRPr>
              </a:p>
              <a:p>
                <a:pPr marL="341313" indent="-166688">
                  <a:spcAft>
                    <a:spcPts val="600"/>
                  </a:spcAft>
                </a:pPr>
                <a:r>
                  <a:rPr lang="en-US" sz="1200" kern="1200" dirty="0" smtClean="0">
                    <a:solidFill>
                      <a:schemeClr val="tx1"/>
                    </a:solidFill>
                    <a:effectLst/>
                    <a:latin typeface="Garamond" pitchFamily="18" charset="0"/>
                    <a:ea typeface="+mn-ea"/>
                    <a:cs typeface="+mn-cs"/>
                  </a:rPr>
                  <a:t>2). For the same DC-link voltage, the max. output fundament voltage by using SVM is higher than that of SPWM.</a:t>
                </a: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marL="0" marR="0" indent="0" algn="l" defTabSz="965200" rtl="0" eaLnBrk="0" fontAlgn="base" latinLnBrk="0" hangingPunct="0">
                  <a:lnSpc>
                    <a:spcPct val="100000"/>
                  </a:lnSpc>
                  <a:spcBef>
                    <a:spcPct val="0"/>
                  </a:spcBef>
                  <a:spcAft>
                    <a:spcPct val="0"/>
                  </a:spcAft>
                  <a:buClrTx/>
                  <a:buSzTx/>
                  <a:buFontTx/>
                  <a:buNone/>
                  <a:tabLst/>
                  <a:defRPr/>
                </a:pPr>
                <a:endParaRPr lang="en-US" dirty="0" smtClean="0">
                  <a:solidFill>
                    <a:schemeClr val="tx1"/>
                  </a:solidFill>
                </a:endParaRPr>
              </a:p>
              <a:p>
                <a:pPr>
                  <a:spcAft>
                    <a:spcPts val="600"/>
                  </a:spcAft>
                </a:pPr>
                <a:r>
                  <a:rPr lang="en-US" b="0" dirty="0" smtClean="0">
                    <a:cs typeface="Arial" pitchFamily="34" charset="0"/>
                  </a:rPr>
                  <a:t>Exercise:</a:t>
                </a:r>
                <a:r>
                  <a:rPr lang="en-US" b="0" baseline="0" dirty="0" smtClean="0">
                    <a:cs typeface="Arial" pitchFamily="34" charset="0"/>
                  </a:rPr>
                  <a:t>  Use SVM to control the 3-phase full-bridge inverter. </a:t>
                </a:r>
              </a:p>
              <a:p>
                <a:pPr>
                  <a:spcAft>
                    <a:spcPts val="600"/>
                  </a:spcAft>
                </a:pPr>
                <a:r>
                  <a:rPr lang="en-US" b="0" baseline="0" dirty="0" smtClean="0">
                    <a:cs typeface="Arial" pitchFamily="34" charset="0"/>
                  </a:rPr>
                  <a:t>This example is also related to the model </a:t>
                </a:r>
                <a:r>
                  <a:rPr lang="en-US" sz="1200" kern="1200" dirty="0" smtClean="0">
                    <a:solidFill>
                      <a:schemeClr val="tx1"/>
                    </a:solidFill>
                    <a:effectLst/>
                  </a:rPr>
                  <a:t>'InductionMachineStartup.slx' in Chapter 2. </a:t>
                </a:r>
                <a:endParaRPr lang="en-US" b="0" baseline="0" dirty="0" smtClean="0">
                  <a:cs typeface="Arial" pitchFamily="34" charset="0"/>
                </a:endParaRPr>
              </a:p>
              <a:p>
                <a:pPr marL="457200" marR="0" indent="-225425" algn="l" defTabSz="965200" rtl="0" eaLnBrk="0" fontAlgn="base" latinLnBrk="0" hangingPunct="0">
                  <a:lnSpc>
                    <a:spcPct val="100000"/>
                  </a:lnSpc>
                  <a:spcBef>
                    <a:spcPct val="0"/>
                  </a:spcBef>
                  <a:spcAft>
                    <a:spcPts val="600"/>
                  </a:spcAft>
                  <a:buClrTx/>
                  <a:buSzTx/>
                  <a:buFont typeface="+mj-lt"/>
                  <a:buAutoNum type="arabicPeriod"/>
                  <a:tabLst/>
                  <a:defRPr/>
                </a:pPr>
                <a:r>
                  <a:rPr lang="en-US" b="0" baseline="0" dirty="0" smtClean="0">
                    <a:cs typeface="Arial" pitchFamily="34" charset="0"/>
                  </a:rPr>
                  <a:t>Open ‘</a:t>
                </a:r>
                <a:r>
                  <a:rPr lang="en-US" b="0" dirty="0" smtClean="0">
                    <a:cs typeface="Arial" pitchFamily="34" charset="0"/>
                  </a:rPr>
                  <a:t>IGBT_inv_3_svm_qd.slx’</a:t>
                </a:r>
              </a:p>
              <a:p>
                <a:pPr marL="457200" indent="-225425">
                  <a:spcAft>
                    <a:spcPts val="600"/>
                  </a:spcAft>
                  <a:buFont typeface="+mj-lt"/>
                  <a:buAutoNum type="arabicPeriod"/>
                </a:pPr>
                <a:r>
                  <a:rPr lang="en-US" sz="1200" b="0" kern="1200" dirty="0" smtClean="0">
                    <a:solidFill>
                      <a:schemeClr val="tx1"/>
                    </a:solidFill>
                    <a:effectLst/>
                  </a:rPr>
                  <a:t>F</a:t>
                </a:r>
                <a:r>
                  <a:rPr lang="en-US" sz="1200" kern="1200" dirty="0" smtClean="0">
                    <a:solidFill>
                      <a:schemeClr val="tx1"/>
                    </a:solidFill>
                    <a:effectLst/>
                  </a:rPr>
                  <a:t>igure out how much DC-link voltage is large enough to generate the required output 3-phase voltages if</a:t>
                </a:r>
                <a:r>
                  <a:rPr lang="en-US" sz="1200" kern="1200" baseline="0" dirty="0" smtClean="0">
                    <a:solidFill>
                      <a:schemeClr val="tx1"/>
                    </a:solidFill>
                    <a:effectLst/>
                  </a:rPr>
                  <a:t> SVM is used</a:t>
                </a:r>
                <a:r>
                  <a:rPr lang="en-US" sz="1200" kern="1200" dirty="0" smtClean="0">
                    <a:solidFill>
                      <a:schemeClr val="tx1"/>
                    </a:solidFill>
                    <a:effectLst/>
                  </a:rPr>
                  <a:t>.</a:t>
                </a:r>
                <a:r>
                  <a:rPr lang="en-US" sz="1200" kern="1200" baseline="0" dirty="0" smtClean="0">
                    <a:solidFill>
                      <a:schemeClr val="tx1"/>
                    </a:solidFill>
                    <a:effectLst/>
                  </a:rPr>
                  <a:t> </a:t>
                </a:r>
                <a:r>
                  <a:rPr lang="en-US" sz="1200" kern="1200" dirty="0" smtClean="0">
                    <a:solidFill>
                      <a:schemeClr val="tx1"/>
                    </a:solidFill>
                    <a:effectLst/>
                  </a:rPr>
                  <a:t>In the model 'InductionMachineStartup.slx', the max. required fundamental voltage (phase-to-neutral, peak) is 377 V.</a:t>
                </a:r>
                <a:endParaRPr lang="en-US" dirty="0" smtClean="0">
                  <a:effectLst/>
                </a:endParaRPr>
              </a:p>
              <a:p>
                <a:pPr marL="457200" marR="0" indent="-225425" algn="l" defTabSz="965200" rtl="0" eaLnBrk="0" fontAlgn="base" latinLnBrk="0" hangingPunct="0">
                  <a:lnSpc>
                    <a:spcPct val="100000"/>
                  </a:lnSpc>
                  <a:spcBef>
                    <a:spcPct val="0"/>
                  </a:spcBef>
                  <a:spcAft>
                    <a:spcPts val="600"/>
                  </a:spcAft>
                  <a:buClrTx/>
                  <a:buSzTx/>
                  <a:buFont typeface="+mj-lt"/>
                  <a:buAutoNum type="arabicPeriod"/>
                  <a:tabLst/>
                  <a:defRPr/>
                </a:pPr>
                <a:r>
                  <a:rPr lang="en-US" b="0" dirty="0" smtClean="0">
                    <a:cs typeface="Arial" pitchFamily="34" charset="0"/>
                  </a:rPr>
                  <a:t>Complete the missing part</a:t>
                </a:r>
                <a:r>
                  <a:rPr lang="en-US" b="0" baseline="0" dirty="0" smtClean="0">
                    <a:cs typeface="Arial" pitchFamily="34" charset="0"/>
                  </a:rPr>
                  <a:t> in the model to get the modulation signals.  A reference frame transformation block is necessary.</a:t>
                </a:r>
                <a:endParaRPr lang="en-US" b="0" dirty="0" smtClean="0">
                  <a:cs typeface="Arial" pitchFamily="34" charset="0"/>
                </a:endParaRPr>
              </a:p>
              <a:p>
                <a:endParaRPr lang="en-US" b="0" dirty="0" smtClean="0">
                  <a:cs typeface="Arial" pitchFamily="34" charset="0"/>
                </a:endParaRPr>
              </a:p>
              <a:p>
                <a:r>
                  <a:rPr lang="en-US" b="0" dirty="0" smtClean="0">
                    <a:cs typeface="Arial" pitchFamily="34" charset="0"/>
                  </a:rPr>
                  <a:t>Solution</a:t>
                </a:r>
                <a:r>
                  <a:rPr lang="en-US" b="0" baseline="0" dirty="0" smtClean="0">
                    <a:cs typeface="Arial" pitchFamily="34" charset="0"/>
                  </a:rPr>
                  <a:t> file:  </a:t>
                </a:r>
              </a:p>
              <a:p>
                <a:pPr marL="0" marR="0" indent="0" algn="l" defTabSz="965200" rtl="0" eaLnBrk="0" fontAlgn="base" latinLnBrk="0" hangingPunct="0">
                  <a:lnSpc>
                    <a:spcPct val="100000"/>
                  </a:lnSpc>
                  <a:spcBef>
                    <a:spcPct val="0"/>
                  </a:spcBef>
                  <a:spcAft>
                    <a:spcPct val="0"/>
                  </a:spcAft>
                  <a:buClrTx/>
                  <a:buSzTx/>
                  <a:buFontTx/>
                  <a:buNone/>
                  <a:tabLst/>
                  <a:defRPr/>
                </a:pPr>
                <a:r>
                  <a:rPr lang="en-US" b="0" baseline="0" dirty="0" smtClean="0">
                    <a:cs typeface="Arial" pitchFamily="34" charset="0"/>
                  </a:rPr>
                  <a:t>              </a:t>
                </a:r>
                <a:r>
                  <a:rPr lang="en-US" b="0" dirty="0" smtClean="0">
                    <a:cs typeface="Arial" pitchFamily="34" charset="0"/>
                  </a:rPr>
                  <a:t>IGBT_inv_3_svm_qd_sln.slx</a:t>
                </a:r>
              </a:p>
            </p:txBody>
          </p:sp>
        </mc:Fallback>
      </mc:AlternateContent>
    </p:spTree>
    <p:extLst>
      <p:ext uri="{BB962C8B-B14F-4D97-AF65-F5344CB8AC3E}">
        <p14:creationId xmlns:p14="http://schemas.microsoft.com/office/powerpoint/2010/main" val="40862599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2014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572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product_example_name</a:t>
            </a:r>
            <a:r>
              <a:rPr lang="en-US" sz="1600" dirty="0" smtClean="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0"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Relationships>
</file>

<file path=ppt/slides/_rels/slide6.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CrisscrossEtching/>
                    </a14:imgEffect>
                    <a14:imgEffect>
                      <a14:brightnessContrast bright="40000" contrast="-40000"/>
                    </a14:imgEffect>
                  </a14:imgLayer>
                </a14:imgProps>
              </a:ext>
            </a:extLst>
          </a:blip>
          <a:srcRect l="11024" t="27810" r="9702" b="28378"/>
          <a:stretch/>
        </p:blipFill>
        <p:spPr>
          <a:xfrm>
            <a:off x="685800" y="1828800"/>
            <a:ext cx="7315200" cy="2346955"/>
          </a:xfrm>
          <a:prstGeom prst="rect">
            <a:avLst/>
          </a:prstGeom>
        </p:spPr>
      </p:pic>
      <p:sp>
        <p:nvSpPr>
          <p:cNvPr id="2" name="Title 1"/>
          <p:cNvSpPr>
            <a:spLocks noGrp="1"/>
          </p:cNvSpPr>
          <p:nvPr>
            <p:ph type="ctrTitle"/>
          </p:nvPr>
        </p:nvSpPr>
        <p:spPr>
          <a:xfrm>
            <a:off x="457200" y="914400"/>
            <a:ext cx="8229600" cy="1828800"/>
          </a:xfrm>
        </p:spPr>
        <p:txBody>
          <a:bodyPr/>
          <a:lstStyle/>
          <a:p>
            <a:r>
              <a:rPr lang="en-US" dirty="0" smtClean="0"/>
              <a:t>SimPowerSystems </a:t>
            </a:r>
            <a:r>
              <a:rPr lang="en-US" dirty="0" smtClean="0"/>
              <a:t>Hands-on Workshop:</a:t>
            </a:r>
            <a:br>
              <a:rPr lang="en-US" dirty="0" smtClean="0"/>
            </a:br>
            <a:r>
              <a:rPr lang="en-US" sz="2800" dirty="0" smtClean="0"/>
              <a:t>Modeling and </a:t>
            </a:r>
            <a:r>
              <a:rPr lang="en-US" sz="2800" dirty="0"/>
              <a:t>Simulation of Electrical Power Systems </a:t>
            </a:r>
            <a:r>
              <a:rPr lang="en-US" sz="2800" dirty="0" smtClean="0"/>
              <a:t>with SimPowerSystems</a:t>
            </a:r>
            <a:r>
              <a:rPr lang="en-US" sz="2000" baseline="50000" dirty="0" smtClean="0"/>
              <a:t>TM</a:t>
            </a:r>
            <a:endParaRPr lang="en-US" sz="2000" baseline="50000" dirty="0"/>
          </a:p>
        </p:txBody>
      </p:sp>
      <p:sp>
        <p:nvSpPr>
          <p:cNvPr id="5" name="Text Box 4"/>
          <p:cNvSpPr txBox="1">
            <a:spLocks noChangeArrowheads="1"/>
          </p:cNvSpPr>
          <p:nvPr/>
        </p:nvSpPr>
        <p:spPr bwMode="auto">
          <a:xfrm>
            <a:off x="1494568" y="4805671"/>
            <a:ext cx="4068032" cy="941796"/>
          </a:xfrm>
          <a:prstGeom prst="rect">
            <a:avLst/>
          </a:prstGeom>
          <a:noFill/>
          <a:ln w="12700">
            <a:noFill/>
            <a:miter lim="800000"/>
            <a:headEnd/>
            <a:tailEnd/>
          </a:ln>
          <a:effectLst/>
        </p:spPr>
        <p:txBody>
          <a:bodyPr wrap="square">
            <a:spAutoFit/>
          </a:bodyPr>
          <a:lstStyle/>
          <a:p>
            <a:pPr algn="l">
              <a:lnSpc>
                <a:spcPct val="75000"/>
              </a:lnSpc>
              <a:spcBef>
                <a:spcPct val="20000"/>
              </a:spcBef>
              <a:buNone/>
            </a:pPr>
            <a:r>
              <a:rPr lang="en-US" sz="2800" b="1" dirty="0">
                <a:solidFill>
                  <a:schemeClr val="bg1"/>
                </a:solidFill>
                <a:latin typeface="Arial" pitchFamily="34" charset="0"/>
                <a:cs typeface="Arial" pitchFamily="34" charset="0"/>
              </a:rPr>
              <a:t>Carlos Osorio</a:t>
            </a:r>
          </a:p>
          <a:p>
            <a:pPr algn="l">
              <a:lnSpc>
                <a:spcPct val="75000"/>
              </a:lnSpc>
              <a:spcBef>
                <a:spcPct val="20000"/>
              </a:spcBef>
              <a:buNone/>
            </a:pPr>
            <a:r>
              <a:rPr lang="en-US" sz="2000" b="1" dirty="0" smtClean="0">
                <a:solidFill>
                  <a:schemeClr val="accent4">
                    <a:lumMod val="40000"/>
                    <a:lumOff val="60000"/>
                  </a:schemeClr>
                </a:solidFill>
                <a:latin typeface="Arial" pitchFamily="34" charset="0"/>
                <a:cs typeface="Arial" pitchFamily="34" charset="0"/>
              </a:rPr>
              <a:t>Principal Application </a:t>
            </a:r>
            <a:r>
              <a:rPr lang="en-US" sz="2000" b="1" dirty="0">
                <a:solidFill>
                  <a:schemeClr val="accent4">
                    <a:lumMod val="40000"/>
                    <a:lumOff val="60000"/>
                  </a:schemeClr>
                </a:solidFill>
                <a:latin typeface="Arial" pitchFamily="34" charset="0"/>
                <a:cs typeface="Arial" pitchFamily="34" charset="0"/>
              </a:rPr>
              <a:t>Engineer</a:t>
            </a:r>
          </a:p>
          <a:p>
            <a:pPr algn="l">
              <a:lnSpc>
                <a:spcPct val="75000"/>
              </a:lnSpc>
              <a:spcBef>
                <a:spcPct val="20000"/>
              </a:spcBef>
              <a:buNone/>
            </a:pPr>
            <a:r>
              <a:rPr lang="en-US" sz="1600" b="1" dirty="0" smtClean="0">
                <a:solidFill>
                  <a:schemeClr val="bg1"/>
                </a:solidFill>
                <a:latin typeface="Arial" pitchFamily="34" charset="0"/>
                <a:cs typeface="Arial" pitchFamily="34" charset="0"/>
              </a:rPr>
              <a:t>MathWorks </a:t>
            </a:r>
            <a:r>
              <a:rPr lang="en-US" sz="1600" b="1" dirty="0">
                <a:solidFill>
                  <a:schemeClr val="bg1"/>
                </a:solidFill>
                <a:latin typeface="Arial" pitchFamily="34" charset="0"/>
                <a:cs typeface="Arial" pitchFamily="34" charset="0"/>
              </a:rPr>
              <a:t>– </a:t>
            </a:r>
            <a:r>
              <a:rPr lang="en-US" sz="1600" b="1" dirty="0" smtClean="0">
                <a:solidFill>
                  <a:schemeClr val="bg1"/>
                </a:solidFill>
                <a:latin typeface="Arial" pitchFamily="34" charset="0"/>
                <a:cs typeface="Arial" pitchFamily="34" charset="0"/>
              </a:rPr>
              <a:t>Natick</a:t>
            </a:r>
            <a:r>
              <a:rPr lang="en-US" sz="1600" b="1" dirty="0">
                <a:solidFill>
                  <a:schemeClr val="bg1"/>
                </a:solidFill>
                <a:latin typeface="Arial" pitchFamily="34" charset="0"/>
                <a:cs typeface="Arial" pitchFamily="34" charset="0"/>
              </a:rPr>
              <a:t>, MA</a:t>
            </a:r>
          </a:p>
        </p:txBody>
      </p:sp>
      <p:pic>
        <p:nvPicPr>
          <p:cNvPr id="6" name="Picture 5" descr="cosorio"/>
          <p:cNvPicPr>
            <a:picLocks noChangeAspect="1" noChangeArrowheads="1"/>
          </p:cNvPicPr>
          <p:nvPr/>
        </p:nvPicPr>
        <p:blipFill>
          <a:blip r:embed="rId5" cstate="print"/>
          <a:srcRect l="27150" r="18300" b="8400"/>
          <a:stretch>
            <a:fillRect/>
          </a:stretch>
        </p:blipFill>
        <p:spPr bwMode="auto">
          <a:xfrm>
            <a:off x="631826" y="4808846"/>
            <a:ext cx="725054" cy="914400"/>
          </a:xfrm>
          <a:prstGeom prst="rect">
            <a:avLst/>
          </a:prstGeom>
          <a:noFill/>
          <a:ln>
            <a:noFill/>
          </a:ln>
          <a:effectLst>
            <a:outerShdw blurRad="190500" dist="228600" dir="2700000" algn="ctr">
              <a:srgbClr val="000000">
                <a:alpha val="30000"/>
              </a:srgbClr>
            </a:outerShdw>
          </a:effectLst>
        </p:spPr>
      </p:pic>
      <p:sp>
        <p:nvSpPr>
          <p:cNvPr id="9" name="TextBox 8"/>
          <p:cNvSpPr txBox="1"/>
          <p:nvPr/>
        </p:nvSpPr>
        <p:spPr>
          <a:xfrm>
            <a:off x="631826" y="3453825"/>
            <a:ext cx="4193777" cy="584775"/>
          </a:xfrm>
          <a:prstGeom prst="rect">
            <a:avLst/>
          </a:prstGeom>
          <a:noFill/>
        </p:spPr>
        <p:txBody>
          <a:bodyPr wrap="none" rtlCol="0">
            <a:spAutoFit/>
          </a:bodyPr>
          <a:lstStyle/>
          <a:p>
            <a:r>
              <a:rPr lang="en-US" sz="3200" b="1" dirty="0">
                <a:solidFill>
                  <a:schemeClr val="accent4"/>
                </a:solidFill>
                <a:latin typeface="Arial" pitchFamily="34" charset="0"/>
                <a:cs typeface="Arial" pitchFamily="34" charset="0"/>
              </a:rPr>
              <a:t>7</a:t>
            </a:r>
            <a:r>
              <a:rPr lang="en-US" sz="3200" b="1" dirty="0" smtClean="0">
                <a:solidFill>
                  <a:schemeClr val="accent4"/>
                </a:solidFill>
                <a:latin typeface="Arial" pitchFamily="34" charset="0"/>
                <a:cs typeface="Arial" pitchFamily="34" charset="0"/>
              </a:rPr>
              <a:t>. Power Electronics</a:t>
            </a:r>
            <a:endParaRPr lang="en-US" sz="3200" b="1" dirty="0">
              <a:solidFill>
                <a:schemeClr val="accent4"/>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dirty="0"/>
              <a:t>Power quality and harmonic analysis</a:t>
            </a:r>
            <a:br>
              <a:rPr lang="en-US" dirty="0"/>
            </a:br>
            <a:r>
              <a:rPr lang="en-US" sz="2400" dirty="0" smtClean="0">
                <a:solidFill>
                  <a:schemeClr val="accent4"/>
                </a:solidFill>
              </a:rPr>
              <a:t>Switching strategies – Pulse-Width Modulation (PWM)</a:t>
            </a:r>
          </a:p>
        </p:txBody>
      </p:sp>
      <p:sp>
        <p:nvSpPr>
          <p:cNvPr id="224259" name="Rectangle 3"/>
          <p:cNvSpPr>
            <a:spLocks noGrp="1" noChangeArrowheads="1"/>
          </p:cNvSpPr>
          <p:nvPr>
            <p:ph type="body" idx="1"/>
          </p:nvPr>
        </p:nvSpPr>
        <p:spPr>
          <a:xfrm>
            <a:off x="457200" y="1524000"/>
            <a:ext cx="7848600" cy="1437894"/>
          </a:xfrm>
          <a:noFill/>
        </p:spPr>
        <p:txBody>
          <a:bodyPr>
            <a:normAutofit/>
          </a:bodyPr>
          <a:lstStyle/>
          <a:p>
            <a:pPr>
              <a:buSzPct val="100000"/>
            </a:pPr>
            <a:r>
              <a:rPr lang="en-US" sz="1600" dirty="0" smtClean="0">
                <a:solidFill>
                  <a:schemeClr val="accent5">
                    <a:lumMod val="50000"/>
                  </a:schemeClr>
                </a:solidFill>
              </a:rPr>
              <a:t>The aim of PWM is to construct a high frequency carrier wave which contains an underlying, lower frequency modulation wave</a:t>
            </a:r>
          </a:p>
          <a:p>
            <a:pPr>
              <a:buSzPct val="100000"/>
            </a:pPr>
            <a:r>
              <a:rPr lang="en-US" sz="1600" dirty="0" smtClean="0">
                <a:solidFill>
                  <a:schemeClr val="accent5">
                    <a:lumMod val="50000"/>
                  </a:schemeClr>
                </a:solidFill>
              </a:rPr>
              <a:t>The modulation wave is the waveform that you want the electrical system to ‘see’</a:t>
            </a:r>
          </a:p>
          <a:p>
            <a:pPr>
              <a:buSzPct val="100000"/>
            </a:pPr>
            <a:r>
              <a:rPr lang="en-US" sz="1600" dirty="0" smtClean="0">
                <a:solidFill>
                  <a:schemeClr val="accent5">
                    <a:lumMod val="50000"/>
                  </a:schemeClr>
                </a:solidFill>
              </a:rPr>
              <a:t>Higher order harmonics will depend on the ratio of the carrier wave frequency and the modulation wave frequency</a:t>
            </a:r>
          </a:p>
        </p:txBody>
      </p:sp>
      <p:grpSp>
        <p:nvGrpSpPr>
          <p:cNvPr id="4" name="Group 3"/>
          <p:cNvGrpSpPr>
            <a:grpSpLocks noChangeAspect="1"/>
          </p:cNvGrpSpPr>
          <p:nvPr/>
        </p:nvGrpSpPr>
        <p:grpSpPr>
          <a:xfrm>
            <a:off x="2023503" y="3230880"/>
            <a:ext cx="1514857" cy="2184654"/>
            <a:chOff x="969963" y="1449388"/>
            <a:chExt cx="3155951" cy="4551362"/>
          </a:xfrm>
        </p:grpSpPr>
        <p:sp>
          <p:nvSpPr>
            <p:cNvPr id="5" name="Freeform 8"/>
            <p:cNvSpPr>
              <a:spLocks/>
            </p:cNvSpPr>
            <p:nvPr/>
          </p:nvSpPr>
          <p:spPr bwMode="auto">
            <a:xfrm>
              <a:off x="969963" y="1449388"/>
              <a:ext cx="487363" cy="2697162"/>
            </a:xfrm>
            <a:custGeom>
              <a:avLst/>
              <a:gdLst/>
              <a:ahLst/>
              <a:cxnLst>
                <a:cxn ang="0">
                  <a:pos x="5" y="760"/>
                </a:cxn>
                <a:cxn ang="0">
                  <a:pos x="10" y="596"/>
                </a:cxn>
                <a:cxn ang="0">
                  <a:pos x="20" y="507"/>
                </a:cxn>
                <a:cxn ang="0">
                  <a:pos x="25" y="343"/>
                </a:cxn>
                <a:cxn ang="0">
                  <a:pos x="35" y="253"/>
                </a:cxn>
                <a:cxn ang="0">
                  <a:pos x="40" y="89"/>
                </a:cxn>
                <a:cxn ang="0">
                  <a:pos x="49" y="0"/>
                </a:cxn>
                <a:cxn ang="0">
                  <a:pos x="54" y="159"/>
                </a:cxn>
                <a:cxn ang="0">
                  <a:pos x="64" y="248"/>
                </a:cxn>
                <a:cxn ang="0">
                  <a:pos x="69" y="412"/>
                </a:cxn>
                <a:cxn ang="0">
                  <a:pos x="79" y="502"/>
                </a:cxn>
                <a:cxn ang="0">
                  <a:pos x="84" y="665"/>
                </a:cxn>
                <a:cxn ang="0">
                  <a:pos x="94" y="755"/>
                </a:cxn>
                <a:cxn ang="0">
                  <a:pos x="99" y="919"/>
                </a:cxn>
                <a:cxn ang="0">
                  <a:pos x="109" y="1008"/>
                </a:cxn>
                <a:cxn ang="0">
                  <a:pos x="114" y="1172"/>
                </a:cxn>
                <a:cxn ang="0">
                  <a:pos x="124" y="1261"/>
                </a:cxn>
                <a:cxn ang="0">
                  <a:pos x="129" y="1425"/>
                </a:cxn>
                <a:cxn ang="0">
                  <a:pos x="139" y="1520"/>
                </a:cxn>
                <a:cxn ang="0">
                  <a:pos x="144" y="1684"/>
                </a:cxn>
                <a:cxn ang="0">
                  <a:pos x="149" y="1629"/>
                </a:cxn>
                <a:cxn ang="0">
                  <a:pos x="159" y="1535"/>
                </a:cxn>
                <a:cxn ang="0">
                  <a:pos x="163" y="1371"/>
                </a:cxn>
                <a:cxn ang="0">
                  <a:pos x="173" y="1281"/>
                </a:cxn>
                <a:cxn ang="0">
                  <a:pos x="178" y="1117"/>
                </a:cxn>
                <a:cxn ang="0">
                  <a:pos x="188" y="1028"/>
                </a:cxn>
                <a:cxn ang="0">
                  <a:pos x="193" y="864"/>
                </a:cxn>
                <a:cxn ang="0">
                  <a:pos x="203" y="775"/>
                </a:cxn>
                <a:cxn ang="0">
                  <a:pos x="208" y="611"/>
                </a:cxn>
                <a:cxn ang="0">
                  <a:pos x="218" y="521"/>
                </a:cxn>
                <a:cxn ang="0">
                  <a:pos x="223" y="358"/>
                </a:cxn>
                <a:cxn ang="0">
                  <a:pos x="233" y="268"/>
                </a:cxn>
                <a:cxn ang="0">
                  <a:pos x="238" y="104"/>
                </a:cxn>
                <a:cxn ang="0">
                  <a:pos x="248" y="15"/>
                </a:cxn>
                <a:cxn ang="0">
                  <a:pos x="253" y="65"/>
                </a:cxn>
                <a:cxn ang="0">
                  <a:pos x="258" y="228"/>
                </a:cxn>
                <a:cxn ang="0">
                  <a:pos x="268" y="318"/>
                </a:cxn>
                <a:cxn ang="0">
                  <a:pos x="273" y="482"/>
                </a:cxn>
                <a:cxn ang="0">
                  <a:pos x="282" y="571"/>
                </a:cxn>
                <a:cxn ang="0">
                  <a:pos x="287" y="735"/>
                </a:cxn>
                <a:cxn ang="0">
                  <a:pos x="297" y="824"/>
                </a:cxn>
                <a:cxn ang="0">
                  <a:pos x="302" y="988"/>
                </a:cxn>
              </a:cxnLst>
              <a:rect l="0" t="0" r="r" b="b"/>
              <a:pathLst>
                <a:path w="307" h="1699">
                  <a:moveTo>
                    <a:pt x="0" y="849"/>
                  </a:moveTo>
                  <a:lnTo>
                    <a:pt x="0" y="765"/>
                  </a:lnTo>
                  <a:lnTo>
                    <a:pt x="5" y="760"/>
                  </a:lnTo>
                  <a:lnTo>
                    <a:pt x="5" y="680"/>
                  </a:lnTo>
                  <a:lnTo>
                    <a:pt x="10" y="675"/>
                  </a:lnTo>
                  <a:lnTo>
                    <a:pt x="10" y="596"/>
                  </a:lnTo>
                  <a:lnTo>
                    <a:pt x="15" y="591"/>
                  </a:lnTo>
                  <a:lnTo>
                    <a:pt x="15" y="512"/>
                  </a:lnTo>
                  <a:lnTo>
                    <a:pt x="20" y="507"/>
                  </a:lnTo>
                  <a:lnTo>
                    <a:pt x="20" y="427"/>
                  </a:lnTo>
                  <a:lnTo>
                    <a:pt x="25" y="422"/>
                  </a:lnTo>
                  <a:lnTo>
                    <a:pt x="25" y="343"/>
                  </a:lnTo>
                  <a:lnTo>
                    <a:pt x="30" y="338"/>
                  </a:lnTo>
                  <a:lnTo>
                    <a:pt x="30" y="258"/>
                  </a:lnTo>
                  <a:lnTo>
                    <a:pt x="35" y="253"/>
                  </a:lnTo>
                  <a:lnTo>
                    <a:pt x="35" y="174"/>
                  </a:lnTo>
                  <a:lnTo>
                    <a:pt x="40" y="169"/>
                  </a:lnTo>
                  <a:lnTo>
                    <a:pt x="40" y="89"/>
                  </a:lnTo>
                  <a:lnTo>
                    <a:pt x="44" y="84"/>
                  </a:lnTo>
                  <a:lnTo>
                    <a:pt x="44" y="5"/>
                  </a:lnTo>
                  <a:lnTo>
                    <a:pt x="49" y="0"/>
                  </a:lnTo>
                  <a:lnTo>
                    <a:pt x="49" y="74"/>
                  </a:lnTo>
                  <a:lnTo>
                    <a:pt x="54" y="79"/>
                  </a:lnTo>
                  <a:lnTo>
                    <a:pt x="54" y="159"/>
                  </a:lnTo>
                  <a:lnTo>
                    <a:pt x="59" y="164"/>
                  </a:lnTo>
                  <a:lnTo>
                    <a:pt x="59" y="243"/>
                  </a:lnTo>
                  <a:lnTo>
                    <a:pt x="64" y="248"/>
                  </a:lnTo>
                  <a:lnTo>
                    <a:pt x="64" y="328"/>
                  </a:lnTo>
                  <a:lnTo>
                    <a:pt x="69" y="333"/>
                  </a:lnTo>
                  <a:lnTo>
                    <a:pt x="69" y="412"/>
                  </a:lnTo>
                  <a:lnTo>
                    <a:pt x="74" y="417"/>
                  </a:lnTo>
                  <a:lnTo>
                    <a:pt x="74" y="497"/>
                  </a:lnTo>
                  <a:lnTo>
                    <a:pt x="79" y="502"/>
                  </a:lnTo>
                  <a:lnTo>
                    <a:pt x="79" y="581"/>
                  </a:lnTo>
                  <a:lnTo>
                    <a:pt x="84" y="586"/>
                  </a:lnTo>
                  <a:lnTo>
                    <a:pt x="84" y="665"/>
                  </a:lnTo>
                  <a:lnTo>
                    <a:pt x="89" y="670"/>
                  </a:lnTo>
                  <a:lnTo>
                    <a:pt x="89" y="750"/>
                  </a:lnTo>
                  <a:lnTo>
                    <a:pt x="94" y="755"/>
                  </a:lnTo>
                  <a:lnTo>
                    <a:pt x="94" y="834"/>
                  </a:lnTo>
                  <a:lnTo>
                    <a:pt x="99" y="839"/>
                  </a:lnTo>
                  <a:lnTo>
                    <a:pt x="99" y="919"/>
                  </a:lnTo>
                  <a:lnTo>
                    <a:pt x="104" y="924"/>
                  </a:lnTo>
                  <a:lnTo>
                    <a:pt x="104" y="1003"/>
                  </a:lnTo>
                  <a:lnTo>
                    <a:pt x="109" y="1008"/>
                  </a:lnTo>
                  <a:lnTo>
                    <a:pt x="109" y="1088"/>
                  </a:lnTo>
                  <a:lnTo>
                    <a:pt x="114" y="1093"/>
                  </a:lnTo>
                  <a:lnTo>
                    <a:pt x="114" y="1172"/>
                  </a:lnTo>
                  <a:lnTo>
                    <a:pt x="119" y="1177"/>
                  </a:lnTo>
                  <a:lnTo>
                    <a:pt x="119" y="1257"/>
                  </a:lnTo>
                  <a:lnTo>
                    <a:pt x="124" y="1261"/>
                  </a:lnTo>
                  <a:lnTo>
                    <a:pt x="124" y="1346"/>
                  </a:lnTo>
                  <a:lnTo>
                    <a:pt x="129" y="1351"/>
                  </a:lnTo>
                  <a:lnTo>
                    <a:pt x="129" y="1425"/>
                  </a:lnTo>
                  <a:lnTo>
                    <a:pt x="134" y="1430"/>
                  </a:lnTo>
                  <a:lnTo>
                    <a:pt x="134" y="1515"/>
                  </a:lnTo>
                  <a:lnTo>
                    <a:pt x="139" y="1520"/>
                  </a:lnTo>
                  <a:lnTo>
                    <a:pt x="139" y="1594"/>
                  </a:lnTo>
                  <a:lnTo>
                    <a:pt x="144" y="1599"/>
                  </a:lnTo>
                  <a:lnTo>
                    <a:pt x="144" y="1684"/>
                  </a:lnTo>
                  <a:lnTo>
                    <a:pt x="149" y="1689"/>
                  </a:lnTo>
                  <a:lnTo>
                    <a:pt x="149" y="1699"/>
                  </a:lnTo>
                  <a:lnTo>
                    <a:pt x="149" y="1629"/>
                  </a:lnTo>
                  <a:lnTo>
                    <a:pt x="154" y="1624"/>
                  </a:lnTo>
                  <a:lnTo>
                    <a:pt x="154" y="1540"/>
                  </a:lnTo>
                  <a:lnTo>
                    <a:pt x="159" y="1535"/>
                  </a:lnTo>
                  <a:lnTo>
                    <a:pt x="159" y="1455"/>
                  </a:lnTo>
                  <a:lnTo>
                    <a:pt x="163" y="1450"/>
                  </a:lnTo>
                  <a:lnTo>
                    <a:pt x="163" y="1371"/>
                  </a:lnTo>
                  <a:lnTo>
                    <a:pt x="168" y="1366"/>
                  </a:lnTo>
                  <a:lnTo>
                    <a:pt x="168" y="1286"/>
                  </a:lnTo>
                  <a:lnTo>
                    <a:pt x="173" y="1281"/>
                  </a:lnTo>
                  <a:lnTo>
                    <a:pt x="173" y="1202"/>
                  </a:lnTo>
                  <a:lnTo>
                    <a:pt x="178" y="1197"/>
                  </a:lnTo>
                  <a:lnTo>
                    <a:pt x="178" y="1117"/>
                  </a:lnTo>
                  <a:lnTo>
                    <a:pt x="183" y="1112"/>
                  </a:lnTo>
                  <a:lnTo>
                    <a:pt x="183" y="1033"/>
                  </a:lnTo>
                  <a:lnTo>
                    <a:pt x="188" y="1028"/>
                  </a:lnTo>
                  <a:lnTo>
                    <a:pt x="188" y="949"/>
                  </a:lnTo>
                  <a:lnTo>
                    <a:pt x="193" y="944"/>
                  </a:lnTo>
                  <a:lnTo>
                    <a:pt x="193" y="864"/>
                  </a:lnTo>
                  <a:lnTo>
                    <a:pt x="198" y="859"/>
                  </a:lnTo>
                  <a:lnTo>
                    <a:pt x="198" y="780"/>
                  </a:lnTo>
                  <a:lnTo>
                    <a:pt x="203" y="775"/>
                  </a:lnTo>
                  <a:lnTo>
                    <a:pt x="203" y="695"/>
                  </a:lnTo>
                  <a:lnTo>
                    <a:pt x="208" y="690"/>
                  </a:lnTo>
                  <a:lnTo>
                    <a:pt x="208" y="611"/>
                  </a:lnTo>
                  <a:lnTo>
                    <a:pt x="213" y="606"/>
                  </a:lnTo>
                  <a:lnTo>
                    <a:pt x="213" y="526"/>
                  </a:lnTo>
                  <a:lnTo>
                    <a:pt x="218" y="521"/>
                  </a:lnTo>
                  <a:lnTo>
                    <a:pt x="218" y="442"/>
                  </a:lnTo>
                  <a:lnTo>
                    <a:pt x="223" y="437"/>
                  </a:lnTo>
                  <a:lnTo>
                    <a:pt x="223" y="358"/>
                  </a:lnTo>
                  <a:lnTo>
                    <a:pt x="228" y="353"/>
                  </a:lnTo>
                  <a:lnTo>
                    <a:pt x="228" y="273"/>
                  </a:lnTo>
                  <a:lnTo>
                    <a:pt x="233" y="268"/>
                  </a:lnTo>
                  <a:lnTo>
                    <a:pt x="233" y="189"/>
                  </a:lnTo>
                  <a:lnTo>
                    <a:pt x="238" y="184"/>
                  </a:lnTo>
                  <a:lnTo>
                    <a:pt x="238" y="104"/>
                  </a:lnTo>
                  <a:lnTo>
                    <a:pt x="243" y="99"/>
                  </a:lnTo>
                  <a:lnTo>
                    <a:pt x="243" y="20"/>
                  </a:lnTo>
                  <a:lnTo>
                    <a:pt x="248" y="15"/>
                  </a:lnTo>
                  <a:lnTo>
                    <a:pt x="248" y="0"/>
                  </a:lnTo>
                  <a:lnTo>
                    <a:pt x="248" y="60"/>
                  </a:lnTo>
                  <a:lnTo>
                    <a:pt x="253" y="65"/>
                  </a:lnTo>
                  <a:lnTo>
                    <a:pt x="253" y="144"/>
                  </a:lnTo>
                  <a:lnTo>
                    <a:pt x="258" y="149"/>
                  </a:lnTo>
                  <a:lnTo>
                    <a:pt x="258" y="228"/>
                  </a:lnTo>
                  <a:lnTo>
                    <a:pt x="263" y="233"/>
                  </a:lnTo>
                  <a:lnTo>
                    <a:pt x="263" y="313"/>
                  </a:lnTo>
                  <a:lnTo>
                    <a:pt x="268" y="318"/>
                  </a:lnTo>
                  <a:lnTo>
                    <a:pt x="268" y="397"/>
                  </a:lnTo>
                  <a:lnTo>
                    <a:pt x="273" y="402"/>
                  </a:lnTo>
                  <a:lnTo>
                    <a:pt x="273" y="482"/>
                  </a:lnTo>
                  <a:lnTo>
                    <a:pt x="277" y="487"/>
                  </a:lnTo>
                  <a:lnTo>
                    <a:pt x="277" y="566"/>
                  </a:lnTo>
                  <a:lnTo>
                    <a:pt x="282" y="571"/>
                  </a:lnTo>
                  <a:lnTo>
                    <a:pt x="282" y="651"/>
                  </a:lnTo>
                  <a:lnTo>
                    <a:pt x="287" y="656"/>
                  </a:lnTo>
                  <a:lnTo>
                    <a:pt x="287" y="735"/>
                  </a:lnTo>
                  <a:lnTo>
                    <a:pt x="292" y="740"/>
                  </a:lnTo>
                  <a:lnTo>
                    <a:pt x="292" y="819"/>
                  </a:lnTo>
                  <a:lnTo>
                    <a:pt x="297" y="824"/>
                  </a:lnTo>
                  <a:lnTo>
                    <a:pt x="297" y="904"/>
                  </a:lnTo>
                  <a:lnTo>
                    <a:pt x="302" y="909"/>
                  </a:lnTo>
                  <a:lnTo>
                    <a:pt x="302" y="988"/>
                  </a:lnTo>
                  <a:lnTo>
                    <a:pt x="307" y="993"/>
                  </a:lnTo>
                  <a:lnTo>
                    <a:pt x="307" y="1073"/>
                  </a:lnTo>
                </a:path>
              </a:pathLst>
            </a:custGeom>
            <a:noFill/>
            <a:ln w="12700" cmpd="sng">
              <a:solidFill>
                <a:schemeClr val="accent4"/>
              </a:solidFill>
              <a:prstDash val="solid"/>
              <a:round/>
              <a:headEnd/>
              <a:tailEnd/>
            </a:ln>
          </p:spPr>
          <p:txBody>
            <a:bodyPr/>
            <a:lstStyle/>
            <a:p>
              <a:endParaRPr lang="en-US"/>
            </a:p>
          </p:txBody>
        </p:sp>
        <p:sp>
          <p:nvSpPr>
            <p:cNvPr id="6" name="Freeform 9"/>
            <p:cNvSpPr>
              <a:spLocks/>
            </p:cNvSpPr>
            <p:nvPr/>
          </p:nvSpPr>
          <p:spPr bwMode="auto">
            <a:xfrm>
              <a:off x="1457326" y="1449388"/>
              <a:ext cx="488950" cy="2689225"/>
            </a:xfrm>
            <a:custGeom>
              <a:avLst/>
              <a:gdLst/>
              <a:ahLst/>
              <a:cxnLst>
                <a:cxn ang="0">
                  <a:pos x="5" y="1157"/>
                </a:cxn>
                <a:cxn ang="0">
                  <a:pos x="15" y="1247"/>
                </a:cxn>
                <a:cxn ang="0">
                  <a:pos x="20" y="1410"/>
                </a:cxn>
                <a:cxn ang="0">
                  <a:pos x="30" y="1500"/>
                </a:cxn>
                <a:cxn ang="0">
                  <a:pos x="35" y="1664"/>
                </a:cxn>
                <a:cxn ang="0">
                  <a:pos x="40" y="1644"/>
                </a:cxn>
                <a:cxn ang="0">
                  <a:pos x="50" y="1550"/>
                </a:cxn>
                <a:cxn ang="0">
                  <a:pos x="55" y="1386"/>
                </a:cxn>
                <a:cxn ang="0">
                  <a:pos x="65" y="1301"/>
                </a:cxn>
                <a:cxn ang="0">
                  <a:pos x="70" y="1137"/>
                </a:cxn>
                <a:cxn ang="0">
                  <a:pos x="80" y="1043"/>
                </a:cxn>
                <a:cxn ang="0">
                  <a:pos x="84" y="884"/>
                </a:cxn>
                <a:cxn ang="0">
                  <a:pos x="94" y="790"/>
                </a:cxn>
                <a:cxn ang="0">
                  <a:pos x="99" y="626"/>
                </a:cxn>
                <a:cxn ang="0">
                  <a:pos x="109" y="541"/>
                </a:cxn>
                <a:cxn ang="0">
                  <a:pos x="114" y="372"/>
                </a:cxn>
                <a:cxn ang="0">
                  <a:pos x="124" y="283"/>
                </a:cxn>
                <a:cxn ang="0">
                  <a:pos x="129" y="119"/>
                </a:cxn>
                <a:cxn ang="0">
                  <a:pos x="139" y="30"/>
                </a:cxn>
                <a:cxn ang="0">
                  <a:pos x="144" y="50"/>
                </a:cxn>
                <a:cxn ang="0">
                  <a:pos x="149" y="214"/>
                </a:cxn>
                <a:cxn ang="0">
                  <a:pos x="159" y="303"/>
                </a:cxn>
                <a:cxn ang="0">
                  <a:pos x="164" y="467"/>
                </a:cxn>
                <a:cxn ang="0">
                  <a:pos x="174" y="556"/>
                </a:cxn>
                <a:cxn ang="0">
                  <a:pos x="179" y="720"/>
                </a:cxn>
                <a:cxn ang="0">
                  <a:pos x="189" y="810"/>
                </a:cxn>
                <a:cxn ang="0">
                  <a:pos x="194" y="973"/>
                </a:cxn>
                <a:cxn ang="0">
                  <a:pos x="203" y="1063"/>
                </a:cxn>
                <a:cxn ang="0">
                  <a:pos x="208" y="1227"/>
                </a:cxn>
                <a:cxn ang="0">
                  <a:pos x="218" y="1316"/>
                </a:cxn>
                <a:cxn ang="0">
                  <a:pos x="223" y="1480"/>
                </a:cxn>
                <a:cxn ang="0">
                  <a:pos x="233" y="1569"/>
                </a:cxn>
                <a:cxn ang="0">
                  <a:pos x="238" y="1694"/>
                </a:cxn>
                <a:cxn ang="0">
                  <a:pos x="243" y="1574"/>
                </a:cxn>
                <a:cxn ang="0">
                  <a:pos x="253" y="1485"/>
                </a:cxn>
                <a:cxn ang="0">
                  <a:pos x="258" y="1321"/>
                </a:cxn>
                <a:cxn ang="0">
                  <a:pos x="268" y="1232"/>
                </a:cxn>
                <a:cxn ang="0">
                  <a:pos x="273" y="1063"/>
                </a:cxn>
                <a:cxn ang="0">
                  <a:pos x="283" y="978"/>
                </a:cxn>
                <a:cxn ang="0">
                  <a:pos x="288" y="814"/>
                </a:cxn>
                <a:cxn ang="0">
                  <a:pos x="298" y="725"/>
                </a:cxn>
                <a:cxn ang="0">
                  <a:pos x="303" y="561"/>
                </a:cxn>
              </a:cxnLst>
              <a:rect l="0" t="0" r="r" b="b"/>
              <a:pathLst>
                <a:path w="308" h="1694">
                  <a:moveTo>
                    <a:pt x="0" y="1073"/>
                  </a:moveTo>
                  <a:lnTo>
                    <a:pt x="5" y="1078"/>
                  </a:lnTo>
                  <a:lnTo>
                    <a:pt x="5" y="1157"/>
                  </a:lnTo>
                  <a:lnTo>
                    <a:pt x="10" y="1162"/>
                  </a:lnTo>
                  <a:lnTo>
                    <a:pt x="10" y="1242"/>
                  </a:lnTo>
                  <a:lnTo>
                    <a:pt x="15" y="1247"/>
                  </a:lnTo>
                  <a:lnTo>
                    <a:pt x="15" y="1326"/>
                  </a:lnTo>
                  <a:lnTo>
                    <a:pt x="20" y="1331"/>
                  </a:lnTo>
                  <a:lnTo>
                    <a:pt x="20" y="1410"/>
                  </a:lnTo>
                  <a:lnTo>
                    <a:pt x="25" y="1415"/>
                  </a:lnTo>
                  <a:lnTo>
                    <a:pt x="25" y="1495"/>
                  </a:lnTo>
                  <a:lnTo>
                    <a:pt x="30" y="1500"/>
                  </a:lnTo>
                  <a:lnTo>
                    <a:pt x="30" y="1579"/>
                  </a:lnTo>
                  <a:lnTo>
                    <a:pt x="35" y="1584"/>
                  </a:lnTo>
                  <a:lnTo>
                    <a:pt x="35" y="1664"/>
                  </a:lnTo>
                  <a:lnTo>
                    <a:pt x="40" y="1669"/>
                  </a:lnTo>
                  <a:lnTo>
                    <a:pt x="40" y="1694"/>
                  </a:lnTo>
                  <a:lnTo>
                    <a:pt x="40" y="1644"/>
                  </a:lnTo>
                  <a:lnTo>
                    <a:pt x="45" y="1639"/>
                  </a:lnTo>
                  <a:lnTo>
                    <a:pt x="45" y="1555"/>
                  </a:lnTo>
                  <a:lnTo>
                    <a:pt x="50" y="1550"/>
                  </a:lnTo>
                  <a:lnTo>
                    <a:pt x="50" y="1475"/>
                  </a:lnTo>
                  <a:lnTo>
                    <a:pt x="55" y="1470"/>
                  </a:lnTo>
                  <a:lnTo>
                    <a:pt x="55" y="1386"/>
                  </a:lnTo>
                  <a:lnTo>
                    <a:pt x="60" y="1381"/>
                  </a:lnTo>
                  <a:lnTo>
                    <a:pt x="60" y="1306"/>
                  </a:lnTo>
                  <a:lnTo>
                    <a:pt x="65" y="1301"/>
                  </a:lnTo>
                  <a:lnTo>
                    <a:pt x="65" y="1217"/>
                  </a:lnTo>
                  <a:lnTo>
                    <a:pt x="70" y="1212"/>
                  </a:lnTo>
                  <a:lnTo>
                    <a:pt x="70" y="1137"/>
                  </a:lnTo>
                  <a:lnTo>
                    <a:pt x="75" y="1132"/>
                  </a:lnTo>
                  <a:lnTo>
                    <a:pt x="75" y="1048"/>
                  </a:lnTo>
                  <a:lnTo>
                    <a:pt x="80" y="1043"/>
                  </a:lnTo>
                  <a:lnTo>
                    <a:pt x="80" y="963"/>
                  </a:lnTo>
                  <a:lnTo>
                    <a:pt x="84" y="959"/>
                  </a:lnTo>
                  <a:lnTo>
                    <a:pt x="84" y="884"/>
                  </a:lnTo>
                  <a:lnTo>
                    <a:pt x="89" y="879"/>
                  </a:lnTo>
                  <a:lnTo>
                    <a:pt x="89" y="795"/>
                  </a:lnTo>
                  <a:lnTo>
                    <a:pt x="94" y="790"/>
                  </a:lnTo>
                  <a:lnTo>
                    <a:pt x="94" y="715"/>
                  </a:lnTo>
                  <a:lnTo>
                    <a:pt x="99" y="710"/>
                  </a:lnTo>
                  <a:lnTo>
                    <a:pt x="99" y="626"/>
                  </a:lnTo>
                  <a:lnTo>
                    <a:pt x="104" y="621"/>
                  </a:lnTo>
                  <a:lnTo>
                    <a:pt x="104" y="546"/>
                  </a:lnTo>
                  <a:lnTo>
                    <a:pt x="109" y="541"/>
                  </a:lnTo>
                  <a:lnTo>
                    <a:pt x="109" y="457"/>
                  </a:lnTo>
                  <a:lnTo>
                    <a:pt x="114" y="452"/>
                  </a:lnTo>
                  <a:lnTo>
                    <a:pt x="114" y="372"/>
                  </a:lnTo>
                  <a:lnTo>
                    <a:pt x="119" y="367"/>
                  </a:lnTo>
                  <a:lnTo>
                    <a:pt x="119" y="288"/>
                  </a:lnTo>
                  <a:lnTo>
                    <a:pt x="124" y="283"/>
                  </a:lnTo>
                  <a:lnTo>
                    <a:pt x="124" y="204"/>
                  </a:lnTo>
                  <a:lnTo>
                    <a:pt x="129" y="199"/>
                  </a:lnTo>
                  <a:lnTo>
                    <a:pt x="129" y="119"/>
                  </a:lnTo>
                  <a:lnTo>
                    <a:pt x="134" y="114"/>
                  </a:lnTo>
                  <a:lnTo>
                    <a:pt x="134" y="35"/>
                  </a:lnTo>
                  <a:lnTo>
                    <a:pt x="139" y="30"/>
                  </a:lnTo>
                  <a:lnTo>
                    <a:pt x="139" y="0"/>
                  </a:lnTo>
                  <a:lnTo>
                    <a:pt x="139" y="45"/>
                  </a:lnTo>
                  <a:lnTo>
                    <a:pt x="144" y="50"/>
                  </a:lnTo>
                  <a:lnTo>
                    <a:pt x="144" y="129"/>
                  </a:lnTo>
                  <a:lnTo>
                    <a:pt x="149" y="134"/>
                  </a:lnTo>
                  <a:lnTo>
                    <a:pt x="149" y="214"/>
                  </a:lnTo>
                  <a:lnTo>
                    <a:pt x="154" y="218"/>
                  </a:lnTo>
                  <a:lnTo>
                    <a:pt x="154" y="298"/>
                  </a:lnTo>
                  <a:lnTo>
                    <a:pt x="159" y="303"/>
                  </a:lnTo>
                  <a:lnTo>
                    <a:pt x="159" y="382"/>
                  </a:lnTo>
                  <a:lnTo>
                    <a:pt x="164" y="387"/>
                  </a:lnTo>
                  <a:lnTo>
                    <a:pt x="164" y="467"/>
                  </a:lnTo>
                  <a:lnTo>
                    <a:pt x="169" y="472"/>
                  </a:lnTo>
                  <a:lnTo>
                    <a:pt x="169" y="551"/>
                  </a:lnTo>
                  <a:lnTo>
                    <a:pt x="174" y="556"/>
                  </a:lnTo>
                  <a:lnTo>
                    <a:pt x="174" y="636"/>
                  </a:lnTo>
                  <a:lnTo>
                    <a:pt x="179" y="641"/>
                  </a:lnTo>
                  <a:lnTo>
                    <a:pt x="179" y="720"/>
                  </a:lnTo>
                  <a:lnTo>
                    <a:pt x="184" y="725"/>
                  </a:lnTo>
                  <a:lnTo>
                    <a:pt x="184" y="805"/>
                  </a:lnTo>
                  <a:lnTo>
                    <a:pt x="189" y="810"/>
                  </a:lnTo>
                  <a:lnTo>
                    <a:pt x="189" y="889"/>
                  </a:lnTo>
                  <a:lnTo>
                    <a:pt x="194" y="894"/>
                  </a:lnTo>
                  <a:lnTo>
                    <a:pt x="194" y="973"/>
                  </a:lnTo>
                  <a:lnTo>
                    <a:pt x="199" y="978"/>
                  </a:lnTo>
                  <a:lnTo>
                    <a:pt x="199" y="1058"/>
                  </a:lnTo>
                  <a:lnTo>
                    <a:pt x="203" y="1063"/>
                  </a:lnTo>
                  <a:lnTo>
                    <a:pt x="203" y="1142"/>
                  </a:lnTo>
                  <a:lnTo>
                    <a:pt x="208" y="1147"/>
                  </a:lnTo>
                  <a:lnTo>
                    <a:pt x="208" y="1227"/>
                  </a:lnTo>
                  <a:lnTo>
                    <a:pt x="213" y="1232"/>
                  </a:lnTo>
                  <a:lnTo>
                    <a:pt x="213" y="1311"/>
                  </a:lnTo>
                  <a:lnTo>
                    <a:pt x="218" y="1316"/>
                  </a:lnTo>
                  <a:lnTo>
                    <a:pt x="218" y="1396"/>
                  </a:lnTo>
                  <a:lnTo>
                    <a:pt x="223" y="1401"/>
                  </a:lnTo>
                  <a:lnTo>
                    <a:pt x="223" y="1480"/>
                  </a:lnTo>
                  <a:lnTo>
                    <a:pt x="228" y="1485"/>
                  </a:lnTo>
                  <a:lnTo>
                    <a:pt x="228" y="1564"/>
                  </a:lnTo>
                  <a:lnTo>
                    <a:pt x="233" y="1569"/>
                  </a:lnTo>
                  <a:lnTo>
                    <a:pt x="233" y="1649"/>
                  </a:lnTo>
                  <a:lnTo>
                    <a:pt x="238" y="1654"/>
                  </a:lnTo>
                  <a:lnTo>
                    <a:pt x="238" y="1694"/>
                  </a:lnTo>
                  <a:lnTo>
                    <a:pt x="238" y="1659"/>
                  </a:lnTo>
                  <a:lnTo>
                    <a:pt x="243" y="1654"/>
                  </a:lnTo>
                  <a:lnTo>
                    <a:pt x="243" y="1574"/>
                  </a:lnTo>
                  <a:lnTo>
                    <a:pt x="248" y="1569"/>
                  </a:lnTo>
                  <a:lnTo>
                    <a:pt x="248" y="1490"/>
                  </a:lnTo>
                  <a:lnTo>
                    <a:pt x="253" y="1485"/>
                  </a:lnTo>
                  <a:lnTo>
                    <a:pt x="253" y="1406"/>
                  </a:lnTo>
                  <a:lnTo>
                    <a:pt x="258" y="1401"/>
                  </a:lnTo>
                  <a:lnTo>
                    <a:pt x="258" y="1321"/>
                  </a:lnTo>
                  <a:lnTo>
                    <a:pt x="263" y="1316"/>
                  </a:lnTo>
                  <a:lnTo>
                    <a:pt x="263" y="1237"/>
                  </a:lnTo>
                  <a:lnTo>
                    <a:pt x="268" y="1232"/>
                  </a:lnTo>
                  <a:lnTo>
                    <a:pt x="268" y="1152"/>
                  </a:lnTo>
                  <a:lnTo>
                    <a:pt x="273" y="1147"/>
                  </a:lnTo>
                  <a:lnTo>
                    <a:pt x="273" y="1063"/>
                  </a:lnTo>
                  <a:lnTo>
                    <a:pt x="278" y="1058"/>
                  </a:lnTo>
                  <a:lnTo>
                    <a:pt x="278" y="983"/>
                  </a:lnTo>
                  <a:lnTo>
                    <a:pt x="283" y="978"/>
                  </a:lnTo>
                  <a:lnTo>
                    <a:pt x="283" y="899"/>
                  </a:lnTo>
                  <a:lnTo>
                    <a:pt x="288" y="894"/>
                  </a:lnTo>
                  <a:lnTo>
                    <a:pt x="288" y="814"/>
                  </a:lnTo>
                  <a:lnTo>
                    <a:pt x="293" y="810"/>
                  </a:lnTo>
                  <a:lnTo>
                    <a:pt x="293" y="730"/>
                  </a:lnTo>
                  <a:lnTo>
                    <a:pt x="298" y="725"/>
                  </a:lnTo>
                  <a:lnTo>
                    <a:pt x="298" y="646"/>
                  </a:lnTo>
                  <a:lnTo>
                    <a:pt x="303" y="641"/>
                  </a:lnTo>
                  <a:lnTo>
                    <a:pt x="303" y="561"/>
                  </a:lnTo>
                  <a:lnTo>
                    <a:pt x="308" y="556"/>
                  </a:lnTo>
                  <a:lnTo>
                    <a:pt x="308" y="472"/>
                  </a:lnTo>
                </a:path>
              </a:pathLst>
            </a:custGeom>
            <a:noFill/>
            <a:ln w="12700" cmpd="sng">
              <a:solidFill>
                <a:schemeClr val="accent4"/>
              </a:solidFill>
              <a:prstDash val="solid"/>
              <a:round/>
              <a:headEnd/>
              <a:tailEnd/>
            </a:ln>
          </p:spPr>
          <p:txBody>
            <a:bodyPr/>
            <a:lstStyle/>
            <a:p>
              <a:endParaRPr lang="en-US"/>
            </a:p>
          </p:txBody>
        </p:sp>
        <p:sp>
          <p:nvSpPr>
            <p:cNvPr id="7" name="Freeform 10"/>
            <p:cNvSpPr>
              <a:spLocks/>
            </p:cNvSpPr>
            <p:nvPr/>
          </p:nvSpPr>
          <p:spPr bwMode="auto">
            <a:xfrm>
              <a:off x="1946276" y="1449388"/>
              <a:ext cx="487363" cy="2689225"/>
            </a:xfrm>
            <a:custGeom>
              <a:avLst/>
              <a:gdLst/>
              <a:ahLst/>
              <a:cxnLst>
                <a:cxn ang="0">
                  <a:pos x="5" y="392"/>
                </a:cxn>
                <a:cxn ang="0">
                  <a:pos x="14" y="298"/>
                </a:cxn>
                <a:cxn ang="0">
                  <a:pos x="19" y="134"/>
                </a:cxn>
                <a:cxn ang="0">
                  <a:pos x="29" y="45"/>
                </a:cxn>
                <a:cxn ang="0">
                  <a:pos x="34" y="35"/>
                </a:cxn>
                <a:cxn ang="0">
                  <a:pos x="39" y="199"/>
                </a:cxn>
                <a:cxn ang="0">
                  <a:pos x="49" y="288"/>
                </a:cxn>
                <a:cxn ang="0">
                  <a:pos x="54" y="452"/>
                </a:cxn>
                <a:cxn ang="0">
                  <a:pos x="64" y="541"/>
                </a:cxn>
                <a:cxn ang="0">
                  <a:pos x="69" y="705"/>
                </a:cxn>
                <a:cxn ang="0">
                  <a:pos x="79" y="795"/>
                </a:cxn>
                <a:cxn ang="0">
                  <a:pos x="84" y="959"/>
                </a:cxn>
                <a:cxn ang="0">
                  <a:pos x="94" y="1048"/>
                </a:cxn>
                <a:cxn ang="0">
                  <a:pos x="99" y="1212"/>
                </a:cxn>
                <a:cxn ang="0">
                  <a:pos x="109" y="1301"/>
                </a:cxn>
                <a:cxn ang="0">
                  <a:pos x="114" y="1465"/>
                </a:cxn>
                <a:cxn ang="0">
                  <a:pos x="123" y="1555"/>
                </a:cxn>
                <a:cxn ang="0">
                  <a:pos x="128" y="1694"/>
                </a:cxn>
                <a:cxn ang="0">
                  <a:pos x="133" y="1589"/>
                </a:cxn>
                <a:cxn ang="0">
                  <a:pos x="143" y="1500"/>
                </a:cxn>
                <a:cxn ang="0">
                  <a:pos x="148" y="1336"/>
                </a:cxn>
                <a:cxn ang="0">
                  <a:pos x="158" y="1247"/>
                </a:cxn>
                <a:cxn ang="0">
                  <a:pos x="163" y="1083"/>
                </a:cxn>
                <a:cxn ang="0">
                  <a:pos x="173" y="993"/>
                </a:cxn>
                <a:cxn ang="0">
                  <a:pos x="178" y="829"/>
                </a:cxn>
                <a:cxn ang="0">
                  <a:pos x="188" y="740"/>
                </a:cxn>
                <a:cxn ang="0">
                  <a:pos x="193" y="576"/>
                </a:cxn>
                <a:cxn ang="0">
                  <a:pos x="203" y="487"/>
                </a:cxn>
                <a:cxn ang="0">
                  <a:pos x="208" y="323"/>
                </a:cxn>
                <a:cxn ang="0">
                  <a:pos x="218" y="233"/>
                </a:cxn>
                <a:cxn ang="0">
                  <a:pos x="223" y="69"/>
                </a:cxn>
                <a:cxn ang="0">
                  <a:pos x="228" y="15"/>
                </a:cxn>
                <a:cxn ang="0">
                  <a:pos x="238" y="99"/>
                </a:cxn>
                <a:cxn ang="0">
                  <a:pos x="242" y="263"/>
                </a:cxn>
                <a:cxn ang="0">
                  <a:pos x="252" y="358"/>
                </a:cxn>
                <a:cxn ang="0">
                  <a:pos x="257" y="521"/>
                </a:cxn>
                <a:cxn ang="0">
                  <a:pos x="267" y="611"/>
                </a:cxn>
                <a:cxn ang="0">
                  <a:pos x="272" y="775"/>
                </a:cxn>
                <a:cxn ang="0">
                  <a:pos x="282" y="859"/>
                </a:cxn>
                <a:cxn ang="0">
                  <a:pos x="287" y="1028"/>
                </a:cxn>
                <a:cxn ang="0">
                  <a:pos x="297" y="1117"/>
                </a:cxn>
                <a:cxn ang="0">
                  <a:pos x="302" y="1281"/>
                </a:cxn>
              </a:cxnLst>
              <a:rect l="0" t="0" r="r" b="b"/>
              <a:pathLst>
                <a:path w="307" h="1694">
                  <a:moveTo>
                    <a:pt x="0" y="472"/>
                  </a:moveTo>
                  <a:lnTo>
                    <a:pt x="5" y="467"/>
                  </a:lnTo>
                  <a:lnTo>
                    <a:pt x="5" y="392"/>
                  </a:lnTo>
                  <a:lnTo>
                    <a:pt x="9" y="387"/>
                  </a:lnTo>
                  <a:lnTo>
                    <a:pt x="9" y="303"/>
                  </a:lnTo>
                  <a:lnTo>
                    <a:pt x="14" y="298"/>
                  </a:lnTo>
                  <a:lnTo>
                    <a:pt x="14" y="223"/>
                  </a:lnTo>
                  <a:lnTo>
                    <a:pt x="19" y="218"/>
                  </a:lnTo>
                  <a:lnTo>
                    <a:pt x="19" y="134"/>
                  </a:lnTo>
                  <a:lnTo>
                    <a:pt x="24" y="129"/>
                  </a:lnTo>
                  <a:lnTo>
                    <a:pt x="24" y="50"/>
                  </a:lnTo>
                  <a:lnTo>
                    <a:pt x="29" y="45"/>
                  </a:lnTo>
                  <a:lnTo>
                    <a:pt x="29" y="0"/>
                  </a:lnTo>
                  <a:lnTo>
                    <a:pt x="29" y="30"/>
                  </a:lnTo>
                  <a:lnTo>
                    <a:pt x="34" y="35"/>
                  </a:lnTo>
                  <a:lnTo>
                    <a:pt x="34" y="114"/>
                  </a:lnTo>
                  <a:lnTo>
                    <a:pt x="39" y="119"/>
                  </a:lnTo>
                  <a:lnTo>
                    <a:pt x="39" y="199"/>
                  </a:lnTo>
                  <a:lnTo>
                    <a:pt x="44" y="204"/>
                  </a:lnTo>
                  <a:lnTo>
                    <a:pt x="44" y="283"/>
                  </a:lnTo>
                  <a:lnTo>
                    <a:pt x="49" y="288"/>
                  </a:lnTo>
                  <a:lnTo>
                    <a:pt x="49" y="367"/>
                  </a:lnTo>
                  <a:lnTo>
                    <a:pt x="54" y="372"/>
                  </a:lnTo>
                  <a:lnTo>
                    <a:pt x="54" y="452"/>
                  </a:lnTo>
                  <a:lnTo>
                    <a:pt x="59" y="457"/>
                  </a:lnTo>
                  <a:lnTo>
                    <a:pt x="59" y="536"/>
                  </a:lnTo>
                  <a:lnTo>
                    <a:pt x="64" y="541"/>
                  </a:lnTo>
                  <a:lnTo>
                    <a:pt x="64" y="621"/>
                  </a:lnTo>
                  <a:lnTo>
                    <a:pt x="69" y="626"/>
                  </a:lnTo>
                  <a:lnTo>
                    <a:pt x="69" y="705"/>
                  </a:lnTo>
                  <a:lnTo>
                    <a:pt x="74" y="710"/>
                  </a:lnTo>
                  <a:lnTo>
                    <a:pt x="74" y="790"/>
                  </a:lnTo>
                  <a:lnTo>
                    <a:pt x="79" y="795"/>
                  </a:lnTo>
                  <a:lnTo>
                    <a:pt x="79" y="874"/>
                  </a:lnTo>
                  <a:lnTo>
                    <a:pt x="84" y="879"/>
                  </a:lnTo>
                  <a:lnTo>
                    <a:pt x="84" y="959"/>
                  </a:lnTo>
                  <a:lnTo>
                    <a:pt x="89" y="963"/>
                  </a:lnTo>
                  <a:lnTo>
                    <a:pt x="89" y="1043"/>
                  </a:lnTo>
                  <a:lnTo>
                    <a:pt x="94" y="1048"/>
                  </a:lnTo>
                  <a:lnTo>
                    <a:pt x="94" y="1127"/>
                  </a:lnTo>
                  <a:lnTo>
                    <a:pt x="99" y="1132"/>
                  </a:lnTo>
                  <a:lnTo>
                    <a:pt x="99" y="1212"/>
                  </a:lnTo>
                  <a:lnTo>
                    <a:pt x="104" y="1217"/>
                  </a:lnTo>
                  <a:lnTo>
                    <a:pt x="104" y="1296"/>
                  </a:lnTo>
                  <a:lnTo>
                    <a:pt x="109" y="1301"/>
                  </a:lnTo>
                  <a:lnTo>
                    <a:pt x="109" y="1381"/>
                  </a:lnTo>
                  <a:lnTo>
                    <a:pt x="114" y="1386"/>
                  </a:lnTo>
                  <a:lnTo>
                    <a:pt x="114" y="1465"/>
                  </a:lnTo>
                  <a:lnTo>
                    <a:pt x="119" y="1470"/>
                  </a:lnTo>
                  <a:lnTo>
                    <a:pt x="119" y="1550"/>
                  </a:lnTo>
                  <a:lnTo>
                    <a:pt x="123" y="1555"/>
                  </a:lnTo>
                  <a:lnTo>
                    <a:pt x="123" y="1634"/>
                  </a:lnTo>
                  <a:lnTo>
                    <a:pt x="128" y="1639"/>
                  </a:lnTo>
                  <a:lnTo>
                    <a:pt x="128" y="1694"/>
                  </a:lnTo>
                  <a:lnTo>
                    <a:pt x="128" y="1674"/>
                  </a:lnTo>
                  <a:lnTo>
                    <a:pt x="133" y="1669"/>
                  </a:lnTo>
                  <a:lnTo>
                    <a:pt x="133" y="1589"/>
                  </a:lnTo>
                  <a:lnTo>
                    <a:pt x="138" y="1584"/>
                  </a:lnTo>
                  <a:lnTo>
                    <a:pt x="138" y="1505"/>
                  </a:lnTo>
                  <a:lnTo>
                    <a:pt x="143" y="1500"/>
                  </a:lnTo>
                  <a:lnTo>
                    <a:pt x="143" y="1420"/>
                  </a:lnTo>
                  <a:lnTo>
                    <a:pt x="148" y="1415"/>
                  </a:lnTo>
                  <a:lnTo>
                    <a:pt x="148" y="1336"/>
                  </a:lnTo>
                  <a:lnTo>
                    <a:pt x="153" y="1331"/>
                  </a:lnTo>
                  <a:lnTo>
                    <a:pt x="153" y="1252"/>
                  </a:lnTo>
                  <a:lnTo>
                    <a:pt x="158" y="1247"/>
                  </a:lnTo>
                  <a:lnTo>
                    <a:pt x="158" y="1167"/>
                  </a:lnTo>
                  <a:lnTo>
                    <a:pt x="163" y="1162"/>
                  </a:lnTo>
                  <a:lnTo>
                    <a:pt x="163" y="1083"/>
                  </a:lnTo>
                  <a:lnTo>
                    <a:pt x="168" y="1078"/>
                  </a:lnTo>
                  <a:lnTo>
                    <a:pt x="168" y="998"/>
                  </a:lnTo>
                  <a:lnTo>
                    <a:pt x="173" y="993"/>
                  </a:lnTo>
                  <a:lnTo>
                    <a:pt x="173" y="914"/>
                  </a:lnTo>
                  <a:lnTo>
                    <a:pt x="178" y="909"/>
                  </a:lnTo>
                  <a:lnTo>
                    <a:pt x="178" y="829"/>
                  </a:lnTo>
                  <a:lnTo>
                    <a:pt x="183" y="824"/>
                  </a:lnTo>
                  <a:lnTo>
                    <a:pt x="183" y="745"/>
                  </a:lnTo>
                  <a:lnTo>
                    <a:pt x="188" y="740"/>
                  </a:lnTo>
                  <a:lnTo>
                    <a:pt x="188" y="661"/>
                  </a:lnTo>
                  <a:lnTo>
                    <a:pt x="193" y="656"/>
                  </a:lnTo>
                  <a:lnTo>
                    <a:pt x="193" y="576"/>
                  </a:lnTo>
                  <a:lnTo>
                    <a:pt x="198" y="571"/>
                  </a:lnTo>
                  <a:lnTo>
                    <a:pt x="198" y="492"/>
                  </a:lnTo>
                  <a:lnTo>
                    <a:pt x="203" y="487"/>
                  </a:lnTo>
                  <a:lnTo>
                    <a:pt x="203" y="407"/>
                  </a:lnTo>
                  <a:lnTo>
                    <a:pt x="208" y="402"/>
                  </a:lnTo>
                  <a:lnTo>
                    <a:pt x="208" y="323"/>
                  </a:lnTo>
                  <a:lnTo>
                    <a:pt x="213" y="318"/>
                  </a:lnTo>
                  <a:lnTo>
                    <a:pt x="213" y="238"/>
                  </a:lnTo>
                  <a:lnTo>
                    <a:pt x="218" y="233"/>
                  </a:lnTo>
                  <a:lnTo>
                    <a:pt x="218" y="149"/>
                  </a:lnTo>
                  <a:lnTo>
                    <a:pt x="223" y="144"/>
                  </a:lnTo>
                  <a:lnTo>
                    <a:pt x="223" y="69"/>
                  </a:lnTo>
                  <a:lnTo>
                    <a:pt x="228" y="65"/>
                  </a:lnTo>
                  <a:lnTo>
                    <a:pt x="228" y="0"/>
                  </a:lnTo>
                  <a:lnTo>
                    <a:pt x="228" y="15"/>
                  </a:lnTo>
                  <a:lnTo>
                    <a:pt x="233" y="20"/>
                  </a:lnTo>
                  <a:lnTo>
                    <a:pt x="233" y="94"/>
                  </a:lnTo>
                  <a:lnTo>
                    <a:pt x="238" y="99"/>
                  </a:lnTo>
                  <a:lnTo>
                    <a:pt x="238" y="184"/>
                  </a:lnTo>
                  <a:lnTo>
                    <a:pt x="242" y="189"/>
                  </a:lnTo>
                  <a:lnTo>
                    <a:pt x="242" y="263"/>
                  </a:lnTo>
                  <a:lnTo>
                    <a:pt x="247" y="268"/>
                  </a:lnTo>
                  <a:lnTo>
                    <a:pt x="247" y="353"/>
                  </a:lnTo>
                  <a:lnTo>
                    <a:pt x="252" y="358"/>
                  </a:lnTo>
                  <a:lnTo>
                    <a:pt x="252" y="437"/>
                  </a:lnTo>
                  <a:lnTo>
                    <a:pt x="257" y="442"/>
                  </a:lnTo>
                  <a:lnTo>
                    <a:pt x="257" y="521"/>
                  </a:lnTo>
                  <a:lnTo>
                    <a:pt x="262" y="526"/>
                  </a:lnTo>
                  <a:lnTo>
                    <a:pt x="262" y="606"/>
                  </a:lnTo>
                  <a:lnTo>
                    <a:pt x="267" y="611"/>
                  </a:lnTo>
                  <a:lnTo>
                    <a:pt x="267" y="685"/>
                  </a:lnTo>
                  <a:lnTo>
                    <a:pt x="272" y="690"/>
                  </a:lnTo>
                  <a:lnTo>
                    <a:pt x="272" y="775"/>
                  </a:lnTo>
                  <a:lnTo>
                    <a:pt x="277" y="780"/>
                  </a:lnTo>
                  <a:lnTo>
                    <a:pt x="277" y="854"/>
                  </a:lnTo>
                  <a:lnTo>
                    <a:pt x="282" y="859"/>
                  </a:lnTo>
                  <a:lnTo>
                    <a:pt x="282" y="944"/>
                  </a:lnTo>
                  <a:lnTo>
                    <a:pt x="287" y="949"/>
                  </a:lnTo>
                  <a:lnTo>
                    <a:pt x="287" y="1028"/>
                  </a:lnTo>
                  <a:lnTo>
                    <a:pt x="292" y="1033"/>
                  </a:lnTo>
                  <a:lnTo>
                    <a:pt x="292" y="1112"/>
                  </a:lnTo>
                  <a:lnTo>
                    <a:pt x="297" y="1117"/>
                  </a:lnTo>
                  <a:lnTo>
                    <a:pt x="297" y="1197"/>
                  </a:lnTo>
                  <a:lnTo>
                    <a:pt x="302" y="1202"/>
                  </a:lnTo>
                  <a:lnTo>
                    <a:pt x="302" y="1281"/>
                  </a:lnTo>
                  <a:lnTo>
                    <a:pt x="307" y="1286"/>
                  </a:lnTo>
                  <a:lnTo>
                    <a:pt x="307" y="1366"/>
                  </a:lnTo>
                </a:path>
              </a:pathLst>
            </a:custGeom>
            <a:noFill/>
            <a:ln w="12700" cmpd="sng">
              <a:solidFill>
                <a:schemeClr val="accent4"/>
              </a:solidFill>
              <a:prstDash val="solid"/>
              <a:round/>
              <a:headEnd/>
              <a:tailEnd/>
            </a:ln>
          </p:spPr>
          <p:txBody>
            <a:bodyPr/>
            <a:lstStyle/>
            <a:p>
              <a:endParaRPr lang="en-US"/>
            </a:p>
          </p:txBody>
        </p:sp>
        <p:sp>
          <p:nvSpPr>
            <p:cNvPr id="8" name="Freeform 11"/>
            <p:cNvSpPr>
              <a:spLocks/>
            </p:cNvSpPr>
            <p:nvPr/>
          </p:nvSpPr>
          <p:spPr bwMode="auto">
            <a:xfrm>
              <a:off x="2433638" y="1449388"/>
              <a:ext cx="495300" cy="2689225"/>
            </a:xfrm>
            <a:custGeom>
              <a:avLst/>
              <a:gdLst/>
              <a:ahLst/>
              <a:cxnLst>
                <a:cxn ang="0">
                  <a:pos x="5" y="1450"/>
                </a:cxn>
                <a:cxn ang="0">
                  <a:pos x="15" y="1540"/>
                </a:cxn>
                <a:cxn ang="0">
                  <a:pos x="20" y="1694"/>
                </a:cxn>
                <a:cxn ang="0">
                  <a:pos x="25" y="1604"/>
                </a:cxn>
                <a:cxn ang="0">
                  <a:pos x="35" y="1515"/>
                </a:cxn>
                <a:cxn ang="0">
                  <a:pos x="40" y="1351"/>
                </a:cxn>
                <a:cxn ang="0">
                  <a:pos x="49" y="1261"/>
                </a:cxn>
                <a:cxn ang="0">
                  <a:pos x="54" y="1098"/>
                </a:cxn>
                <a:cxn ang="0">
                  <a:pos x="64" y="1008"/>
                </a:cxn>
                <a:cxn ang="0">
                  <a:pos x="69" y="844"/>
                </a:cxn>
                <a:cxn ang="0">
                  <a:pos x="79" y="755"/>
                </a:cxn>
                <a:cxn ang="0">
                  <a:pos x="84" y="591"/>
                </a:cxn>
                <a:cxn ang="0">
                  <a:pos x="94" y="502"/>
                </a:cxn>
                <a:cxn ang="0">
                  <a:pos x="99" y="338"/>
                </a:cxn>
                <a:cxn ang="0">
                  <a:pos x="109" y="248"/>
                </a:cxn>
                <a:cxn ang="0">
                  <a:pos x="114" y="84"/>
                </a:cxn>
                <a:cxn ang="0">
                  <a:pos x="124" y="5"/>
                </a:cxn>
                <a:cxn ang="0">
                  <a:pos x="129" y="164"/>
                </a:cxn>
                <a:cxn ang="0">
                  <a:pos x="139" y="253"/>
                </a:cxn>
                <a:cxn ang="0">
                  <a:pos x="144" y="417"/>
                </a:cxn>
                <a:cxn ang="0">
                  <a:pos x="154" y="507"/>
                </a:cxn>
                <a:cxn ang="0">
                  <a:pos x="159" y="670"/>
                </a:cxn>
                <a:cxn ang="0">
                  <a:pos x="168" y="765"/>
                </a:cxn>
                <a:cxn ang="0">
                  <a:pos x="173" y="929"/>
                </a:cxn>
                <a:cxn ang="0">
                  <a:pos x="183" y="1013"/>
                </a:cxn>
                <a:cxn ang="0">
                  <a:pos x="188" y="1177"/>
                </a:cxn>
                <a:cxn ang="0">
                  <a:pos x="198" y="1271"/>
                </a:cxn>
                <a:cxn ang="0">
                  <a:pos x="203" y="1435"/>
                </a:cxn>
                <a:cxn ang="0">
                  <a:pos x="213" y="1525"/>
                </a:cxn>
                <a:cxn ang="0">
                  <a:pos x="218" y="1689"/>
                </a:cxn>
                <a:cxn ang="0">
                  <a:pos x="228" y="1614"/>
                </a:cxn>
                <a:cxn ang="0">
                  <a:pos x="233" y="1450"/>
                </a:cxn>
                <a:cxn ang="0">
                  <a:pos x="243" y="1361"/>
                </a:cxn>
                <a:cxn ang="0">
                  <a:pos x="248" y="1197"/>
                </a:cxn>
                <a:cxn ang="0">
                  <a:pos x="258" y="1108"/>
                </a:cxn>
                <a:cxn ang="0">
                  <a:pos x="263" y="944"/>
                </a:cxn>
                <a:cxn ang="0">
                  <a:pos x="273" y="854"/>
                </a:cxn>
                <a:cxn ang="0">
                  <a:pos x="278" y="690"/>
                </a:cxn>
                <a:cxn ang="0">
                  <a:pos x="287" y="601"/>
                </a:cxn>
                <a:cxn ang="0">
                  <a:pos x="292" y="437"/>
                </a:cxn>
                <a:cxn ang="0">
                  <a:pos x="302" y="348"/>
                </a:cxn>
                <a:cxn ang="0">
                  <a:pos x="307" y="184"/>
                </a:cxn>
              </a:cxnLst>
              <a:rect l="0" t="0" r="r" b="b"/>
              <a:pathLst>
                <a:path w="312" h="1694">
                  <a:moveTo>
                    <a:pt x="0" y="1366"/>
                  </a:moveTo>
                  <a:lnTo>
                    <a:pt x="5" y="1371"/>
                  </a:lnTo>
                  <a:lnTo>
                    <a:pt x="5" y="1450"/>
                  </a:lnTo>
                  <a:lnTo>
                    <a:pt x="10" y="1455"/>
                  </a:lnTo>
                  <a:lnTo>
                    <a:pt x="10" y="1535"/>
                  </a:lnTo>
                  <a:lnTo>
                    <a:pt x="15" y="1540"/>
                  </a:lnTo>
                  <a:lnTo>
                    <a:pt x="15" y="1619"/>
                  </a:lnTo>
                  <a:lnTo>
                    <a:pt x="20" y="1624"/>
                  </a:lnTo>
                  <a:lnTo>
                    <a:pt x="20" y="1694"/>
                  </a:lnTo>
                  <a:lnTo>
                    <a:pt x="20" y="1689"/>
                  </a:lnTo>
                  <a:lnTo>
                    <a:pt x="25" y="1684"/>
                  </a:lnTo>
                  <a:lnTo>
                    <a:pt x="25" y="1604"/>
                  </a:lnTo>
                  <a:lnTo>
                    <a:pt x="30" y="1599"/>
                  </a:lnTo>
                  <a:lnTo>
                    <a:pt x="30" y="1520"/>
                  </a:lnTo>
                  <a:lnTo>
                    <a:pt x="35" y="1515"/>
                  </a:lnTo>
                  <a:lnTo>
                    <a:pt x="35" y="1435"/>
                  </a:lnTo>
                  <a:lnTo>
                    <a:pt x="40" y="1430"/>
                  </a:lnTo>
                  <a:lnTo>
                    <a:pt x="40" y="1351"/>
                  </a:lnTo>
                  <a:lnTo>
                    <a:pt x="45" y="1346"/>
                  </a:lnTo>
                  <a:lnTo>
                    <a:pt x="45" y="1266"/>
                  </a:lnTo>
                  <a:lnTo>
                    <a:pt x="49" y="1261"/>
                  </a:lnTo>
                  <a:lnTo>
                    <a:pt x="49" y="1182"/>
                  </a:lnTo>
                  <a:lnTo>
                    <a:pt x="54" y="1177"/>
                  </a:lnTo>
                  <a:lnTo>
                    <a:pt x="54" y="1098"/>
                  </a:lnTo>
                  <a:lnTo>
                    <a:pt x="59" y="1093"/>
                  </a:lnTo>
                  <a:lnTo>
                    <a:pt x="59" y="1013"/>
                  </a:lnTo>
                  <a:lnTo>
                    <a:pt x="64" y="1008"/>
                  </a:lnTo>
                  <a:lnTo>
                    <a:pt x="64" y="929"/>
                  </a:lnTo>
                  <a:lnTo>
                    <a:pt x="69" y="924"/>
                  </a:lnTo>
                  <a:lnTo>
                    <a:pt x="69" y="844"/>
                  </a:lnTo>
                  <a:lnTo>
                    <a:pt x="74" y="839"/>
                  </a:lnTo>
                  <a:lnTo>
                    <a:pt x="74" y="760"/>
                  </a:lnTo>
                  <a:lnTo>
                    <a:pt x="79" y="755"/>
                  </a:lnTo>
                  <a:lnTo>
                    <a:pt x="79" y="675"/>
                  </a:lnTo>
                  <a:lnTo>
                    <a:pt x="84" y="670"/>
                  </a:lnTo>
                  <a:lnTo>
                    <a:pt x="84" y="591"/>
                  </a:lnTo>
                  <a:lnTo>
                    <a:pt x="89" y="586"/>
                  </a:lnTo>
                  <a:lnTo>
                    <a:pt x="89" y="507"/>
                  </a:lnTo>
                  <a:lnTo>
                    <a:pt x="94" y="502"/>
                  </a:lnTo>
                  <a:lnTo>
                    <a:pt x="94" y="422"/>
                  </a:lnTo>
                  <a:lnTo>
                    <a:pt x="99" y="417"/>
                  </a:lnTo>
                  <a:lnTo>
                    <a:pt x="99" y="338"/>
                  </a:lnTo>
                  <a:lnTo>
                    <a:pt x="104" y="333"/>
                  </a:lnTo>
                  <a:lnTo>
                    <a:pt x="104" y="253"/>
                  </a:lnTo>
                  <a:lnTo>
                    <a:pt x="109" y="248"/>
                  </a:lnTo>
                  <a:lnTo>
                    <a:pt x="109" y="169"/>
                  </a:lnTo>
                  <a:lnTo>
                    <a:pt x="114" y="164"/>
                  </a:lnTo>
                  <a:lnTo>
                    <a:pt x="114" y="84"/>
                  </a:lnTo>
                  <a:lnTo>
                    <a:pt x="119" y="79"/>
                  </a:lnTo>
                  <a:lnTo>
                    <a:pt x="119" y="0"/>
                  </a:lnTo>
                  <a:lnTo>
                    <a:pt x="124" y="5"/>
                  </a:lnTo>
                  <a:lnTo>
                    <a:pt x="124" y="79"/>
                  </a:lnTo>
                  <a:lnTo>
                    <a:pt x="129" y="84"/>
                  </a:lnTo>
                  <a:lnTo>
                    <a:pt x="129" y="164"/>
                  </a:lnTo>
                  <a:lnTo>
                    <a:pt x="134" y="169"/>
                  </a:lnTo>
                  <a:lnTo>
                    <a:pt x="134" y="248"/>
                  </a:lnTo>
                  <a:lnTo>
                    <a:pt x="139" y="253"/>
                  </a:lnTo>
                  <a:lnTo>
                    <a:pt x="139" y="338"/>
                  </a:lnTo>
                  <a:lnTo>
                    <a:pt x="144" y="343"/>
                  </a:lnTo>
                  <a:lnTo>
                    <a:pt x="144" y="417"/>
                  </a:lnTo>
                  <a:lnTo>
                    <a:pt x="149" y="422"/>
                  </a:lnTo>
                  <a:lnTo>
                    <a:pt x="149" y="502"/>
                  </a:lnTo>
                  <a:lnTo>
                    <a:pt x="154" y="507"/>
                  </a:lnTo>
                  <a:lnTo>
                    <a:pt x="154" y="586"/>
                  </a:lnTo>
                  <a:lnTo>
                    <a:pt x="159" y="591"/>
                  </a:lnTo>
                  <a:lnTo>
                    <a:pt x="159" y="670"/>
                  </a:lnTo>
                  <a:lnTo>
                    <a:pt x="163" y="675"/>
                  </a:lnTo>
                  <a:lnTo>
                    <a:pt x="163" y="760"/>
                  </a:lnTo>
                  <a:lnTo>
                    <a:pt x="168" y="765"/>
                  </a:lnTo>
                  <a:lnTo>
                    <a:pt x="168" y="839"/>
                  </a:lnTo>
                  <a:lnTo>
                    <a:pt x="173" y="844"/>
                  </a:lnTo>
                  <a:lnTo>
                    <a:pt x="173" y="929"/>
                  </a:lnTo>
                  <a:lnTo>
                    <a:pt x="178" y="934"/>
                  </a:lnTo>
                  <a:lnTo>
                    <a:pt x="178" y="1008"/>
                  </a:lnTo>
                  <a:lnTo>
                    <a:pt x="183" y="1013"/>
                  </a:lnTo>
                  <a:lnTo>
                    <a:pt x="183" y="1098"/>
                  </a:lnTo>
                  <a:lnTo>
                    <a:pt x="188" y="1103"/>
                  </a:lnTo>
                  <a:lnTo>
                    <a:pt x="188" y="1177"/>
                  </a:lnTo>
                  <a:lnTo>
                    <a:pt x="193" y="1182"/>
                  </a:lnTo>
                  <a:lnTo>
                    <a:pt x="193" y="1266"/>
                  </a:lnTo>
                  <a:lnTo>
                    <a:pt x="198" y="1271"/>
                  </a:lnTo>
                  <a:lnTo>
                    <a:pt x="198" y="1351"/>
                  </a:lnTo>
                  <a:lnTo>
                    <a:pt x="203" y="1356"/>
                  </a:lnTo>
                  <a:lnTo>
                    <a:pt x="203" y="1435"/>
                  </a:lnTo>
                  <a:lnTo>
                    <a:pt x="208" y="1440"/>
                  </a:lnTo>
                  <a:lnTo>
                    <a:pt x="208" y="1520"/>
                  </a:lnTo>
                  <a:lnTo>
                    <a:pt x="213" y="1525"/>
                  </a:lnTo>
                  <a:lnTo>
                    <a:pt x="213" y="1604"/>
                  </a:lnTo>
                  <a:lnTo>
                    <a:pt x="218" y="1609"/>
                  </a:lnTo>
                  <a:lnTo>
                    <a:pt x="218" y="1689"/>
                  </a:lnTo>
                  <a:lnTo>
                    <a:pt x="223" y="1694"/>
                  </a:lnTo>
                  <a:lnTo>
                    <a:pt x="223" y="1619"/>
                  </a:lnTo>
                  <a:lnTo>
                    <a:pt x="228" y="1614"/>
                  </a:lnTo>
                  <a:lnTo>
                    <a:pt x="228" y="1535"/>
                  </a:lnTo>
                  <a:lnTo>
                    <a:pt x="233" y="1530"/>
                  </a:lnTo>
                  <a:lnTo>
                    <a:pt x="233" y="1450"/>
                  </a:lnTo>
                  <a:lnTo>
                    <a:pt x="238" y="1445"/>
                  </a:lnTo>
                  <a:lnTo>
                    <a:pt x="238" y="1366"/>
                  </a:lnTo>
                  <a:lnTo>
                    <a:pt x="243" y="1361"/>
                  </a:lnTo>
                  <a:lnTo>
                    <a:pt x="243" y="1281"/>
                  </a:lnTo>
                  <a:lnTo>
                    <a:pt x="248" y="1276"/>
                  </a:lnTo>
                  <a:lnTo>
                    <a:pt x="248" y="1197"/>
                  </a:lnTo>
                  <a:lnTo>
                    <a:pt x="253" y="1192"/>
                  </a:lnTo>
                  <a:lnTo>
                    <a:pt x="253" y="1112"/>
                  </a:lnTo>
                  <a:lnTo>
                    <a:pt x="258" y="1108"/>
                  </a:lnTo>
                  <a:lnTo>
                    <a:pt x="258" y="1028"/>
                  </a:lnTo>
                  <a:lnTo>
                    <a:pt x="263" y="1023"/>
                  </a:lnTo>
                  <a:lnTo>
                    <a:pt x="263" y="944"/>
                  </a:lnTo>
                  <a:lnTo>
                    <a:pt x="268" y="939"/>
                  </a:lnTo>
                  <a:lnTo>
                    <a:pt x="268" y="859"/>
                  </a:lnTo>
                  <a:lnTo>
                    <a:pt x="273" y="854"/>
                  </a:lnTo>
                  <a:lnTo>
                    <a:pt x="273" y="775"/>
                  </a:lnTo>
                  <a:lnTo>
                    <a:pt x="278" y="770"/>
                  </a:lnTo>
                  <a:lnTo>
                    <a:pt x="278" y="690"/>
                  </a:lnTo>
                  <a:lnTo>
                    <a:pt x="282" y="685"/>
                  </a:lnTo>
                  <a:lnTo>
                    <a:pt x="282" y="606"/>
                  </a:lnTo>
                  <a:lnTo>
                    <a:pt x="287" y="601"/>
                  </a:lnTo>
                  <a:lnTo>
                    <a:pt x="287" y="521"/>
                  </a:lnTo>
                  <a:lnTo>
                    <a:pt x="292" y="516"/>
                  </a:lnTo>
                  <a:lnTo>
                    <a:pt x="292" y="437"/>
                  </a:lnTo>
                  <a:lnTo>
                    <a:pt x="297" y="432"/>
                  </a:lnTo>
                  <a:lnTo>
                    <a:pt x="297" y="353"/>
                  </a:lnTo>
                  <a:lnTo>
                    <a:pt x="302" y="348"/>
                  </a:lnTo>
                  <a:lnTo>
                    <a:pt x="302" y="268"/>
                  </a:lnTo>
                  <a:lnTo>
                    <a:pt x="307" y="263"/>
                  </a:lnTo>
                  <a:lnTo>
                    <a:pt x="307" y="184"/>
                  </a:lnTo>
                  <a:lnTo>
                    <a:pt x="312" y="179"/>
                  </a:lnTo>
                  <a:lnTo>
                    <a:pt x="312" y="99"/>
                  </a:lnTo>
                </a:path>
              </a:pathLst>
            </a:custGeom>
            <a:noFill/>
            <a:ln w="12700" cmpd="sng">
              <a:solidFill>
                <a:schemeClr val="accent4"/>
              </a:solidFill>
              <a:prstDash val="solid"/>
              <a:round/>
              <a:headEnd/>
              <a:tailEnd/>
            </a:ln>
          </p:spPr>
          <p:txBody>
            <a:bodyPr/>
            <a:lstStyle/>
            <a:p>
              <a:endParaRPr lang="en-US"/>
            </a:p>
          </p:txBody>
        </p:sp>
        <p:sp>
          <p:nvSpPr>
            <p:cNvPr id="9" name="Freeform 12"/>
            <p:cNvSpPr>
              <a:spLocks/>
            </p:cNvSpPr>
            <p:nvPr/>
          </p:nvSpPr>
          <p:spPr bwMode="auto">
            <a:xfrm>
              <a:off x="2928938" y="1449388"/>
              <a:ext cx="488950" cy="2689225"/>
            </a:xfrm>
            <a:custGeom>
              <a:avLst/>
              <a:gdLst/>
              <a:ahLst/>
              <a:cxnLst>
                <a:cxn ang="0">
                  <a:pos x="5" y="15"/>
                </a:cxn>
                <a:cxn ang="0">
                  <a:pos x="10" y="65"/>
                </a:cxn>
                <a:cxn ang="0">
                  <a:pos x="20" y="154"/>
                </a:cxn>
                <a:cxn ang="0">
                  <a:pos x="25" y="318"/>
                </a:cxn>
                <a:cxn ang="0">
                  <a:pos x="35" y="407"/>
                </a:cxn>
                <a:cxn ang="0">
                  <a:pos x="40" y="571"/>
                </a:cxn>
                <a:cxn ang="0">
                  <a:pos x="50" y="661"/>
                </a:cxn>
                <a:cxn ang="0">
                  <a:pos x="55" y="824"/>
                </a:cxn>
                <a:cxn ang="0">
                  <a:pos x="65" y="914"/>
                </a:cxn>
                <a:cxn ang="0">
                  <a:pos x="70" y="1078"/>
                </a:cxn>
                <a:cxn ang="0">
                  <a:pos x="80" y="1167"/>
                </a:cxn>
                <a:cxn ang="0">
                  <a:pos x="84" y="1331"/>
                </a:cxn>
                <a:cxn ang="0">
                  <a:pos x="94" y="1425"/>
                </a:cxn>
                <a:cxn ang="0">
                  <a:pos x="99" y="1589"/>
                </a:cxn>
                <a:cxn ang="0">
                  <a:pos x="109" y="1674"/>
                </a:cxn>
                <a:cxn ang="0">
                  <a:pos x="114" y="1629"/>
                </a:cxn>
                <a:cxn ang="0">
                  <a:pos x="119" y="1465"/>
                </a:cxn>
                <a:cxn ang="0">
                  <a:pos x="129" y="1376"/>
                </a:cxn>
                <a:cxn ang="0">
                  <a:pos x="134" y="1212"/>
                </a:cxn>
                <a:cxn ang="0">
                  <a:pos x="144" y="1122"/>
                </a:cxn>
                <a:cxn ang="0">
                  <a:pos x="149" y="959"/>
                </a:cxn>
                <a:cxn ang="0">
                  <a:pos x="159" y="869"/>
                </a:cxn>
                <a:cxn ang="0">
                  <a:pos x="164" y="705"/>
                </a:cxn>
                <a:cxn ang="0">
                  <a:pos x="174" y="616"/>
                </a:cxn>
                <a:cxn ang="0">
                  <a:pos x="179" y="452"/>
                </a:cxn>
                <a:cxn ang="0">
                  <a:pos x="189" y="363"/>
                </a:cxn>
                <a:cxn ang="0">
                  <a:pos x="194" y="199"/>
                </a:cxn>
                <a:cxn ang="0">
                  <a:pos x="203" y="109"/>
                </a:cxn>
                <a:cxn ang="0">
                  <a:pos x="208" y="0"/>
                </a:cxn>
                <a:cxn ang="0">
                  <a:pos x="213" y="134"/>
                </a:cxn>
                <a:cxn ang="0">
                  <a:pos x="223" y="223"/>
                </a:cxn>
                <a:cxn ang="0">
                  <a:pos x="228" y="387"/>
                </a:cxn>
                <a:cxn ang="0">
                  <a:pos x="238" y="477"/>
                </a:cxn>
                <a:cxn ang="0">
                  <a:pos x="243" y="641"/>
                </a:cxn>
                <a:cxn ang="0">
                  <a:pos x="253" y="730"/>
                </a:cxn>
                <a:cxn ang="0">
                  <a:pos x="258" y="894"/>
                </a:cxn>
                <a:cxn ang="0">
                  <a:pos x="268" y="983"/>
                </a:cxn>
                <a:cxn ang="0">
                  <a:pos x="273" y="1147"/>
                </a:cxn>
                <a:cxn ang="0">
                  <a:pos x="283" y="1237"/>
                </a:cxn>
                <a:cxn ang="0">
                  <a:pos x="288" y="1401"/>
                </a:cxn>
                <a:cxn ang="0">
                  <a:pos x="298" y="1490"/>
                </a:cxn>
                <a:cxn ang="0">
                  <a:pos x="303" y="1654"/>
                </a:cxn>
              </a:cxnLst>
              <a:rect l="0" t="0" r="r" b="b"/>
              <a:pathLst>
                <a:path w="308" h="1694">
                  <a:moveTo>
                    <a:pt x="0" y="99"/>
                  </a:moveTo>
                  <a:lnTo>
                    <a:pt x="5" y="94"/>
                  </a:lnTo>
                  <a:lnTo>
                    <a:pt x="5" y="15"/>
                  </a:lnTo>
                  <a:lnTo>
                    <a:pt x="10" y="10"/>
                  </a:lnTo>
                  <a:lnTo>
                    <a:pt x="10" y="0"/>
                  </a:lnTo>
                  <a:lnTo>
                    <a:pt x="10" y="65"/>
                  </a:lnTo>
                  <a:lnTo>
                    <a:pt x="15" y="69"/>
                  </a:lnTo>
                  <a:lnTo>
                    <a:pt x="15" y="149"/>
                  </a:lnTo>
                  <a:lnTo>
                    <a:pt x="20" y="154"/>
                  </a:lnTo>
                  <a:lnTo>
                    <a:pt x="20" y="233"/>
                  </a:lnTo>
                  <a:lnTo>
                    <a:pt x="25" y="238"/>
                  </a:lnTo>
                  <a:lnTo>
                    <a:pt x="25" y="318"/>
                  </a:lnTo>
                  <a:lnTo>
                    <a:pt x="30" y="323"/>
                  </a:lnTo>
                  <a:lnTo>
                    <a:pt x="30" y="402"/>
                  </a:lnTo>
                  <a:lnTo>
                    <a:pt x="35" y="407"/>
                  </a:lnTo>
                  <a:lnTo>
                    <a:pt x="35" y="487"/>
                  </a:lnTo>
                  <a:lnTo>
                    <a:pt x="40" y="492"/>
                  </a:lnTo>
                  <a:lnTo>
                    <a:pt x="40" y="571"/>
                  </a:lnTo>
                  <a:lnTo>
                    <a:pt x="45" y="576"/>
                  </a:lnTo>
                  <a:lnTo>
                    <a:pt x="45" y="656"/>
                  </a:lnTo>
                  <a:lnTo>
                    <a:pt x="50" y="661"/>
                  </a:lnTo>
                  <a:lnTo>
                    <a:pt x="50" y="740"/>
                  </a:lnTo>
                  <a:lnTo>
                    <a:pt x="55" y="745"/>
                  </a:lnTo>
                  <a:lnTo>
                    <a:pt x="55" y="824"/>
                  </a:lnTo>
                  <a:lnTo>
                    <a:pt x="60" y="829"/>
                  </a:lnTo>
                  <a:lnTo>
                    <a:pt x="60" y="909"/>
                  </a:lnTo>
                  <a:lnTo>
                    <a:pt x="65" y="914"/>
                  </a:lnTo>
                  <a:lnTo>
                    <a:pt x="65" y="993"/>
                  </a:lnTo>
                  <a:lnTo>
                    <a:pt x="70" y="998"/>
                  </a:lnTo>
                  <a:lnTo>
                    <a:pt x="70" y="1078"/>
                  </a:lnTo>
                  <a:lnTo>
                    <a:pt x="75" y="1083"/>
                  </a:lnTo>
                  <a:lnTo>
                    <a:pt x="75" y="1162"/>
                  </a:lnTo>
                  <a:lnTo>
                    <a:pt x="80" y="1167"/>
                  </a:lnTo>
                  <a:lnTo>
                    <a:pt x="80" y="1252"/>
                  </a:lnTo>
                  <a:lnTo>
                    <a:pt x="84" y="1257"/>
                  </a:lnTo>
                  <a:lnTo>
                    <a:pt x="84" y="1331"/>
                  </a:lnTo>
                  <a:lnTo>
                    <a:pt x="89" y="1336"/>
                  </a:lnTo>
                  <a:lnTo>
                    <a:pt x="89" y="1420"/>
                  </a:lnTo>
                  <a:lnTo>
                    <a:pt x="94" y="1425"/>
                  </a:lnTo>
                  <a:lnTo>
                    <a:pt x="94" y="1500"/>
                  </a:lnTo>
                  <a:lnTo>
                    <a:pt x="99" y="1505"/>
                  </a:lnTo>
                  <a:lnTo>
                    <a:pt x="99" y="1589"/>
                  </a:lnTo>
                  <a:lnTo>
                    <a:pt x="104" y="1594"/>
                  </a:lnTo>
                  <a:lnTo>
                    <a:pt x="104" y="1669"/>
                  </a:lnTo>
                  <a:lnTo>
                    <a:pt x="109" y="1674"/>
                  </a:lnTo>
                  <a:lnTo>
                    <a:pt x="109" y="1694"/>
                  </a:lnTo>
                  <a:lnTo>
                    <a:pt x="109" y="1634"/>
                  </a:lnTo>
                  <a:lnTo>
                    <a:pt x="114" y="1629"/>
                  </a:lnTo>
                  <a:lnTo>
                    <a:pt x="114" y="1550"/>
                  </a:lnTo>
                  <a:lnTo>
                    <a:pt x="119" y="1545"/>
                  </a:lnTo>
                  <a:lnTo>
                    <a:pt x="119" y="1465"/>
                  </a:lnTo>
                  <a:lnTo>
                    <a:pt x="124" y="1460"/>
                  </a:lnTo>
                  <a:lnTo>
                    <a:pt x="124" y="1381"/>
                  </a:lnTo>
                  <a:lnTo>
                    <a:pt x="129" y="1376"/>
                  </a:lnTo>
                  <a:lnTo>
                    <a:pt x="129" y="1296"/>
                  </a:lnTo>
                  <a:lnTo>
                    <a:pt x="134" y="1291"/>
                  </a:lnTo>
                  <a:lnTo>
                    <a:pt x="134" y="1212"/>
                  </a:lnTo>
                  <a:lnTo>
                    <a:pt x="139" y="1207"/>
                  </a:lnTo>
                  <a:lnTo>
                    <a:pt x="139" y="1127"/>
                  </a:lnTo>
                  <a:lnTo>
                    <a:pt x="144" y="1122"/>
                  </a:lnTo>
                  <a:lnTo>
                    <a:pt x="144" y="1043"/>
                  </a:lnTo>
                  <a:lnTo>
                    <a:pt x="149" y="1038"/>
                  </a:lnTo>
                  <a:lnTo>
                    <a:pt x="149" y="959"/>
                  </a:lnTo>
                  <a:lnTo>
                    <a:pt x="154" y="954"/>
                  </a:lnTo>
                  <a:lnTo>
                    <a:pt x="154" y="874"/>
                  </a:lnTo>
                  <a:lnTo>
                    <a:pt x="159" y="869"/>
                  </a:lnTo>
                  <a:lnTo>
                    <a:pt x="159" y="790"/>
                  </a:lnTo>
                  <a:lnTo>
                    <a:pt x="164" y="785"/>
                  </a:lnTo>
                  <a:lnTo>
                    <a:pt x="164" y="705"/>
                  </a:lnTo>
                  <a:lnTo>
                    <a:pt x="169" y="700"/>
                  </a:lnTo>
                  <a:lnTo>
                    <a:pt x="169" y="621"/>
                  </a:lnTo>
                  <a:lnTo>
                    <a:pt x="174" y="616"/>
                  </a:lnTo>
                  <a:lnTo>
                    <a:pt x="174" y="536"/>
                  </a:lnTo>
                  <a:lnTo>
                    <a:pt x="179" y="531"/>
                  </a:lnTo>
                  <a:lnTo>
                    <a:pt x="179" y="452"/>
                  </a:lnTo>
                  <a:lnTo>
                    <a:pt x="184" y="447"/>
                  </a:lnTo>
                  <a:lnTo>
                    <a:pt x="184" y="367"/>
                  </a:lnTo>
                  <a:lnTo>
                    <a:pt x="189" y="363"/>
                  </a:lnTo>
                  <a:lnTo>
                    <a:pt x="189" y="283"/>
                  </a:lnTo>
                  <a:lnTo>
                    <a:pt x="194" y="278"/>
                  </a:lnTo>
                  <a:lnTo>
                    <a:pt x="194" y="199"/>
                  </a:lnTo>
                  <a:lnTo>
                    <a:pt x="198" y="194"/>
                  </a:lnTo>
                  <a:lnTo>
                    <a:pt x="198" y="114"/>
                  </a:lnTo>
                  <a:lnTo>
                    <a:pt x="203" y="109"/>
                  </a:lnTo>
                  <a:lnTo>
                    <a:pt x="203" y="30"/>
                  </a:lnTo>
                  <a:lnTo>
                    <a:pt x="208" y="25"/>
                  </a:lnTo>
                  <a:lnTo>
                    <a:pt x="208" y="0"/>
                  </a:lnTo>
                  <a:lnTo>
                    <a:pt x="208" y="50"/>
                  </a:lnTo>
                  <a:lnTo>
                    <a:pt x="213" y="55"/>
                  </a:lnTo>
                  <a:lnTo>
                    <a:pt x="213" y="134"/>
                  </a:lnTo>
                  <a:lnTo>
                    <a:pt x="218" y="139"/>
                  </a:lnTo>
                  <a:lnTo>
                    <a:pt x="218" y="218"/>
                  </a:lnTo>
                  <a:lnTo>
                    <a:pt x="223" y="223"/>
                  </a:lnTo>
                  <a:lnTo>
                    <a:pt x="223" y="303"/>
                  </a:lnTo>
                  <a:lnTo>
                    <a:pt x="228" y="308"/>
                  </a:lnTo>
                  <a:lnTo>
                    <a:pt x="228" y="387"/>
                  </a:lnTo>
                  <a:lnTo>
                    <a:pt x="233" y="392"/>
                  </a:lnTo>
                  <a:lnTo>
                    <a:pt x="233" y="472"/>
                  </a:lnTo>
                  <a:lnTo>
                    <a:pt x="238" y="477"/>
                  </a:lnTo>
                  <a:lnTo>
                    <a:pt x="238" y="556"/>
                  </a:lnTo>
                  <a:lnTo>
                    <a:pt x="243" y="561"/>
                  </a:lnTo>
                  <a:lnTo>
                    <a:pt x="243" y="641"/>
                  </a:lnTo>
                  <a:lnTo>
                    <a:pt x="248" y="646"/>
                  </a:lnTo>
                  <a:lnTo>
                    <a:pt x="248" y="725"/>
                  </a:lnTo>
                  <a:lnTo>
                    <a:pt x="253" y="730"/>
                  </a:lnTo>
                  <a:lnTo>
                    <a:pt x="253" y="810"/>
                  </a:lnTo>
                  <a:lnTo>
                    <a:pt x="258" y="814"/>
                  </a:lnTo>
                  <a:lnTo>
                    <a:pt x="258" y="894"/>
                  </a:lnTo>
                  <a:lnTo>
                    <a:pt x="263" y="899"/>
                  </a:lnTo>
                  <a:lnTo>
                    <a:pt x="263" y="978"/>
                  </a:lnTo>
                  <a:lnTo>
                    <a:pt x="268" y="983"/>
                  </a:lnTo>
                  <a:lnTo>
                    <a:pt x="268" y="1063"/>
                  </a:lnTo>
                  <a:lnTo>
                    <a:pt x="273" y="1068"/>
                  </a:lnTo>
                  <a:lnTo>
                    <a:pt x="273" y="1147"/>
                  </a:lnTo>
                  <a:lnTo>
                    <a:pt x="278" y="1152"/>
                  </a:lnTo>
                  <a:lnTo>
                    <a:pt x="278" y="1232"/>
                  </a:lnTo>
                  <a:lnTo>
                    <a:pt x="283" y="1237"/>
                  </a:lnTo>
                  <a:lnTo>
                    <a:pt x="283" y="1316"/>
                  </a:lnTo>
                  <a:lnTo>
                    <a:pt x="288" y="1321"/>
                  </a:lnTo>
                  <a:lnTo>
                    <a:pt x="288" y="1401"/>
                  </a:lnTo>
                  <a:lnTo>
                    <a:pt x="293" y="1406"/>
                  </a:lnTo>
                  <a:lnTo>
                    <a:pt x="293" y="1485"/>
                  </a:lnTo>
                  <a:lnTo>
                    <a:pt x="298" y="1490"/>
                  </a:lnTo>
                  <a:lnTo>
                    <a:pt x="298" y="1574"/>
                  </a:lnTo>
                  <a:lnTo>
                    <a:pt x="303" y="1579"/>
                  </a:lnTo>
                  <a:lnTo>
                    <a:pt x="303" y="1654"/>
                  </a:lnTo>
                  <a:lnTo>
                    <a:pt x="308" y="1659"/>
                  </a:lnTo>
                  <a:lnTo>
                    <a:pt x="308" y="1694"/>
                  </a:lnTo>
                </a:path>
              </a:pathLst>
            </a:custGeom>
            <a:noFill/>
            <a:ln w="12700" cmpd="sng">
              <a:solidFill>
                <a:schemeClr val="accent4"/>
              </a:solidFill>
              <a:prstDash val="solid"/>
              <a:round/>
              <a:headEnd/>
              <a:tailEnd/>
            </a:ln>
          </p:spPr>
          <p:txBody>
            <a:bodyPr/>
            <a:lstStyle/>
            <a:p>
              <a:endParaRPr lang="en-US"/>
            </a:p>
          </p:txBody>
        </p:sp>
        <p:sp>
          <p:nvSpPr>
            <p:cNvPr id="10" name="Freeform 13"/>
            <p:cNvSpPr>
              <a:spLocks/>
            </p:cNvSpPr>
            <p:nvPr/>
          </p:nvSpPr>
          <p:spPr bwMode="auto">
            <a:xfrm>
              <a:off x="3417888" y="1449388"/>
              <a:ext cx="487363" cy="2689225"/>
            </a:xfrm>
            <a:custGeom>
              <a:avLst/>
              <a:gdLst/>
              <a:ahLst/>
              <a:cxnLst>
                <a:cxn ang="0">
                  <a:pos x="5" y="1644"/>
                </a:cxn>
                <a:cxn ang="0">
                  <a:pos x="9" y="1480"/>
                </a:cxn>
                <a:cxn ang="0">
                  <a:pos x="19" y="1396"/>
                </a:cxn>
                <a:cxn ang="0">
                  <a:pos x="24" y="1227"/>
                </a:cxn>
                <a:cxn ang="0">
                  <a:pos x="34" y="1142"/>
                </a:cxn>
                <a:cxn ang="0">
                  <a:pos x="39" y="978"/>
                </a:cxn>
                <a:cxn ang="0">
                  <a:pos x="49" y="884"/>
                </a:cxn>
                <a:cxn ang="0">
                  <a:pos x="54" y="720"/>
                </a:cxn>
                <a:cxn ang="0">
                  <a:pos x="64" y="631"/>
                </a:cxn>
                <a:cxn ang="0">
                  <a:pos x="69" y="467"/>
                </a:cxn>
                <a:cxn ang="0">
                  <a:pos x="79" y="377"/>
                </a:cxn>
                <a:cxn ang="0">
                  <a:pos x="84" y="214"/>
                </a:cxn>
                <a:cxn ang="0">
                  <a:pos x="94" y="124"/>
                </a:cxn>
                <a:cxn ang="0">
                  <a:pos x="99" y="0"/>
                </a:cxn>
                <a:cxn ang="0">
                  <a:pos x="104" y="119"/>
                </a:cxn>
                <a:cxn ang="0">
                  <a:pos x="114" y="209"/>
                </a:cxn>
                <a:cxn ang="0">
                  <a:pos x="119" y="372"/>
                </a:cxn>
                <a:cxn ang="0">
                  <a:pos x="128" y="462"/>
                </a:cxn>
                <a:cxn ang="0">
                  <a:pos x="133" y="626"/>
                </a:cxn>
                <a:cxn ang="0">
                  <a:pos x="143" y="715"/>
                </a:cxn>
                <a:cxn ang="0">
                  <a:pos x="148" y="879"/>
                </a:cxn>
                <a:cxn ang="0">
                  <a:pos x="158" y="968"/>
                </a:cxn>
                <a:cxn ang="0">
                  <a:pos x="163" y="1132"/>
                </a:cxn>
                <a:cxn ang="0">
                  <a:pos x="173" y="1222"/>
                </a:cxn>
                <a:cxn ang="0">
                  <a:pos x="178" y="1386"/>
                </a:cxn>
                <a:cxn ang="0">
                  <a:pos x="188" y="1475"/>
                </a:cxn>
                <a:cxn ang="0">
                  <a:pos x="193" y="1639"/>
                </a:cxn>
                <a:cxn ang="0">
                  <a:pos x="198" y="1669"/>
                </a:cxn>
                <a:cxn ang="0">
                  <a:pos x="208" y="1579"/>
                </a:cxn>
                <a:cxn ang="0">
                  <a:pos x="213" y="1415"/>
                </a:cxn>
                <a:cxn ang="0">
                  <a:pos x="223" y="1326"/>
                </a:cxn>
                <a:cxn ang="0">
                  <a:pos x="228" y="1162"/>
                </a:cxn>
                <a:cxn ang="0">
                  <a:pos x="237" y="1073"/>
                </a:cxn>
                <a:cxn ang="0">
                  <a:pos x="242" y="909"/>
                </a:cxn>
                <a:cxn ang="0">
                  <a:pos x="252" y="819"/>
                </a:cxn>
                <a:cxn ang="0">
                  <a:pos x="257" y="656"/>
                </a:cxn>
                <a:cxn ang="0">
                  <a:pos x="267" y="561"/>
                </a:cxn>
                <a:cxn ang="0">
                  <a:pos x="272" y="397"/>
                </a:cxn>
                <a:cxn ang="0">
                  <a:pos x="282" y="313"/>
                </a:cxn>
                <a:cxn ang="0">
                  <a:pos x="287" y="144"/>
                </a:cxn>
                <a:cxn ang="0">
                  <a:pos x="297" y="55"/>
                </a:cxn>
                <a:cxn ang="0">
                  <a:pos x="302" y="25"/>
                </a:cxn>
              </a:cxnLst>
              <a:rect l="0" t="0" r="r" b="b"/>
              <a:pathLst>
                <a:path w="307" h="1694">
                  <a:moveTo>
                    <a:pt x="0" y="1694"/>
                  </a:moveTo>
                  <a:lnTo>
                    <a:pt x="0" y="1649"/>
                  </a:lnTo>
                  <a:lnTo>
                    <a:pt x="5" y="1644"/>
                  </a:lnTo>
                  <a:lnTo>
                    <a:pt x="5" y="1569"/>
                  </a:lnTo>
                  <a:lnTo>
                    <a:pt x="9" y="1564"/>
                  </a:lnTo>
                  <a:lnTo>
                    <a:pt x="9" y="1480"/>
                  </a:lnTo>
                  <a:lnTo>
                    <a:pt x="14" y="1475"/>
                  </a:lnTo>
                  <a:lnTo>
                    <a:pt x="14" y="1401"/>
                  </a:lnTo>
                  <a:lnTo>
                    <a:pt x="19" y="1396"/>
                  </a:lnTo>
                  <a:lnTo>
                    <a:pt x="19" y="1316"/>
                  </a:lnTo>
                  <a:lnTo>
                    <a:pt x="24" y="1311"/>
                  </a:lnTo>
                  <a:lnTo>
                    <a:pt x="24" y="1227"/>
                  </a:lnTo>
                  <a:lnTo>
                    <a:pt x="29" y="1222"/>
                  </a:lnTo>
                  <a:lnTo>
                    <a:pt x="29" y="1147"/>
                  </a:lnTo>
                  <a:lnTo>
                    <a:pt x="34" y="1142"/>
                  </a:lnTo>
                  <a:lnTo>
                    <a:pt x="34" y="1058"/>
                  </a:lnTo>
                  <a:lnTo>
                    <a:pt x="39" y="1053"/>
                  </a:lnTo>
                  <a:lnTo>
                    <a:pt x="39" y="978"/>
                  </a:lnTo>
                  <a:lnTo>
                    <a:pt x="44" y="973"/>
                  </a:lnTo>
                  <a:lnTo>
                    <a:pt x="44" y="889"/>
                  </a:lnTo>
                  <a:lnTo>
                    <a:pt x="49" y="884"/>
                  </a:lnTo>
                  <a:lnTo>
                    <a:pt x="49" y="810"/>
                  </a:lnTo>
                  <a:lnTo>
                    <a:pt x="54" y="805"/>
                  </a:lnTo>
                  <a:lnTo>
                    <a:pt x="54" y="720"/>
                  </a:lnTo>
                  <a:lnTo>
                    <a:pt x="59" y="715"/>
                  </a:lnTo>
                  <a:lnTo>
                    <a:pt x="59" y="636"/>
                  </a:lnTo>
                  <a:lnTo>
                    <a:pt x="64" y="631"/>
                  </a:lnTo>
                  <a:lnTo>
                    <a:pt x="64" y="551"/>
                  </a:lnTo>
                  <a:lnTo>
                    <a:pt x="69" y="546"/>
                  </a:lnTo>
                  <a:lnTo>
                    <a:pt x="69" y="467"/>
                  </a:lnTo>
                  <a:lnTo>
                    <a:pt x="74" y="462"/>
                  </a:lnTo>
                  <a:lnTo>
                    <a:pt x="74" y="382"/>
                  </a:lnTo>
                  <a:lnTo>
                    <a:pt x="79" y="377"/>
                  </a:lnTo>
                  <a:lnTo>
                    <a:pt x="79" y="298"/>
                  </a:lnTo>
                  <a:lnTo>
                    <a:pt x="84" y="293"/>
                  </a:lnTo>
                  <a:lnTo>
                    <a:pt x="84" y="214"/>
                  </a:lnTo>
                  <a:lnTo>
                    <a:pt x="89" y="209"/>
                  </a:lnTo>
                  <a:lnTo>
                    <a:pt x="89" y="129"/>
                  </a:lnTo>
                  <a:lnTo>
                    <a:pt x="94" y="124"/>
                  </a:lnTo>
                  <a:lnTo>
                    <a:pt x="94" y="45"/>
                  </a:lnTo>
                  <a:lnTo>
                    <a:pt x="99" y="40"/>
                  </a:lnTo>
                  <a:lnTo>
                    <a:pt x="99" y="0"/>
                  </a:lnTo>
                  <a:lnTo>
                    <a:pt x="99" y="35"/>
                  </a:lnTo>
                  <a:lnTo>
                    <a:pt x="104" y="40"/>
                  </a:lnTo>
                  <a:lnTo>
                    <a:pt x="104" y="119"/>
                  </a:lnTo>
                  <a:lnTo>
                    <a:pt x="109" y="124"/>
                  </a:lnTo>
                  <a:lnTo>
                    <a:pt x="109" y="204"/>
                  </a:lnTo>
                  <a:lnTo>
                    <a:pt x="114" y="209"/>
                  </a:lnTo>
                  <a:lnTo>
                    <a:pt x="114" y="288"/>
                  </a:lnTo>
                  <a:lnTo>
                    <a:pt x="119" y="293"/>
                  </a:lnTo>
                  <a:lnTo>
                    <a:pt x="119" y="372"/>
                  </a:lnTo>
                  <a:lnTo>
                    <a:pt x="123" y="377"/>
                  </a:lnTo>
                  <a:lnTo>
                    <a:pt x="123" y="457"/>
                  </a:lnTo>
                  <a:lnTo>
                    <a:pt x="128" y="462"/>
                  </a:lnTo>
                  <a:lnTo>
                    <a:pt x="128" y="541"/>
                  </a:lnTo>
                  <a:lnTo>
                    <a:pt x="133" y="546"/>
                  </a:lnTo>
                  <a:lnTo>
                    <a:pt x="133" y="626"/>
                  </a:lnTo>
                  <a:lnTo>
                    <a:pt x="138" y="631"/>
                  </a:lnTo>
                  <a:lnTo>
                    <a:pt x="138" y="710"/>
                  </a:lnTo>
                  <a:lnTo>
                    <a:pt x="143" y="715"/>
                  </a:lnTo>
                  <a:lnTo>
                    <a:pt x="143" y="795"/>
                  </a:lnTo>
                  <a:lnTo>
                    <a:pt x="148" y="800"/>
                  </a:lnTo>
                  <a:lnTo>
                    <a:pt x="148" y="879"/>
                  </a:lnTo>
                  <a:lnTo>
                    <a:pt x="153" y="884"/>
                  </a:lnTo>
                  <a:lnTo>
                    <a:pt x="153" y="963"/>
                  </a:lnTo>
                  <a:lnTo>
                    <a:pt x="158" y="968"/>
                  </a:lnTo>
                  <a:lnTo>
                    <a:pt x="158" y="1048"/>
                  </a:lnTo>
                  <a:lnTo>
                    <a:pt x="163" y="1053"/>
                  </a:lnTo>
                  <a:lnTo>
                    <a:pt x="163" y="1132"/>
                  </a:lnTo>
                  <a:lnTo>
                    <a:pt x="168" y="1137"/>
                  </a:lnTo>
                  <a:lnTo>
                    <a:pt x="168" y="1217"/>
                  </a:lnTo>
                  <a:lnTo>
                    <a:pt x="173" y="1222"/>
                  </a:lnTo>
                  <a:lnTo>
                    <a:pt x="173" y="1301"/>
                  </a:lnTo>
                  <a:lnTo>
                    <a:pt x="178" y="1306"/>
                  </a:lnTo>
                  <a:lnTo>
                    <a:pt x="178" y="1386"/>
                  </a:lnTo>
                  <a:lnTo>
                    <a:pt x="183" y="1391"/>
                  </a:lnTo>
                  <a:lnTo>
                    <a:pt x="183" y="1470"/>
                  </a:lnTo>
                  <a:lnTo>
                    <a:pt x="188" y="1475"/>
                  </a:lnTo>
                  <a:lnTo>
                    <a:pt x="188" y="1555"/>
                  </a:lnTo>
                  <a:lnTo>
                    <a:pt x="193" y="1559"/>
                  </a:lnTo>
                  <a:lnTo>
                    <a:pt x="193" y="1639"/>
                  </a:lnTo>
                  <a:lnTo>
                    <a:pt x="198" y="1644"/>
                  </a:lnTo>
                  <a:lnTo>
                    <a:pt x="198" y="1694"/>
                  </a:lnTo>
                  <a:lnTo>
                    <a:pt x="198" y="1669"/>
                  </a:lnTo>
                  <a:lnTo>
                    <a:pt x="203" y="1664"/>
                  </a:lnTo>
                  <a:lnTo>
                    <a:pt x="203" y="1584"/>
                  </a:lnTo>
                  <a:lnTo>
                    <a:pt x="208" y="1579"/>
                  </a:lnTo>
                  <a:lnTo>
                    <a:pt x="208" y="1500"/>
                  </a:lnTo>
                  <a:lnTo>
                    <a:pt x="213" y="1495"/>
                  </a:lnTo>
                  <a:lnTo>
                    <a:pt x="213" y="1415"/>
                  </a:lnTo>
                  <a:lnTo>
                    <a:pt x="218" y="1410"/>
                  </a:lnTo>
                  <a:lnTo>
                    <a:pt x="218" y="1331"/>
                  </a:lnTo>
                  <a:lnTo>
                    <a:pt x="223" y="1326"/>
                  </a:lnTo>
                  <a:lnTo>
                    <a:pt x="223" y="1247"/>
                  </a:lnTo>
                  <a:lnTo>
                    <a:pt x="228" y="1242"/>
                  </a:lnTo>
                  <a:lnTo>
                    <a:pt x="228" y="1162"/>
                  </a:lnTo>
                  <a:lnTo>
                    <a:pt x="233" y="1157"/>
                  </a:lnTo>
                  <a:lnTo>
                    <a:pt x="233" y="1078"/>
                  </a:lnTo>
                  <a:lnTo>
                    <a:pt x="237" y="1073"/>
                  </a:lnTo>
                  <a:lnTo>
                    <a:pt x="237" y="993"/>
                  </a:lnTo>
                  <a:lnTo>
                    <a:pt x="242" y="988"/>
                  </a:lnTo>
                  <a:lnTo>
                    <a:pt x="242" y="909"/>
                  </a:lnTo>
                  <a:lnTo>
                    <a:pt x="247" y="904"/>
                  </a:lnTo>
                  <a:lnTo>
                    <a:pt x="247" y="824"/>
                  </a:lnTo>
                  <a:lnTo>
                    <a:pt x="252" y="819"/>
                  </a:lnTo>
                  <a:lnTo>
                    <a:pt x="252" y="735"/>
                  </a:lnTo>
                  <a:lnTo>
                    <a:pt x="257" y="730"/>
                  </a:lnTo>
                  <a:lnTo>
                    <a:pt x="257" y="656"/>
                  </a:lnTo>
                  <a:lnTo>
                    <a:pt x="262" y="651"/>
                  </a:lnTo>
                  <a:lnTo>
                    <a:pt x="262" y="566"/>
                  </a:lnTo>
                  <a:lnTo>
                    <a:pt x="267" y="561"/>
                  </a:lnTo>
                  <a:lnTo>
                    <a:pt x="267" y="487"/>
                  </a:lnTo>
                  <a:lnTo>
                    <a:pt x="272" y="482"/>
                  </a:lnTo>
                  <a:lnTo>
                    <a:pt x="272" y="397"/>
                  </a:lnTo>
                  <a:lnTo>
                    <a:pt x="277" y="392"/>
                  </a:lnTo>
                  <a:lnTo>
                    <a:pt x="277" y="318"/>
                  </a:lnTo>
                  <a:lnTo>
                    <a:pt x="282" y="313"/>
                  </a:lnTo>
                  <a:lnTo>
                    <a:pt x="282" y="228"/>
                  </a:lnTo>
                  <a:lnTo>
                    <a:pt x="287" y="223"/>
                  </a:lnTo>
                  <a:lnTo>
                    <a:pt x="287" y="144"/>
                  </a:lnTo>
                  <a:lnTo>
                    <a:pt x="292" y="139"/>
                  </a:lnTo>
                  <a:lnTo>
                    <a:pt x="292" y="60"/>
                  </a:lnTo>
                  <a:lnTo>
                    <a:pt x="297" y="55"/>
                  </a:lnTo>
                  <a:lnTo>
                    <a:pt x="297" y="0"/>
                  </a:lnTo>
                  <a:lnTo>
                    <a:pt x="297" y="20"/>
                  </a:lnTo>
                  <a:lnTo>
                    <a:pt x="302" y="25"/>
                  </a:lnTo>
                  <a:lnTo>
                    <a:pt x="302" y="104"/>
                  </a:lnTo>
                  <a:lnTo>
                    <a:pt x="307" y="109"/>
                  </a:lnTo>
                </a:path>
              </a:pathLst>
            </a:custGeom>
            <a:noFill/>
            <a:ln w="12700" cmpd="sng">
              <a:solidFill>
                <a:schemeClr val="accent4"/>
              </a:solidFill>
              <a:prstDash val="solid"/>
              <a:round/>
              <a:headEnd/>
              <a:tailEnd/>
            </a:ln>
          </p:spPr>
          <p:txBody>
            <a:bodyPr/>
            <a:lstStyle/>
            <a:p>
              <a:endParaRPr lang="en-US"/>
            </a:p>
          </p:txBody>
        </p:sp>
        <p:sp>
          <p:nvSpPr>
            <p:cNvPr id="11" name="Freeform 14"/>
            <p:cNvSpPr>
              <a:spLocks/>
            </p:cNvSpPr>
            <p:nvPr/>
          </p:nvSpPr>
          <p:spPr bwMode="auto">
            <a:xfrm>
              <a:off x="3905251" y="1622425"/>
              <a:ext cx="220663" cy="2516187"/>
            </a:xfrm>
            <a:custGeom>
              <a:avLst/>
              <a:gdLst/>
              <a:ahLst/>
              <a:cxnLst>
                <a:cxn ang="0">
                  <a:pos x="0" y="0"/>
                </a:cxn>
                <a:cxn ang="0">
                  <a:pos x="0" y="80"/>
                </a:cxn>
                <a:cxn ang="0">
                  <a:pos x="5" y="85"/>
                </a:cxn>
                <a:cxn ang="0">
                  <a:pos x="5" y="164"/>
                </a:cxn>
                <a:cxn ang="0">
                  <a:pos x="10" y="169"/>
                </a:cxn>
                <a:cxn ang="0">
                  <a:pos x="10" y="249"/>
                </a:cxn>
                <a:cxn ang="0">
                  <a:pos x="15" y="254"/>
                </a:cxn>
                <a:cxn ang="0">
                  <a:pos x="15" y="333"/>
                </a:cxn>
                <a:cxn ang="0">
                  <a:pos x="20" y="338"/>
                </a:cxn>
                <a:cxn ang="0">
                  <a:pos x="20" y="417"/>
                </a:cxn>
                <a:cxn ang="0">
                  <a:pos x="25" y="422"/>
                </a:cxn>
                <a:cxn ang="0">
                  <a:pos x="25" y="502"/>
                </a:cxn>
                <a:cxn ang="0">
                  <a:pos x="30" y="507"/>
                </a:cxn>
                <a:cxn ang="0">
                  <a:pos x="30" y="586"/>
                </a:cxn>
                <a:cxn ang="0">
                  <a:pos x="35" y="591"/>
                </a:cxn>
                <a:cxn ang="0">
                  <a:pos x="35" y="671"/>
                </a:cxn>
                <a:cxn ang="0">
                  <a:pos x="40" y="676"/>
                </a:cxn>
                <a:cxn ang="0">
                  <a:pos x="40" y="755"/>
                </a:cxn>
                <a:cxn ang="0">
                  <a:pos x="45" y="760"/>
                </a:cxn>
                <a:cxn ang="0">
                  <a:pos x="45" y="840"/>
                </a:cxn>
                <a:cxn ang="0">
                  <a:pos x="49" y="845"/>
                </a:cxn>
                <a:cxn ang="0">
                  <a:pos x="49" y="924"/>
                </a:cxn>
                <a:cxn ang="0">
                  <a:pos x="54" y="929"/>
                </a:cxn>
                <a:cxn ang="0">
                  <a:pos x="54" y="1008"/>
                </a:cxn>
                <a:cxn ang="0">
                  <a:pos x="59" y="1013"/>
                </a:cxn>
                <a:cxn ang="0">
                  <a:pos x="59" y="1093"/>
                </a:cxn>
                <a:cxn ang="0">
                  <a:pos x="64" y="1098"/>
                </a:cxn>
                <a:cxn ang="0">
                  <a:pos x="64" y="1177"/>
                </a:cxn>
                <a:cxn ang="0">
                  <a:pos x="69" y="1182"/>
                </a:cxn>
                <a:cxn ang="0">
                  <a:pos x="69" y="1262"/>
                </a:cxn>
                <a:cxn ang="0">
                  <a:pos x="74" y="1267"/>
                </a:cxn>
                <a:cxn ang="0">
                  <a:pos x="74" y="1346"/>
                </a:cxn>
                <a:cxn ang="0">
                  <a:pos x="79" y="1351"/>
                </a:cxn>
                <a:cxn ang="0">
                  <a:pos x="79" y="1431"/>
                </a:cxn>
                <a:cxn ang="0">
                  <a:pos x="84" y="1436"/>
                </a:cxn>
                <a:cxn ang="0">
                  <a:pos x="84" y="1515"/>
                </a:cxn>
                <a:cxn ang="0">
                  <a:pos x="89" y="1520"/>
                </a:cxn>
                <a:cxn ang="0">
                  <a:pos x="89" y="1585"/>
                </a:cxn>
                <a:cxn ang="0">
                  <a:pos x="89" y="1575"/>
                </a:cxn>
                <a:cxn ang="0">
                  <a:pos x="94" y="1570"/>
                </a:cxn>
                <a:cxn ang="0">
                  <a:pos x="94" y="1490"/>
                </a:cxn>
                <a:cxn ang="0">
                  <a:pos x="99" y="1485"/>
                </a:cxn>
                <a:cxn ang="0">
                  <a:pos x="99" y="1406"/>
                </a:cxn>
                <a:cxn ang="0">
                  <a:pos x="104" y="1401"/>
                </a:cxn>
                <a:cxn ang="0">
                  <a:pos x="104" y="1321"/>
                </a:cxn>
                <a:cxn ang="0">
                  <a:pos x="109" y="1316"/>
                </a:cxn>
                <a:cxn ang="0">
                  <a:pos x="109" y="1237"/>
                </a:cxn>
                <a:cxn ang="0">
                  <a:pos x="114" y="1232"/>
                </a:cxn>
                <a:cxn ang="0">
                  <a:pos x="114" y="1152"/>
                </a:cxn>
                <a:cxn ang="0">
                  <a:pos x="119" y="1148"/>
                </a:cxn>
                <a:cxn ang="0">
                  <a:pos x="119" y="1068"/>
                </a:cxn>
                <a:cxn ang="0">
                  <a:pos x="124" y="1063"/>
                </a:cxn>
                <a:cxn ang="0">
                  <a:pos x="124" y="984"/>
                </a:cxn>
                <a:cxn ang="0">
                  <a:pos x="129" y="979"/>
                </a:cxn>
                <a:cxn ang="0">
                  <a:pos x="129" y="899"/>
                </a:cxn>
                <a:cxn ang="0">
                  <a:pos x="134" y="894"/>
                </a:cxn>
                <a:cxn ang="0">
                  <a:pos x="134" y="815"/>
                </a:cxn>
                <a:cxn ang="0">
                  <a:pos x="139" y="810"/>
                </a:cxn>
                <a:cxn ang="0">
                  <a:pos x="139" y="740"/>
                </a:cxn>
              </a:cxnLst>
              <a:rect l="0" t="0" r="r" b="b"/>
              <a:pathLst>
                <a:path w="139" h="1585">
                  <a:moveTo>
                    <a:pt x="0" y="0"/>
                  </a:moveTo>
                  <a:lnTo>
                    <a:pt x="0" y="80"/>
                  </a:lnTo>
                  <a:lnTo>
                    <a:pt x="5" y="85"/>
                  </a:lnTo>
                  <a:lnTo>
                    <a:pt x="5" y="164"/>
                  </a:lnTo>
                  <a:lnTo>
                    <a:pt x="10" y="169"/>
                  </a:lnTo>
                  <a:lnTo>
                    <a:pt x="10" y="249"/>
                  </a:lnTo>
                  <a:lnTo>
                    <a:pt x="15" y="254"/>
                  </a:lnTo>
                  <a:lnTo>
                    <a:pt x="15" y="333"/>
                  </a:lnTo>
                  <a:lnTo>
                    <a:pt x="20" y="338"/>
                  </a:lnTo>
                  <a:lnTo>
                    <a:pt x="20" y="417"/>
                  </a:lnTo>
                  <a:lnTo>
                    <a:pt x="25" y="422"/>
                  </a:lnTo>
                  <a:lnTo>
                    <a:pt x="25" y="502"/>
                  </a:lnTo>
                  <a:lnTo>
                    <a:pt x="30" y="507"/>
                  </a:lnTo>
                  <a:lnTo>
                    <a:pt x="30" y="586"/>
                  </a:lnTo>
                  <a:lnTo>
                    <a:pt x="35" y="591"/>
                  </a:lnTo>
                  <a:lnTo>
                    <a:pt x="35" y="671"/>
                  </a:lnTo>
                  <a:lnTo>
                    <a:pt x="40" y="676"/>
                  </a:lnTo>
                  <a:lnTo>
                    <a:pt x="40" y="755"/>
                  </a:lnTo>
                  <a:lnTo>
                    <a:pt x="45" y="760"/>
                  </a:lnTo>
                  <a:lnTo>
                    <a:pt x="45" y="840"/>
                  </a:lnTo>
                  <a:lnTo>
                    <a:pt x="49" y="845"/>
                  </a:lnTo>
                  <a:lnTo>
                    <a:pt x="49" y="924"/>
                  </a:lnTo>
                  <a:lnTo>
                    <a:pt x="54" y="929"/>
                  </a:lnTo>
                  <a:lnTo>
                    <a:pt x="54" y="1008"/>
                  </a:lnTo>
                  <a:lnTo>
                    <a:pt x="59" y="1013"/>
                  </a:lnTo>
                  <a:lnTo>
                    <a:pt x="59" y="1093"/>
                  </a:lnTo>
                  <a:lnTo>
                    <a:pt x="64" y="1098"/>
                  </a:lnTo>
                  <a:lnTo>
                    <a:pt x="64" y="1177"/>
                  </a:lnTo>
                  <a:lnTo>
                    <a:pt x="69" y="1182"/>
                  </a:lnTo>
                  <a:lnTo>
                    <a:pt x="69" y="1262"/>
                  </a:lnTo>
                  <a:lnTo>
                    <a:pt x="74" y="1267"/>
                  </a:lnTo>
                  <a:lnTo>
                    <a:pt x="74" y="1346"/>
                  </a:lnTo>
                  <a:lnTo>
                    <a:pt x="79" y="1351"/>
                  </a:lnTo>
                  <a:lnTo>
                    <a:pt x="79" y="1431"/>
                  </a:lnTo>
                  <a:lnTo>
                    <a:pt x="84" y="1436"/>
                  </a:lnTo>
                  <a:lnTo>
                    <a:pt x="84" y="1515"/>
                  </a:lnTo>
                  <a:lnTo>
                    <a:pt x="89" y="1520"/>
                  </a:lnTo>
                  <a:lnTo>
                    <a:pt x="89" y="1585"/>
                  </a:lnTo>
                  <a:lnTo>
                    <a:pt x="89" y="1575"/>
                  </a:lnTo>
                  <a:lnTo>
                    <a:pt x="94" y="1570"/>
                  </a:lnTo>
                  <a:lnTo>
                    <a:pt x="94" y="1490"/>
                  </a:lnTo>
                  <a:lnTo>
                    <a:pt x="99" y="1485"/>
                  </a:lnTo>
                  <a:lnTo>
                    <a:pt x="99" y="1406"/>
                  </a:lnTo>
                  <a:lnTo>
                    <a:pt x="104" y="1401"/>
                  </a:lnTo>
                  <a:lnTo>
                    <a:pt x="104" y="1321"/>
                  </a:lnTo>
                  <a:lnTo>
                    <a:pt x="109" y="1316"/>
                  </a:lnTo>
                  <a:lnTo>
                    <a:pt x="109" y="1237"/>
                  </a:lnTo>
                  <a:lnTo>
                    <a:pt x="114" y="1232"/>
                  </a:lnTo>
                  <a:lnTo>
                    <a:pt x="114" y="1152"/>
                  </a:lnTo>
                  <a:lnTo>
                    <a:pt x="119" y="1148"/>
                  </a:lnTo>
                  <a:lnTo>
                    <a:pt x="119" y="1068"/>
                  </a:lnTo>
                  <a:lnTo>
                    <a:pt x="124" y="1063"/>
                  </a:lnTo>
                  <a:lnTo>
                    <a:pt x="124" y="984"/>
                  </a:lnTo>
                  <a:lnTo>
                    <a:pt x="129" y="979"/>
                  </a:lnTo>
                  <a:lnTo>
                    <a:pt x="129" y="899"/>
                  </a:lnTo>
                  <a:lnTo>
                    <a:pt x="134" y="894"/>
                  </a:lnTo>
                  <a:lnTo>
                    <a:pt x="134" y="815"/>
                  </a:lnTo>
                  <a:lnTo>
                    <a:pt x="139" y="810"/>
                  </a:lnTo>
                  <a:lnTo>
                    <a:pt x="139" y="740"/>
                  </a:lnTo>
                </a:path>
              </a:pathLst>
            </a:custGeom>
            <a:noFill/>
            <a:ln w="12700" cmpd="sng">
              <a:solidFill>
                <a:schemeClr val="accent4"/>
              </a:solidFill>
              <a:prstDash val="solid"/>
              <a:round/>
              <a:headEnd/>
              <a:tailEnd/>
            </a:ln>
          </p:spPr>
          <p:txBody>
            <a:bodyPr/>
            <a:lstStyle/>
            <a:p>
              <a:endParaRPr lang="en-US"/>
            </a:p>
          </p:txBody>
        </p:sp>
        <p:grpSp>
          <p:nvGrpSpPr>
            <p:cNvPr id="12" name="Group 3"/>
            <p:cNvGrpSpPr>
              <a:grpSpLocks/>
            </p:cNvGrpSpPr>
            <p:nvPr/>
          </p:nvGrpSpPr>
          <p:grpSpPr bwMode="auto">
            <a:xfrm>
              <a:off x="969963" y="1449389"/>
              <a:ext cx="3155951" cy="2689226"/>
              <a:chOff x="611" y="913"/>
              <a:chExt cx="1988" cy="1694"/>
            </a:xfrm>
          </p:grpSpPr>
          <p:sp>
            <p:nvSpPr>
              <p:cNvPr id="17" name="Freeform 4"/>
              <p:cNvSpPr>
                <a:spLocks/>
              </p:cNvSpPr>
              <p:nvPr/>
            </p:nvSpPr>
            <p:spPr bwMode="auto">
              <a:xfrm>
                <a:off x="611" y="913"/>
                <a:ext cx="570" cy="849"/>
              </a:xfrm>
              <a:custGeom>
                <a:avLst/>
                <a:gdLst/>
                <a:ahLst/>
                <a:cxnLst>
                  <a:cxn ang="0">
                    <a:pos x="5" y="829"/>
                  </a:cxn>
                  <a:cxn ang="0">
                    <a:pos x="15" y="795"/>
                  </a:cxn>
                  <a:cxn ang="0">
                    <a:pos x="30" y="770"/>
                  </a:cxn>
                  <a:cxn ang="0">
                    <a:pos x="35" y="740"/>
                  </a:cxn>
                  <a:cxn ang="0">
                    <a:pos x="49" y="710"/>
                  </a:cxn>
                  <a:cxn ang="0">
                    <a:pos x="59" y="675"/>
                  </a:cxn>
                  <a:cxn ang="0">
                    <a:pos x="74" y="651"/>
                  </a:cxn>
                  <a:cxn ang="0">
                    <a:pos x="84" y="611"/>
                  </a:cxn>
                  <a:cxn ang="0">
                    <a:pos x="94" y="596"/>
                  </a:cxn>
                  <a:cxn ang="0">
                    <a:pos x="99" y="571"/>
                  </a:cxn>
                  <a:cxn ang="0">
                    <a:pos x="119" y="536"/>
                  </a:cxn>
                  <a:cxn ang="0">
                    <a:pos x="129" y="502"/>
                  </a:cxn>
                  <a:cxn ang="0">
                    <a:pos x="144" y="477"/>
                  </a:cxn>
                  <a:cxn ang="0">
                    <a:pos x="154" y="442"/>
                  </a:cxn>
                  <a:cxn ang="0">
                    <a:pos x="168" y="417"/>
                  </a:cxn>
                  <a:cxn ang="0">
                    <a:pos x="173" y="392"/>
                  </a:cxn>
                  <a:cxn ang="0">
                    <a:pos x="193" y="363"/>
                  </a:cxn>
                  <a:cxn ang="0">
                    <a:pos x="203" y="328"/>
                  </a:cxn>
                  <a:cxn ang="0">
                    <a:pos x="223" y="298"/>
                  </a:cxn>
                  <a:cxn ang="0">
                    <a:pos x="233" y="268"/>
                  </a:cxn>
                  <a:cxn ang="0">
                    <a:pos x="253" y="238"/>
                  </a:cxn>
                  <a:cxn ang="0">
                    <a:pos x="268" y="214"/>
                  </a:cxn>
                  <a:cxn ang="0">
                    <a:pos x="277" y="189"/>
                  </a:cxn>
                  <a:cxn ang="0">
                    <a:pos x="292" y="164"/>
                  </a:cxn>
                  <a:cxn ang="0">
                    <a:pos x="312" y="139"/>
                  </a:cxn>
                  <a:cxn ang="0">
                    <a:pos x="322" y="119"/>
                  </a:cxn>
                  <a:cxn ang="0">
                    <a:pos x="337" y="99"/>
                  </a:cxn>
                  <a:cxn ang="0">
                    <a:pos x="352" y="79"/>
                  </a:cxn>
                  <a:cxn ang="0">
                    <a:pos x="367" y="65"/>
                  </a:cxn>
                  <a:cxn ang="0">
                    <a:pos x="382" y="50"/>
                  </a:cxn>
                  <a:cxn ang="0">
                    <a:pos x="396" y="35"/>
                  </a:cxn>
                  <a:cxn ang="0">
                    <a:pos x="411" y="25"/>
                  </a:cxn>
                  <a:cxn ang="0">
                    <a:pos x="426" y="15"/>
                  </a:cxn>
                  <a:cxn ang="0">
                    <a:pos x="441" y="10"/>
                  </a:cxn>
                  <a:cxn ang="0">
                    <a:pos x="456" y="5"/>
                  </a:cxn>
                  <a:cxn ang="0">
                    <a:pos x="471" y="0"/>
                  </a:cxn>
                  <a:cxn ang="0">
                    <a:pos x="486" y="0"/>
                  </a:cxn>
                  <a:cxn ang="0">
                    <a:pos x="501" y="0"/>
                  </a:cxn>
                  <a:cxn ang="0">
                    <a:pos x="515" y="0"/>
                  </a:cxn>
                  <a:cxn ang="0">
                    <a:pos x="530" y="5"/>
                  </a:cxn>
                  <a:cxn ang="0">
                    <a:pos x="545" y="10"/>
                  </a:cxn>
                  <a:cxn ang="0">
                    <a:pos x="560" y="15"/>
                  </a:cxn>
                </a:cxnLst>
                <a:rect l="0" t="0" r="r" b="b"/>
                <a:pathLst>
                  <a:path w="570" h="849">
                    <a:moveTo>
                      <a:pt x="0" y="849"/>
                    </a:moveTo>
                    <a:lnTo>
                      <a:pt x="0" y="834"/>
                    </a:lnTo>
                    <a:lnTo>
                      <a:pt x="5" y="829"/>
                    </a:lnTo>
                    <a:lnTo>
                      <a:pt x="5" y="819"/>
                    </a:lnTo>
                    <a:lnTo>
                      <a:pt x="15" y="810"/>
                    </a:lnTo>
                    <a:lnTo>
                      <a:pt x="15" y="795"/>
                    </a:lnTo>
                    <a:lnTo>
                      <a:pt x="20" y="790"/>
                    </a:lnTo>
                    <a:lnTo>
                      <a:pt x="20" y="780"/>
                    </a:lnTo>
                    <a:lnTo>
                      <a:pt x="30" y="770"/>
                    </a:lnTo>
                    <a:lnTo>
                      <a:pt x="30" y="755"/>
                    </a:lnTo>
                    <a:lnTo>
                      <a:pt x="35" y="750"/>
                    </a:lnTo>
                    <a:lnTo>
                      <a:pt x="35" y="740"/>
                    </a:lnTo>
                    <a:lnTo>
                      <a:pt x="44" y="730"/>
                    </a:lnTo>
                    <a:lnTo>
                      <a:pt x="44" y="715"/>
                    </a:lnTo>
                    <a:lnTo>
                      <a:pt x="49" y="710"/>
                    </a:lnTo>
                    <a:lnTo>
                      <a:pt x="49" y="700"/>
                    </a:lnTo>
                    <a:lnTo>
                      <a:pt x="59" y="690"/>
                    </a:lnTo>
                    <a:lnTo>
                      <a:pt x="59" y="675"/>
                    </a:lnTo>
                    <a:lnTo>
                      <a:pt x="64" y="670"/>
                    </a:lnTo>
                    <a:lnTo>
                      <a:pt x="64" y="661"/>
                    </a:lnTo>
                    <a:lnTo>
                      <a:pt x="74" y="651"/>
                    </a:lnTo>
                    <a:lnTo>
                      <a:pt x="74" y="636"/>
                    </a:lnTo>
                    <a:lnTo>
                      <a:pt x="84" y="626"/>
                    </a:lnTo>
                    <a:lnTo>
                      <a:pt x="84" y="611"/>
                    </a:lnTo>
                    <a:lnTo>
                      <a:pt x="89" y="606"/>
                    </a:lnTo>
                    <a:lnTo>
                      <a:pt x="89" y="601"/>
                    </a:lnTo>
                    <a:lnTo>
                      <a:pt x="94" y="596"/>
                    </a:lnTo>
                    <a:lnTo>
                      <a:pt x="94" y="586"/>
                    </a:lnTo>
                    <a:lnTo>
                      <a:pt x="99" y="581"/>
                    </a:lnTo>
                    <a:lnTo>
                      <a:pt x="99" y="571"/>
                    </a:lnTo>
                    <a:lnTo>
                      <a:pt x="109" y="561"/>
                    </a:lnTo>
                    <a:lnTo>
                      <a:pt x="109" y="546"/>
                    </a:lnTo>
                    <a:lnTo>
                      <a:pt x="119" y="536"/>
                    </a:lnTo>
                    <a:lnTo>
                      <a:pt x="119" y="521"/>
                    </a:lnTo>
                    <a:lnTo>
                      <a:pt x="129" y="512"/>
                    </a:lnTo>
                    <a:lnTo>
                      <a:pt x="129" y="502"/>
                    </a:lnTo>
                    <a:lnTo>
                      <a:pt x="134" y="497"/>
                    </a:lnTo>
                    <a:lnTo>
                      <a:pt x="134" y="487"/>
                    </a:lnTo>
                    <a:lnTo>
                      <a:pt x="144" y="477"/>
                    </a:lnTo>
                    <a:lnTo>
                      <a:pt x="144" y="462"/>
                    </a:lnTo>
                    <a:lnTo>
                      <a:pt x="154" y="452"/>
                    </a:lnTo>
                    <a:lnTo>
                      <a:pt x="154" y="442"/>
                    </a:lnTo>
                    <a:lnTo>
                      <a:pt x="159" y="437"/>
                    </a:lnTo>
                    <a:lnTo>
                      <a:pt x="159" y="427"/>
                    </a:lnTo>
                    <a:lnTo>
                      <a:pt x="168" y="417"/>
                    </a:lnTo>
                    <a:lnTo>
                      <a:pt x="168" y="407"/>
                    </a:lnTo>
                    <a:lnTo>
                      <a:pt x="173" y="402"/>
                    </a:lnTo>
                    <a:lnTo>
                      <a:pt x="173" y="392"/>
                    </a:lnTo>
                    <a:lnTo>
                      <a:pt x="183" y="382"/>
                    </a:lnTo>
                    <a:lnTo>
                      <a:pt x="183" y="372"/>
                    </a:lnTo>
                    <a:lnTo>
                      <a:pt x="193" y="363"/>
                    </a:lnTo>
                    <a:lnTo>
                      <a:pt x="193" y="348"/>
                    </a:lnTo>
                    <a:lnTo>
                      <a:pt x="203" y="338"/>
                    </a:lnTo>
                    <a:lnTo>
                      <a:pt x="203" y="328"/>
                    </a:lnTo>
                    <a:lnTo>
                      <a:pt x="213" y="318"/>
                    </a:lnTo>
                    <a:lnTo>
                      <a:pt x="213" y="308"/>
                    </a:lnTo>
                    <a:lnTo>
                      <a:pt x="223" y="298"/>
                    </a:lnTo>
                    <a:lnTo>
                      <a:pt x="223" y="288"/>
                    </a:lnTo>
                    <a:lnTo>
                      <a:pt x="233" y="278"/>
                    </a:lnTo>
                    <a:lnTo>
                      <a:pt x="233" y="268"/>
                    </a:lnTo>
                    <a:lnTo>
                      <a:pt x="243" y="258"/>
                    </a:lnTo>
                    <a:lnTo>
                      <a:pt x="243" y="248"/>
                    </a:lnTo>
                    <a:lnTo>
                      <a:pt x="253" y="238"/>
                    </a:lnTo>
                    <a:lnTo>
                      <a:pt x="253" y="228"/>
                    </a:lnTo>
                    <a:lnTo>
                      <a:pt x="258" y="223"/>
                    </a:lnTo>
                    <a:lnTo>
                      <a:pt x="268" y="214"/>
                    </a:lnTo>
                    <a:lnTo>
                      <a:pt x="268" y="204"/>
                    </a:lnTo>
                    <a:lnTo>
                      <a:pt x="277" y="194"/>
                    </a:lnTo>
                    <a:lnTo>
                      <a:pt x="277" y="189"/>
                    </a:lnTo>
                    <a:lnTo>
                      <a:pt x="287" y="179"/>
                    </a:lnTo>
                    <a:lnTo>
                      <a:pt x="287" y="169"/>
                    </a:lnTo>
                    <a:lnTo>
                      <a:pt x="292" y="164"/>
                    </a:lnTo>
                    <a:lnTo>
                      <a:pt x="302" y="154"/>
                    </a:lnTo>
                    <a:lnTo>
                      <a:pt x="302" y="149"/>
                    </a:lnTo>
                    <a:lnTo>
                      <a:pt x="312" y="139"/>
                    </a:lnTo>
                    <a:lnTo>
                      <a:pt x="312" y="134"/>
                    </a:lnTo>
                    <a:lnTo>
                      <a:pt x="322" y="124"/>
                    </a:lnTo>
                    <a:lnTo>
                      <a:pt x="322" y="119"/>
                    </a:lnTo>
                    <a:lnTo>
                      <a:pt x="332" y="109"/>
                    </a:lnTo>
                    <a:lnTo>
                      <a:pt x="332" y="104"/>
                    </a:lnTo>
                    <a:lnTo>
                      <a:pt x="337" y="99"/>
                    </a:lnTo>
                    <a:lnTo>
                      <a:pt x="342" y="94"/>
                    </a:lnTo>
                    <a:lnTo>
                      <a:pt x="352" y="84"/>
                    </a:lnTo>
                    <a:lnTo>
                      <a:pt x="352" y="79"/>
                    </a:lnTo>
                    <a:lnTo>
                      <a:pt x="357" y="74"/>
                    </a:lnTo>
                    <a:lnTo>
                      <a:pt x="362" y="69"/>
                    </a:lnTo>
                    <a:lnTo>
                      <a:pt x="367" y="65"/>
                    </a:lnTo>
                    <a:lnTo>
                      <a:pt x="372" y="60"/>
                    </a:lnTo>
                    <a:lnTo>
                      <a:pt x="377" y="55"/>
                    </a:lnTo>
                    <a:lnTo>
                      <a:pt x="382" y="50"/>
                    </a:lnTo>
                    <a:lnTo>
                      <a:pt x="387" y="45"/>
                    </a:lnTo>
                    <a:lnTo>
                      <a:pt x="391" y="40"/>
                    </a:lnTo>
                    <a:lnTo>
                      <a:pt x="396" y="35"/>
                    </a:lnTo>
                    <a:lnTo>
                      <a:pt x="401" y="35"/>
                    </a:lnTo>
                    <a:lnTo>
                      <a:pt x="406" y="30"/>
                    </a:lnTo>
                    <a:lnTo>
                      <a:pt x="411" y="25"/>
                    </a:lnTo>
                    <a:lnTo>
                      <a:pt x="416" y="20"/>
                    </a:lnTo>
                    <a:lnTo>
                      <a:pt x="421" y="20"/>
                    </a:lnTo>
                    <a:lnTo>
                      <a:pt x="426" y="15"/>
                    </a:lnTo>
                    <a:lnTo>
                      <a:pt x="431" y="15"/>
                    </a:lnTo>
                    <a:lnTo>
                      <a:pt x="436" y="10"/>
                    </a:lnTo>
                    <a:lnTo>
                      <a:pt x="441" y="10"/>
                    </a:lnTo>
                    <a:lnTo>
                      <a:pt x="446" y="5"/>
                    </a:lnTo>
                    <a:lnTo>
                      <a:pt x="451" y="5"/>
                    </a:lnTo>
                    <a:lnTo>
                      <a:pt x="456" y="5"/>
                    </a:lnTo>
                    <a:lnTo>
                      <a:pt x="461" y="0"/>
                    </a:lnTo>
                    <a:lnTo>
                      <a:pt x="466" y="0"/>
                    </a:lnTo>
                    <a:lnTo>
                      <a:pt x="471" y="0"/>
                    </a:lnTo>
                    <a:lnTo>
                      <a:pt x="476" y="0"/>
                    </a:lnTo>
                    <a:lnTo>
                      <a:pt x="481" y="0"/>
                    </a:lnTo>
                    <a:lnTo>
                      <a:pt x="486" y="0"/>
                    </a:lnTo>
                    <a:lnTo>
                      <a:pt x="491" y="0"/>
                    </a:lnTo>
                    <a:lnTo>
                      <a:pt x="496" y="0"/>
                    </a:lnTo>
                    <a:lnTo>
                      <a:pt x="501" y="0"/>
                    </a:lnTo>
                    <a:lnTo>
                      <a:pt x="506" y="0"/>
                    </a:lnTo>
                    <a:lnTo>
                      <a:pt x="510" y="0"/>
                    </a:lnTo>
                    <a:lnTo>
                      <a:pt x="515" y="0"/>
                    </a:lnTo>
                    <a:lnTo>
                      <a:pt x="520" y="0"/>
                    </a:lnTo>
                    <a:lnTo>
                      <a:pt x="525" y="0"/>
                    </a:lnTo>
                    <a:lnTo>
                      <a:pt x="530" y="5"/>
                    </a:lnTo>
                    <a:lnTo>
                      <a:pt x="535" y="5"/>
                    </a:lnTo>
                    <a:lnTo>
                      <a:pt x="540" y="5"/>
                    </a:lnTo>
                    <a:lnTo>
                      <a:pt x="545" y="10"/>
                    </a:lnTo>
                    <a:lnTo>
                      <a:pt x="550" y="10"/>
                    </a:lnTo>
                    <a:lnTo>
                      <a:pt x="555" y="15"/>
                    </a:lnTo>
                    <a:lnTo>
                      <a:pt x="560" y="15"/>
                    </a:lnTo>
                    <a:lnTo>
                      <a:pt x="565" y="20"/>
                    </a:lnTo>
                    <a:lnTo>
                      <a:pt x="570" y="25"/>
                    </a:lnTo>
                  </a:path>
                </a:pathLst>
              </a:custGeom>
              <a:noFill/>
              <a:ln w="19050" cmpd="sng">
                <a:solidFill>
                  <a:schemeClr val="tx2"/>
                </a:solidFill>
                <a:prstDash val="solid"/>
                <a:round/>
                <a:headEnd/>
                <a:tailEnd/>
              </a:ln>
            </p:spPr>
            <p:txBody>
              <a:bodyPr/>
              <a:lstStyle/>
              <a:p>
                <a:endParaRPr lang="en-US"/>
              </a:p>
            </p:txBody>
          </p:sp>
          <p:sp>
            <p:nvSpPr>
              <p:cNvPr id="18" name="Freeform 5"/>
              <p:cNvSpPr>
                <a:spLocks/>
              </p:cNvSpPr>
              <p:nvPr/>
            </p:nvSpPr>
            <p:spPr bwMode="auto">
              <a:xfrm>
                <a:off x="1181" y="938"/>
                <a:ext cx="535" cy="1122"/>
              </a:xfrm>
              <a:custGeom>
                <a:avLst/>
                <a:gdLst/>
                <a:ahLst/>
                <a:cxnLst>
                  <a:cxn ang="0">
                    <a:pos x="10" y="5"/>
                  </a:cxn>
                  <a:cxn ang="0">
                    <a:pos x="25" y="15"/>
                  </a:cxn>
                  <a:cxn ang="0">
                    <a:pos x="40" y="30"/>
                  </a:cxn>
                  <a:cxn ang="0">
                    <a:pos x="54" y="44"/>
                  </a:cxn>
                  <a:cxn ang="0">
                    <a:pos x="69" y="59"/>
                  </a:cxn>
                  <a:cxn ang="0">
                    <a:pos x="84" y="79"/>
                  </a:cxn>
                  <a:cxn ang="0">
                    <a:pos x="99" y="99"/>
                  </a:cxn>
                  <a:cxn ang="0">
                    <a:pos x="119" y="124"/>
                  </a:cxn>
                  <a:cxn ang="0">
                    <a:pos x="129" y="144"/>
                  </a:cxn>
                  <a:cxn ang="0">
                    <a:pos x="144" y="169"/>
                  </a:cxn>
                  <a:cxn ang="0">
                    <a:pos x="164" y="198"/>
                  </a:cxn>
                  <a:cxn ang="0">
                    <a:pos x="173" y="223"/>
                  </a:cxn>
                  <a:cxn ang="0">
                    <a:pos x="193" y="253"/>
                  </a:cxn>
                  <a:cxn ang="0">
                    <a:pos x="203" y="283"/>
                  </a:cxn>
                  <a:cxn ang="0">
                    <a:pos x="223" y="313"/>
                  </a:cxn>
                  <a:cxn ang="0">
                    <a:pos x="228" y="338"/>
                  </a:cxn>
                  <a:cxn ang="0">
                    <a:pos x="248" y="367"/>
                  </a:cxn>
                  <a:cxn ang="0">
                    <a:pos x="258" y="402"/>
                  </a:cxn>
                  <a:cxn ang="0">
                    <a:pos x="273" y="427"/>
                  </a:cxn>
                  <a:cxn ang="0">
                    <a:pos x="278" y="452"/>
                  </a:cxn>
                  <a:cxn ang="0">
                    <a:pos x="297" y="487"/>
                  </a:cxn>
                  <a:cxn ang="0">
                    <a:pos x="302" y="511"/>
                  </a:cxn>
                  <a:cxn ang="0">
                    <a:pos x="317" y="541"/>
                  </a:cxn>
                  <a:cxn ang="0">
                    <a:pos x="322" y="561"/>
                  </a:cxn>
                  <a:cxn ang="0">
                    <a:pos x="337" y="586"/>
                  </a:cxn>
                  <a:cxn ang="0">
                    <a:pos x="347" y="626"/>
                  </a:cxn>
                  <a:cxn ang="0">
                    <a:pos x="357" y="640"/>
                  </a:cxn>
                  <a:cxn ang="0">
                    <a:pos x="362" y="665"/>
                  </a:cxn>
                  <a:cxn ang="0">
                    <a:pos x="377" y="695"/>
                  </a:cxn>
                  <a:cxn ang="0">
                    <a:pos x="387" y="730"/>
                  </a:cxn>
                  <a:cxn ang="0">
                    <a:pos x="401" y="755"/>
                  </a:cxn>
                  <a:cxn ang="0">
                    <a:pos x="406" y="785"/>
                  </a:cxn>
                  <a:cxn ang="0">
                    <a:pos x="421" y="814"/>
                  </a:cxn>
                  <a:cxn ang="0">
                    <a:pos x="431" y="849"/>
                  </a:cxn>
                  <a:cxn ang="0">
                    <a:pos x="446" y="874"/>
                  </a:cxn>
                  <a:cxn ang="0">
                    <a:pos x="451" y="904"/>
                  </a:cxn>
                  <a:cxn ang="0">
                    <a:pos x="466" y="934"/>
                  </a:cxn>
                  <a:cxn ang="0">
                    <a:pos x="476" y="968"/>
                  </a:cxn>
                  <a:cxn ang="0">
                    <a:pos x="491" y="993"/>
                  </a:cxn>
                  <a:cxn ang="0">
                    <a:pos x="501" y="1033"/>
                  </a:cxn>
                  <a:cxn ang="0">
                    <a:pos x="515" y="1058"/>
                  </a:cxn>
                  <a:cxn ang="0">
                    <a:pos x="525" y="1097"/>
                  </a:cxn>
                </a:cxnLst>
                <a:rect l="0" t="0" r="r" b="b"/>
                <a:pathLst>
                  <a:path w="535" h="1122">
                    <a:moveTo>
                      <a:pt x="0" y="0"/>
                    </a:moveTo>
                    <a:lnTo>
                      <a:pt x="5" y="0"/>
                    </a:lnTo>
                    <a:lnTo>
                      <a:pt x="10" y="5"/>
                    </a:lnTo>
                    <a:lnTo>
                      <a:pt x="15" y="10"/>
                    </a:lnTo>
                    <a:lnTo>
                      <a:pt x="20" y="10"/>
                    </a:lnTo>
                    <a:lnTo>
                      <a:pt x="25" y="15"/>
                    </a:lnTo>
                    <a:lnTo>
                      <a:pt x="30" y="20"/>
                    </a:lnTo>
                    <a:lnTo>
                      <a:pt x="35" y="25"/>
                    </a:lnTo>
                    <a:lnTo>
                      <a:pt x="40" y="30"/>
                    </a:lnTo>
                    <a:lnTo>
                      <a:pt x="45" y="35"/>
                    </a:lnTo>
                    <a:lnTo>
                      <a:pt x="50" y="40"/>
                    </a:lnTo>
                    <a:lnTo>
                      <a:pt x="54" y="44"/>
                    </a:lnTo>
                    <a:lnTo>
                      <a:pt x="59" y="49"/>
                    </a:lnTo>
                    <a:lnTo>
                      <a:pt x="64" y="54"/>
                    </a:lnTo>
                    <a:lnTo>
                      <a:pt x="69" y="59"/>
                    </a:lnTo>
                    <a:lnTo>
                      <a:pt x="79" y="69"/>
                    </a:lnTo>
                    <a:lnTo>
                      <a:pt x="79" y="74"/>
                    </a:lnTo>
                    <a:lnTo>
                      <a:pt x="84" y="79"/>
                    </a:lnTo>
                    <a:lnTo>
                      <a:pt x="89" y="84"/>
                    </a:lnTo>
                    <a:lnTo>
                      <a:pt x="99" y="94"/>
                    </a:lnTo>
                    <a:lnTo>
                      <a:pt x="99" y="99"/>
                    </a:lnTo>
                    <a:lnTo>
                      <a:pt x="109" y="109"/>
                    </a:lnTo>
                    <a:lnTo>
                      <a:pt x="109" y="114"/>
                    </a:lnTo>
                    <a:lnTo>
                      <a:pt x="119" y="124"/>
                    </a:lnTo>
                    <a:lnTo>
                      <a:pt x="119" y="129"/>
                    </a:lnTo>
                    <a:lnTo>
                      <a:pt x="129" y="139"/>
                    </a:lnTo>
                    <a:lnTo>
                      <a:pt x="129" y="144"/>
                    </a:lnTo>
                    <a:lnTo>
                      <a:pt x="139" y="154"/>
                    </a:lnTo>
                    <a:lnTo>
                      <a:pt x="139" y="164"/>
                    </a:lnTo>
                    <a:lnTo>
                      <a:pt x="144" y="169"/>
                    </a:lnTo>
                    <a:lnTo>
                      <a:pt x="154" y="179"/>
                    </a:lnTo>
                    <a:lnTo>
                      <a:pt x="154" y="189"/>
                    </a:lnTo>
                    <a:lnTo>
                      <a:pt x="164" y="198"/>
                    </a:lnTo>
                    <a:lnTo>
                      <a:pt x="164" y="203"/>
                    </a:lnTo>
                    <a:lnTo>
                      <a:pt x="173" y="213"/>
                    </a:lnTo>
                    <a:lnTo>
                      <a:pt x="173" y="223"/>
                    </a:lnTo>
                    <a:lnTo>
                      <a:pt x="183" y="233"/>
                    </a:lnTo>
                    <a:lnTo>
                      <a:pt x="183" y="243"/>
                    </a:lnTo>
                    <a:lnTo>
                      <a:pt x="193" y="253"/>
                    </a:lnTo>
                    <a:lnTo>
                      <a:pt x="193" y="263"/>
                    </a:lnTo>
                    <a:lnTo>
                      <a:pt x="203" y="273"/>
                    </a:lnTo>
                    <a:lnTo>
                      <a:pt x="203" y="283"/>
                    </a:lnTo>
                    <a:lnTo>
                      <a:pt x="213" y="293"/>
                    </a:lnTo>
                    <a:lnTo>
                      <a:pt x="213" y="303"/>
                    </a:lnTo>
                    <a:lnTo>
                      <a:pt x="223" y="313"/>
                    </a:lnTo>
                    <a:lnTo>
                      <a:pt x="223" y="323"/>
                    </a:lnTo>
                    <a:lnTo>
                      <a:pt x="228" y="328"/>
                    </a:lnTo>
                    <a:lnTo>
                      <a:pt x="228" y="338"/>
                    </a:lnTo>
                    <a:lnTo>
                      <a:pt x="238" y="347"/>
                    </a:lnTo>
                    <a:lnTo>
                      <a:pt x="238" y="357"/>
                    </a:lnTo>
                    <a:lnTo>
                      <a:pt x="248" y="367"/>
                    </a:lnTo>
                    <a:lnTo>
                      <a:pt x="248" y="382"/>
                    </a:lnTo>
                    <a:lnTo>
                      <a:pt x="258" y="392"/>
                    </a:lnTo>
                    <a:lnTo>
                      <a:pt x="258" y="402"/>
                    </a:lnTo>
                    <a:lnTo>
                      <a:pt x="263" y="407"/>
                    </a:lnTo>
                    <a:lnTo>
                      <a:pt x="263" y="417"/>
                    </a:lnTo>
                    <a:lnTo>
                      <a:pt x="273" y="427"/>
                    </a:lnTo>
                    <a:lnTo>
                      <a:pt x="273" y="437"/>
                    </a:lnTo>
                    <a:lnTo>
                      <a:pt x="278" y="442"/>
                    </a:lnTo>
                    <a:lnTo>
                      <a:pt x="278" y="452"/>
                    </a:lnTo>
                    <a:lnTo>
                      <a:pt x="287" y="462"/>
                    </a:lnTo>
                    <a:lnTo>
                      <a:pt x="287" y="477"/>
                    </a:lnTo>
                    <a:lnTo>
                      <a:pt x="297" y="487"/>
                    </a:lnTo>
                    <a:lnTo>
                      <a:pt x="297" y="496"/>
                    </a:lnTo>
                    <a:lnTo>
                      <a:pt x="302" y="501"/>
                    </a:lnTo>
                    <a:lnTo>
                      <a:pt x="302" y="511"/>
                    </a:lnTo>
                    <a:lnTo>
                      <a:pt x="312" y="521"/>
                    </a:lnTo>
                    <a:lnTo>
                      <a:pt x="312" y="536"/>
                    </a:lnTo>
                    <a:lnTo>
                      <a:pt x="317" y="541"/>
                    </a:lnTo>
                    <a:lnTo>
                      <a:pt x="317" y="546"/>
                    </a:lnTo>
                    <a:lnTo>
                      <a:pt x="322" y="551"/>
                    </a:lnTo>
                    <a:lnTo>
                      <a:pt x="322" y="561"/>
                    </a:lnTo>
                    <a:lnTo>
                      <a:pt x="327" y="566"/>
                    </a:lnTo>
                    <a:lnTo>
                      <a:pt x="327" y="576"/>
                    </a:lnTo>
                    <a:lnTo>
                      <a:pt x="337" y="586"/>
                    </a:lnTo>
                    <a:lnTo>
                      <a:pt x="337" y="601"/>
                    </a:lnTo>
                    <a:lnTo>
                      <a:pt x="347" y="611"/>
                    </a:lnTo>
                    <a:lnTo>
                      <a:pt x="347" y="626"/>
                    </a:lnTo>
                    <a:lnTo>
                      <a:pt x="352" y="631"/>
                    </a:lnTo>
                    <a:lnTo>
                      <a:pt x="352" y="636"/>
                    </a:lnTo>
                    <a:lnTo>
                      <a:pt x="357" y="640"/>
                    </a:lnTo>
                    <a:lnTo>
                      <a:pt x="357" y="650"/>
                    </a:lnTo>
                    <a:lnTo>
                      <a:pt x="362" y="655"/>
                    </a:lnTo>
                    <a:lnTo>
                      <a:pt x="362" y="665"/>
                    </a:lnTo>
                    <a:lnTo>
                      <a:pt x="372" y="675"/>
                    </a:lnTo>
                    <a:lnTo>
                      <a:pt x="372" y="690"/>
                    </a:lnTo>
                    <a:lnTo>
                      <a:pt x="377" y="695"/>
                    </a:lnTo>
                    <a:lnTo>
                      <a:pt x="377" y="705"/>
                    </a:lnTo>
                    <a:lnTo>
                      <a:pt x="387" y="715"/>
                    </a:lnTo>
                    <a:lnTo>
                      <a:pt x="387" y="730"/>
                    </a:lnTo>
                    <a:lnTo>
                      <a:pt x="392" y="735"/>
                    </a:lnTo>
                    <a:lnTo>
                      <a:pt x="392" y="745"/>
                    </a:lnTo>
                    <a:lnTo>
                      <a:pt x="401" y="755"/>
                    </a:lnTo>
                    <a:lnTo>
                      <a:pt x="401" y="770"/>
                    </a:lnTo>
                    <a:lnTo>
                      <a:pt x="406" y="775"/>
                    </a:lnTo>
                    <a:lnTo>
                      <a:pt x="406" y="785"/>
                    </a:lnTo>
                    <a:lnTo>
                      <a:pt x="416" y="794"/>
                    </a:lnTo>
                    <a:lnTo>
                      <a:pt x="416" y="809"/>
                    </a:lnTo>
                    <a:lnTo>
                      <a:pt x="421" y="814"/>
                    </a:lnTo>
                    <a:lnTo>
                      <a:pt x="421" y="824"/>
                    </a:lnTo>
                    <a:lnTo>
                      <a:pt x="431" y="834"/>
                    </a:lnTo>
                    <a:lnTo>
                      <a:pt x="431" y="849"/>
                    </a:lnTo>
                    <a:lnTo>
                      <a:pt x="436" y="854"/>
                    </a:lnTo>
                    <a:lnTo>
                      <a:pt x="436" y="864"/>
                    </a:lnTo>
                    <a:lnTo>
                      <a:pt x="446" y="874"/>
                    </a:lnTo>
                    <a:lnTo>
                      <a:pt x="446" y="889"/>
                    </a:lnTo>
                    <a:lnTo>
                      <a:pt x="451" y="894"/>
                    </a:lnTo>
                    <a:lnTo>
                      <a:pt x="451" y="904"/>
                    </a:lnTo>
                    <a:lnTo>
                      <a:pt x="461" y="914"/>
                    </a:lnTo>
                    <a:lnTo>
                      <a:pt x="461" y="929"/>
                    </a:lnTo>
                    <a:lnTo>
                      <a:pt x="466" y="934"/>
                    </a:lnTo>
                    <a:lnTo>
                      <a:pt x="466" y="943"/>
                    </a:lnTo>
                    <a:lnTo>
                      <a:pt x="476" y="953"/>
                    </a:lnTo>
                    <a:lnTo>
                      <a:pt x="476" y="968"/>
                    </a:lnTo>
                    <a:lnTo>
                      <a:pt x="481" y="973"/>
                    </a:lnTo>
                    <a:lnTo>
                      <a:pt x="481" y="983"/>
                    </a:lnTo>
                    <a:lnTo>
                      <a:pt x="491" y="993"/>
                    </a:lnTo>
                    <a:lnTo>
                      <a:pt x="491" y="1008"/>
                    </a:lnTo>
                    <a:lnTo>
                      <a:pt x="501" y="1018"/>
                    </a:lnTo>
                    <a:lnTo>
                      <a:pt x="501" y="1033"/>
                    </a:lnTo>
                    <a:lnTo>
                      <a:pt x="506" y="1038"/>
                    </a:lnTo>
                    <a:lnTo>
                      <a:pt x="506" y="1048"/>
                    </a:lnTo>
                    <a:lnTo>
                      <a:pt x="515" y="1058"/>
                    </a:lnTo>
                    <a:lnTo>
                      <a:pt x="515" y="1073"/>
                    </a:lnTo>
                    <a:lnTo>
                      <a:pt x="525" y="1083"/>
                    </a:lnTo>
                    <a:lnTo>
                      <a:pt x="525" y="1097"/>
                    </a:lnTo>
                    <a:lnTo>
                      <a:pt x="535" y="1107"/>
                    </a:lnTo>
                    <a:lnTo>
                      <a:pt x="535" y="1122"/>
                    </a:lnTo>
                  </a:path>
                </a:pathLst>
              </a:custGeom>
              <a:noFill/>
              <a:ln w="19050" cmpd="sng">
                <a:solidFill>
                  <a:schemeClr val="tx2"/>
                </a:solidFill>
                <a:prstDash val="solid"/>
                <a:round/>
                <a:headEnd/>
                <a:tailEnd/>
              </a:ln>
            </p:spPr>
            <p:txBody>
              <a:bodyPr/>
              <a:lstStyle/>
              <a:p>
                <a:endParaRPr lang="en-US"/>
              </a:p>
            </p:txBody>
          </p:sp>
          <p:sp>
            <p:nvSpPr>
              <p:cNvPr id="19" name="Freeform 6"/>
              <p:cNvSpPr>
                <a:spLocks/>
              </p:cNvSpPr>
              <p:nvPr/>
            </p:nvSpPr>
            <p:spPr bwMode="auto">
              <a:xfrm>
                <a:off x="1716" y="2060"/>
                <a:ext cx="615" cy="547"/>
              </a:xfrm>
              <a:custGeom>
                <a:avLst/>
                <a:gdLst/>
                <a:ahLst/>
                <a:cxnLst>
                  <a:cxn ang="0">
                    <a:pos x="10" y="25"/>
                  </a:cxn>
                  <a:cxn ang="0">
                    <a:pos x="30" y="60"/>
                  </a:cxn>
                  <a:cxn ang="0">
                    <a:pos x="40" y="95"/>
                  </a:cxn>
                  <a:cxn ang="0">
                    <a:pos x="55" y="119"/>
                  </a:cxn>
                  <a:cxn ang="0">
                    <a:pos x="60" y="144"/>
                  </a:cxn>
                  <a:cxn ang="0">
                    <a:pos x="80" y="174"/>
                  </a:cxn>
                  <a:cxn ang="0">
                    <a:pos x="85" y="199"/>
                  </a:cxn>
                  <a:cxn ang="0">
                    <a:pos x="104" y="229"/>
                  </a:cxn>
                  <a:cxn ang="0">
                    <a:pos x="114" y="259"/>
                  </a:cxn>
                  <a:cxn ang="0">
                    <a:pos x="134" y="288"/>
                  </a:cxn>
                  <a:cxn ang="0">
                    <a:pos x="144" y="318"/>
                  </a:cxn>
                  <a:cxn ang="0">
                    <a:pos x="164" y="343"/>
                  </a:cxn>
                  <a:cxn ang="0">
                    <a:pos x="174" y="368"/>
                  </a:cxn>
                  <a:cxn ang="0">
                    <a:pos x="194" y="393"/>
                  </a:cxn>
                  <a:cxn ang="0">
                    <a:pos x="204" y="412"/>
                  </a:cxn>
                  <a:cxn ang="0">
                    <a:pos x="223" y="437"/>
                  </a:cxn>
                  <a:cxn ang="0">
                    <a:pos x="238" y="457"/>
                  </a:cxn>
                  <a:cxn ang="0">
                    <a:pos x="248" y="472"/>
                  </a:cxn>
                  <a:cxn ang="0">
                    <a:pos x="263" y="487"/>
                  </a:cxn>
                  <a:cxn ang="0">
                    <a:pos x="278" y="502"/>
                  </a:cxn>
                  <a:cxn ang="0">
                    <a:pos x="293" y="512"/>
                  </a:cxn>
                  <a:cxn ang="0">
                    <a:pos x="308" y="527"/>
                  </a:cxn>
                  <a:cxn ang="0">
                    <a:pos x="323" y="532"/>
                  </a:cxn>
                  <a:cxn ang="0">
                    <a:pos x="337" y="542"/>
                  </a:cxn>
                  <a:cxn ang="0">
                    <a:pos x="352" y="547"/>
                  </a:cxn>
                  <a:cxn ang="0">
                    <a:pos x="367" y="547"/>
                  </a:cxn>
                  <a:cxn ang="0">
                    <a:pos x="382" y="547"/>
                  </a:cxn>
                  <a:cxn ang="0">
                    <a:pos x="392" y="547"/>
                  </a:cxn>
                  <a:cxn ang="0">
                    <a:pos x="407" y="547"/>
                  </a:cxn>
                  <a:cxn ang="0">
                    <a:pos x="422" y="542"/>
                  </a:cxn>
                  <a:cxn ang="0">
                    <a:pos x="437" y="537"/>
                  </a:cxn>
                  <a:cxn ang="0">
                    <a:pos x="451" y="532"/>
                  </a:cxn>
                  <a:cxn ang="0">
                    <a:pos x="466" y="522"/>
                  </a:cxn>
                  <a:cxn ang="0">
                    <a:pos x="481" y="512"/>
                  </a:cxn>
                  <a:cxn ang="0">
                    <a:pos x="496" y="497"/>
                  </a:cxn>
                  <a:cxn ang="0">
                    <a:pos x="511" y="482"/>
                  </a:cxn>
                  <a:cxn ang="0">
                    <a:pos x="526" y="467"/>
                  </a:cxn>
                  <a:cxn ang="0">
                    <a:pos x="541" y="447"/>
                  </a:cxn>
                  <a:cxn ang="0">
                    <a:pos x="556" y="427"/>
                  </a:cxn>
                  <a:cxn ang="0">
                    <a:pos x="570" y="408"/>
                  </a:cxn>
                  <a:cxn ang="0">
                    <a:pos x="590" y="383"/>
                  </a:cxn>
                  <a:cxn ang="0">
                    <a:pos x="600" y="358"/>
                  </a:cxn>
                </a:cxnLst>
                <a:rect l="0" t="0" r="r" b="b"/>
                <a:pathLst>
                  <a:path w="615" h="547">
                    <a:moveTo>
                      <a:pt x="0" y="0"/>
                    </a:moveTo>
                    <a:lnTo>
                      <a:pt x="10" y="10"/>
                    </a:lnTo>
                    <a:lnTo>
                      <a:pt x="10" y="25"/>
                    </a:lnTo>
                    <a:lnTo>
                      <a:pt x="20" y="35"/>
                    </a:lnTo>
                    <a:lnTo>
                      <a:pt x="20" y="50"/>
                    </a:lnTo>
                    <a:lnTo>
                      <a:pt x="30" y="60"/>
                    </a:lnTo>
                    <a:lnTo>
                      <a:pt x="30" y="75"/>
                    </a:lnTo>
                    <a:lnTo>
                      <a:pt x="40" y="85"/>
                    </a:lnTo>
                    <a:lnTo>
                      <a:pt x="40" y="95"/>
                    </a:lnTo>
                    <a:lnTo>
                      <a:pt x="45" y="100"/>
                    </a:lnTo>
                    <a:lnTo>
                      <a:pt x="45" y="110"/>
                    </a:lnTo>
                    <a:lnTo>
                      <a:pt x="55" y="119"/>
                    </a:lnTo>
                    <a:lnTo>
                      <a:pt x="55" y="129"/>
                    </a:lnTo>
                    <a:lnTo>
                      <a:pt x="60" y="134"/>
                    </a:lnTo>
                    <a:lnTo>
                      <a:pt x="60" y="144"/>
                    </a:lnTo>
                    <a:lnTo>
                      <a:pt x="70" y="154"/>
                    </a:lnTo>
                    <a:lnTo>
                      <a:pt x="70" y="164"/>
                    </a:lnTo>
                    <a:lnTo>
                      <a:pt x="80" y="174"/>
                    </a:lnTo>
                    <a:lnTo>
                      <a:pt x="80" y="184"/>
                    </a:lnTo>
                    <a:lnTo>
                      <a:pt x="85" y="189"/>
                    </a:lnTo>
                    <a:lnTo>
                      <a:pt x="85" y="199"/>
                    </a:lnTo>
                    <a:lnTo>
                      <a:pt x="95" y="209"/>
                    </a:lnTo>
                    <a:lnTo>
                      <a:pt x="95" y="219"/>
                    </a:lnTo>
                    <a:lnTo>
                      <a:pt x="104" y="229"/>
                    </a:lnTo>
                    <a:lnTo>
                      <a:pt x="104" y="239"/>
                    </a:lnTo>
                    <a:lnTo>
                      <a:pt x="114" y="249"/>
                    </a:lnTo>
                    <a:lnTo>
                      <a:pt x="114" y="259"/>
                    </a:lnTo>
                    <a:lnTo>
                      <a:pt x="124" y="268"/>
                    </a:lnTo>
                    <a:lnTo>
                      <a:pt x="124" y="278"/>
                    </a:lnTo>
                    <a:lnTo>
                      <a:pt x="134" y="288"/>
                    </a:lnTo>
                    <a:lnTo>
                      <a:pt x="134" y="298"/>
                    </a:lnTo>
                    <a:lnTo>
                      <a:pt x="144" y="308"/>
                    </a:lnTo>
                    <a:lnTo>
                      <a:pt x="144" y="318"/>
                    </a:lnTo>
                    <a:lnTo>
                      <a:pt x="154" y="328"/>
                    </a:lnTo>
                    <a:lnTo>
                      <a:pt x="154" y="333"/>
                    </a:lnTo>
                    <a:lnTo>
                      <a:pt x="164" y="343"/>
                    </a:lnTo>
                    <a:lnTo>
                      <a:pt x="164" y="353"/>
                    </a:lnTo>
                    <a:lnTo>
                      <a:pt x="174" y="363"/>
                    </a:lnTo>
                    <a:lnTo>
                      <a:pt x="174" y="368"/>
                    </a:lnTo>
                    <a:lnTo>
                      <a:pt x="184" y="378"/>
                    </a:lnTo>
                    <a:lnTo>
                      <a:pt x="184" y="383"/>
                    </a:lnTo>
                    <a:lnTo>
                      <a:pt x="194" y="393"/>
                    </a:lnTo>
                    <a:lnTo>
                      <a:pt x="194" y="403"/>
                    </a:lnTo>
                    <a:lnTo>
                      <a:pt x="199" y="408"/>
                    </a:lnTo>
                    <a:lnTo>
                      <a:pt x="204" y="412"/>
                    </a:lnTo>
                    <a:lnTo>
                      <a:pt x="213" y="422"/>
                    </a:lnTo>
                    <a:lnTo>
                      <a:pt x="213" y="427"/>
                    </a:lnTo>
                    <a:lnTo>
                      <a:pt x="223" y="437"/>
                    </a:lnTo>
                    <a:lnTo>
                      <a:pt x="223" y="442"/>
                    </a:lnTo>
                    <a:lnTo>
                      <a:pt x="228" y="447"/>
                    </a:lnTo>
                    <a:lnTo>
                      <a:pt x="238" y="457"/>
                    </a:lnTo>
                    <a:lnTo>
                      <a:pt x="238" y="462"/>
                    </a:lnTo>
                    <a:lnTo>
                      <a:pt x="243" y="467"/>
                    </a:lnTo>
                    <a:lnTo>
                      <a:pt x="248" y="472"/>
                    </a:lnTo>
                    <a:lnTo>
                      <a:pt x="253" y="477"/>
                    </a:lnTo>
                    <a:lnTo>
                      <a:pt x="258" y="482"/>
                    </a:lnTo>
                    <a:lnTo>
                      <a:pt x="263" y="487"/>
                    </a:lnTo>
                    <a:lnTo>
                      <a:pt x="268" y="492"/>
                    </a:lnTo>
                    <a:lnTo>
                      <a:pt x="273" y="497"/>
                    </a:lnTo>
                    <a:lnTo>
                      <a:pt x="278" y="502"/>
                    </a:lnTo>
                    <a:lnTo>
                      <a:pt x="283" y="507"/>
                    </a:lnTo>
                    <a:lnTo>
                      <a:pt x="288" y="512"/>
                    </a:lnTo>
                    <a:lnTo>
                      <a:pt x="293" y="512"/>
                    </a:lnTo>
                    <a:lnTo>
                      <a:pt x="298" y="517"/>
                    </a:lnTo>
                    <a:lnTo>
                      <a:pt x="303" y="522"/>
                    </a:lnTo>
                    <a:lnTo>
                      <a:pt x="308" y="527"/>
                    </a:lnTo>
                    <a:lnTo>
                      <a:pt x="313" y="527"/>
                    </a:lnTo>
                    <a:lnTo>
                      <a:pt x="318" y="532"/>
                    </a:lnTo>
                    <a:lnTo>
                      <a:pt x="323" y="532"/>
                    </a:lnTo>
                    <a:lnTo>
                      <a:pt x="327" y="537"/>
                    </a:lnTo>
                    <a:lnTo>
                      <a:pt x="332" y="537"/>
                    </a:lnTo>
                    <a:lnTo>
                      <a:pt x="337" y="542"/>
                    </a:lnTo>
                    <a:lnTo>
                      <a:pt x="342" y="542"/>
                    </a:lnTo>
                    <a:lnTo>
                      <a:pt x="347" y="542"/>
                    </a:lnTo>
                    <a:lnTo>
                      <a:pt x="352" y="547"/>
                    </a:lnTo>
                    <a:lnTo>
                      <a:pt x="357" y="547"/>
                    </a:lnTo>
                    <a:lnTo>
                      <a:pt x="362" y="547"/>
                    </a:lnTo>
                    <a:lnTo>
                      <a:pt x="367" y="547"/>
                    </a:lnTo>
                    <a:lnTo>
                      <a:pt x="372" y="547"/>
                    </a:lnTo>
                    <a:lnTo>
                      <a:pt x="377" y="547"/>
                    </a:lnTo>
                    <a:lnTo>
                      <a:pt x="382" y="547"/>
                    </a:lnTo>
                    <a:lnTo>
                      <a:pt x="392" y="547"/>
                    </a:lnTo>
                    <a:lnTo>
                      <a:pt x="387" y="547"/>
                    </a:lnTo>
                    <a:lnTo>
                      <a:pt x="392" y="547"/>
                    </a:lnTo>
                    <a:lnTo>
                      <a:pt x="397" y="547"/>
                    </a:lnTo>
                    <a:lnTo>
                      <a:pt x="402" y="547"/>
                    </a:lnTo>
                    <a:lnTo>
                      <a:pt x="407" y="547"/>
                    </a:lnTo>
                    <a:lnTo>
                      <a:pt x="412" y="547"/>
                    </a:lnTo>
                    <a:lnTo>
                      <a:pt x="417" y="547"/>
                    </a:lnTo>
                    <a:lnTo>
                      <a:pt x="422" y="542"/>
                    </a:lnTo>
                    <a:lnTo>
                      <a:pt x="427" y="542"/>
                    </a:lnTo>
                    <a:lnTo>
                      <a:pt x="432" y="542"/>
                    </a:lnTo>
                    <a:lnTo>
                      <a:pt x="437" y="537"/>
                    </a:lnTo>
                    <a:lnTo>
                      <a:pt x="442" y="537"/>
                    </a:lnTo>
                    <a:lnTo>
                      <a:pt x="446" y="532"/>
                    </a:lnTo>
                    <a:lnTo>
                      <a:pt x="451" y="532"/>
                    </a:lnTo>
                    <a:lnTo>
                      <a:pt x="456" y="527"/>
                    </a:lnTo>
                    <a:lnTo>
                      <a:pt x="461" y="522"/>
                    </a:lnTo>
                    <a:lnTo>
                      <a:pt x="466" y="522"/>
                    </a:lnTo>
                    <a:lnTo>
                      <a:pt x="471" y="517"/>
                    </a:lnTo>
                    <a:lnTo>
                      <a:pt x="476" y="512"/>
                    </a:lnTo>
                    <a:lnTo>
                      <a:pt x="481" y="512"/>
                    </a:lnTo>
                    <a:lnTo>
                      <a:pt x="486" y="507"/>
                    </a:lnTo>
                    <a:lnTo>
                      <a:pt x="491" y="502"/>
                    </a:lnTo>
                    <a:lnTo>
                      <a:pt x="496" y="497"/>
                    </a:lnTo>
                    <a:lnTo>
                      <a:pt x="501" y="492"/>
                    </a:lnTo>
                    <a:lnTo>
                      <a:pt x="506" y="487"/>
                    </a:lnTo>
                    <a:lnTo>
                      <a:pt x="511" y="482"/>
                    </a:lnTo>
                    <a:lnTo>
                      <a:pt x="516" y="477"/>
                    </a:lnTo>
                    <a:lnTo>
                      <a:pt x="521" y="472"/>
                    </a:lnTo>
                    <a:lnTo>
                      <a:pt x="526" y="467"/>
                    </a:lnTo>
                    <a:lnTo>
                      <a:pt x="531" y="462"/>
                    </a:lnTo>
                    <a:lnTo>
                      <a:pt x="541" y="452"/>
                    </a:lnTo>
                    <a:lnTo>
                      <a:pt x="541" y="447"/>
                    </a:lnTo>
                    <a:lnTo>
                      <a:pt x="546" y="442"/>
                    </a:lnTo>
                    <a:lnTo>
                      <a:pt x="556" y="432"/>
                    </a:lnTo>
                    <a:lnTo>
                      <a:pt x="556" y="427"/>
                    </a:lnTo>
                    <a:lnTo>
                      <a:pt x="560" y="422"/>
                    </a:lnTo>
                    <a:lnTo>
                      <a:pt x="570" y="412"/>
                    </a:lnTo>
                    <a:lnTo>
                      <a:pt x="570" y="408"/>
                    </a:lnTo>
                    <a:lnTo>
                      <a:pt x="580" y="398"/>
                    </a:lnTo>
                    <a:lnTo>
                      <a:pt x="580" y="393"/>
                    </a:lnTo>
                    <a:lnTo>
                      <a:pt x="590" y="383"/>
                    </a:lnTo>
                    <a:lnTo>
                      <a:pt x="590" y="378"/>
                    </a:lnTo>
                    <a:lnTo>
                      <a:pt x="600" y="368"/>
                    </a:lnTo>
                    <a:lnTo>
                      <a:pt x="600" y="358"/>
                    </a:lnTo>
                    <a:lnTo>
                      <a:pt x="605" y="353"/>
                    </a:lnTo>
                    <a:lnTo>
                      <a:pt x="615" y="343"/>
                    </a:lnTo>
                  </a:path>
                </a:pathLst>
              </a:custGeom>
              <a:noFill/>
              <a:ln w="19050" cmpd="sng">
                <a:solidFill>
                  <a:schemeClr val="tx2"/>
                </a:solidFill>
                <a:prstDash val="solid"/>
                <a:round/>
                <a:headEnd/>
                <a:tailEnd/>
              </a:ln>
            </p:spPr>
            <p:txBody>
              <a:bodyPr/>
              <a:lstStyle/>
              <a:p>
                <a:endParaRPr lang="en-US"/>
              </a:p>
            </p:txBody>
          </p:sp>
          <p:sp>
            <p:nvSpPr>
              <p:cNvPr id="20" name="Freeform 7"/>
              <p:cNvSpPr>
                <a:spLocks/>
              </p:cNvSpPr>
              <p:nvPr/>
            </p:nvSpPr>
            <p:spPr bwMode="auto">
              <a:xfrm>
                <a:off x="2331" y="1762"/>
                <a:ext cx="268" cy="641"/>
              </a:xfrm>
              <a:custGeom>
                <a:avLst/>
                <a:gdLst/>
                <a:ahLst/>
                <a:cxnLst>
                  <a:cxn ang="0">
                    <a:pos x="0" y="631"/>
                  </a:cxn>
                  <a:cxn ang="0">
                    <a:pos x="10" y="611"/>
                  </a:cxn>
                  <a:cxn ang="0">
                    <a:pos x="25" y="596"/>
                  </a:cxn>
                  <a:cxn ang="0">
                    <a:pos x="35" y="576"/>
                  </a:cxn>
                  <a:cxn ang="0">
                    <a:pos x="45" y="557"/>
                  </a:cxn>
                  <a:cxn ang="0">
                    <a:pos x="55" y="537"/>
                  </a:cxn>
                  <a:cxn ang="0">
                    <a:pos x="64" y="517"/>
                  </a:cxn>
                  <a:cxn ang="0">
                    <a:pos x="69" y="502"/>
                  </a:cxn>
                  <a:cxn ang="0">
                    <a:pos x="79" y="482"/>
                  </a:cxn>
                  <a:cxn ang="0">
                    <a:pos x="89" y="462"/>
                  </a:cxn>
                  <a:cxn ang="0">
                    <a:pos x="94" y="447"/>
                  </a:cxn>
                  <a:cxn ang="0">
                    <a:pos x="104" y="427"/>
                  </a:cxn>
                  <a:cxn ang="0">
                    <a:pos x="109" y="412"/>
                  </a:cxn>
                  <a:cxn ang="0">
                    <a:pos x="119" y="393"/>
                  </a:cxn>
                  <a:cxn ang="0">
                    <a:pos x="124" y="378"/>
                  </a:cxn>
                  <a:cxn ang="0">
                    <a:pos x="134" y="358"/>
                  </a:cxn>
                  <a:cxn ang="0">
                    <a:pos x="144" y="333"/>
                  </a:cxn>
                  <a:cxn ang="0">
                    <a:pos x="154" y="308"/>
                  </a:cxn>
                  <a:cxn ang="0">
                    <a:pos x="164" y="283"/>
                  </a:cxn>
                  <a:cxn ang="0">
                    <a:pos x="174" y="259"/>
                  </a:cxn>
                  <a:cxn ang="0">
                    <a:pos x="183" y="234"/>
                  </a:cxn>
                  <a:cxn ang="0">
                    <a:pos x="188" y="214"/>
                  </a:cxn>
                  <a:cxn ang="0">
                    <a:pos x="193" y="204"/>
                  </a:cxn>
                  <a:cxn ang="0">
                    <a:pos x="198" y="189"/>
                  </a:cxn>
                  <a:cxn ang="0">
                    <a:pos x="208" y="169"/>
                  </a:cxn>
                  <a:cxn ang="0">
                    <a:pos x="213" y="149"/>
                  </a:cxn>
                  <a:cxn ang="0">
                    <a:pos x="223" y="129"/>
                  </a:cxn>
                  <a:cxn ang="0">
                    <a:pos x="228" y="110"/>
                  </a:cxn>
                  <a:cxn ang="0">
                    <a:pos x="233" y="100"/>
                  </a:cxn>
                  <a:cxn ang="0">
                    <a:pos x="238" y="85"/>
                  </a:cxn>
                  <a:cxn ang="0">
                    <a:pos x="243" y="70"/>
                  </a:cxn>
                  <a:cxn ang="0">
                    <a:pos x="248" y="60"/>
                  </a:cxn>
                  <a:cxn ang="0">
                    <a:pos x="253" y="45"/>
                  </a:cxn>
                  <a:cxn ang="0">
                    <a:pos x="263" y="25"/>
                  </a:cxn>
                  <a:cxn ang="0">
                    <a:pos x="268" y="5"/>
                  </a:cxn>
                </a:cxnLst>
                <a:rect l="0" t="0" r="r" b="b"/>
                <a:pathLst>
                  <a:path w="268" h="641">
                    <a:moveTo>
                      <a:pt x="0" y="641"/>
                    </a:moveTo>
                    <a:lnTo>
                      <a:pt x="0" y="631"/>
                    </a:lnTo>
                    <a:lnTo>
                      <a:pt x="10" y="621"/>
                    </a:lnTo>
                    <a:lnTo>
                      <a:pt x="10" y="611"/>
                    </a:lnTo>
                    <a:lnTo>
                      <a:pt x="15" y="606"/>
                    </a:lnTo>
                    <a:lnTo>
                      <a:pt x="25" y="596"/>
                    </a:lnTo>
                    <a:lnTo>
                      <a:pt x="25" y="586"/>
                    </a:lnTo>
                    <a:lnTo>
                      <a:pt x="35" y="576"/>
                    </a:lnTo>
                    <a:lnTo>
                      <a:pt x="35" y="566"/>
                    </a:lnTo>
                    <a:lnTo>
                      <a:pt x="45" y="557"/>
                    </a:lnTo>
                    <a:lnTo>
                      <a:pt x="45" y="547"/>
                    </a:lnTo>
                    <a:lnTo>
                      <a:pt x="55" y="537"/>
                    </a:lnTo>
                    <a:lnTo>
                      <a:pt x="55" y="527"/>
                    </a:lnTo>
                    <a:lnTo>
                      <a:pt x="64" y="517"/>
                    </a:lnTo>
                    <a:lnTo>
                      <a:pt x="64" y="507"/>
                    </a:lnTo>
                    <a:lnTo>
                      <a:pt x="69" y="502"/>
                    </a:lnTo>
                    <a:lnTo>
                      <a:pt x="69" y="492"/>
                    </a:lnTo>
                    <a:lnTo>
                      <a:pt x="79" y="482"/>
                    </a:lnTo>
                    <a:lnTo>
                      <a:pt x="79" y="472"/>
                    </a:lnTo>
                    <a:lnTo>
                      <a:pt x="89" y="462"/>
                    </a:lnTo>
                    <a:lnTo>
                      <a:pt x="89" y="452"/>
                    </a:lnTo>
                    <a:lnTo>
                      <a:pt x="94" y="447"/>
                    </a:lnTo>
                    <a:lnTo>
                      <a:pt x="94" y="437"/>
                    </a:lnTo>
                    <a:lnTo>
                      <a:pt x="104" y="427"/>
                    </a:lnTo>
                    <a:lnTo>
                      <a:pt x="104" y="417"/>
                    </a:lnTo>
                    <a:lnTo>
                      <a:pt x="109" y="412"/>
                    </a:lnTo>
                    <a:lnTo>
                      <a:pt x="109" y="403"/>
                    </a:lnTo>
                    <a:lnTo>
                      <a:pt x="119" y="393"/>
                    </a:lnTo>
                    <a:lnTo>
                      <a:pt x="119" y="383"/>
                    </a:lnTo>
                    <a:lnTo>
                      <a:pt x="124" y="378"/>
                    </a:lnTo>
                    <a:lnTo>
                      <a:pt x="124" y="368"/>
                    </a:lnTo>
                    <a:lnTo>
                      <a:pt x="134" y="358"/>
                    </a:lnTo>
                    <a:lnTo>
                      <a:pt x="134" y="343"/>
                    </a:lnTo>
                    <a:lnTo>
                      <a:pt x="144" y="333"/>
                    </a:lnTo>
                    <a:lnTo>
                      <a:pt x="144" y="318"/>
                    </a:lnTo>
                    <a:lnTo>
                      <a:pt x="154" y="308"/>
                    </a:lnTo>
                    <a:lnTo>
                      <a:pt x="154" y="293"/>
                    </a:lnTo>
                    <a:lnTo>
                      <a:pt x="164" y="283"/>
                    </a:lnTo>
                    <a:lnTo>
                      <a:pt x="164" y="268"/>
                    </a:lnTo>
                    <a:lnTo>
                      <a:pt x="174" y="259"/>
                    </a:lnTo>
                    <a:lnTo>
                      <a:pt x="174" y="244"/>
                    </a:lnTo>
                    <a:lnTo>
                      <a:pt x="183" y="234"/>
                    </a:lnTo>
                    <a:lnTo>
                      <a:pt x="183" y="219"/>
                    </a:lnTo>
                    <a:lnTo>
                      <a:pt x="188" y="214"/>
                    </a:lnTo>
                    <a:lnTo>
                      <a:pt x="188" y="209"/>
                    </a:lnTo>
                    <a:lnTo>
                      <a:pt x="193" y="204"/>
                    </a:lnTo>
                    <a:lnTo>
                      <a:pt x="193" y="194"/>
                    </a:lnTo>
                    <a:lnTo>
                      <a:pt x="198" y="189"/>
                    </a:lnTo>
                    <a:lnTo>
                      <a:pt x="198" y="179"/>
                    </a:lnTo>
                    <a:lnTo>
                      <a:pt x="208" y="169"/>
                    </a:lnTo>
                    <a:lnTo>
                      <a:pt x="208" y="154"/>
                    </a:lnTo>
                    <a:lnTo>
                      <a:pt x="213" y="149"/>
                    </a:lnTo>
                    <a:lnTo>
                      <a:pt x="213" y="139"/>
                    </a:lnTo>
                    <a:lnTo>
                      <a:pt x="223" y="129"/>
                    </a:lnTo>
                    <a:lnTo>
                      <a:pt x="223" y="114"/>
                    </a:lnTo>
                    <a:lnTo>
                      <a:pt x="228" y="110"/>
                    </a:lnTo>
                    <a:lnTo>
                      <a:pt x="228" y="105"/>
                    </a:lnTo>
                    <a:lnTo>
                      <a:pt x="233" y="100"/>
                    </a:lnTo>
                    <a:lnTo>
                      <a:pt x="233" y="90"/>
                    </a:lnTo>
                    <a:lnTo>
                      <a:pt x="238" y="85"/>
                    </a:lnTo>
                    <a:lnTo>
                      <a:pt x="238" y="75"/>
                    </a:lnTo>
                    <a:lnTo>
                      <a:pt x="243" y="70"/>
                    </a:lnTo>
                    <a:lnTo>
                      <a:pt x="243" y="65"/>
                    </a:lnTo>
                    <a:lnTo>
                      <a:pt x="248" y="60"/>
                    </a:lnTo>
                    <a:lnTo>
                      <a:pt x="248" y="50"/>
                    </a:lnTo>
                    <a:lnTo>
                      <a:pt x="253" y="45"/>
                    </a:lnTo>
                    <a:lnTo>
                      <a:pt x="253" y="35"/>
                    </a:lnTo>
                    <a:lnTo>
                      <a:pt x="263" y="25"/>
                    </a:lnTo>
                    <a:lnTo>
                      <a:pt x="263" y="10"/>
                    </a:lnTo>
                    <a:lnTo>
                      <a:pt x="268" y="5"/>
                    </a:lnTo>
                    <a:lnTo>
                      <a:pt x="268" y="0"/>
                    </a:lnTo>
                  </a:path>
                </a:pathLst>
              </a:custGeom>
              <a:noFill/>
              <a:ln w="19050" cmpd="sng">
                <a:solidFill>
                  <a:schemeClr val="tx2"/>
                </a:solidFill>
                <a:prstDash val="solid"/>
                <a:round/>
                <a:headEnd/>
                <a:tailEnd/>
              </a:ln>
            </p:spPr>
            <p:txBody>
              <a:bodyPr/>
              <a:lstStyle/>
              <a:p>
                <a:endParaRPr lang="en-US"/>
              </a:p>
            </p:txBody>
          </p:sp>
        </p:grpSp>
        <p:sp>
          <p:nvSpPr>
            <p:cNvPr id="13" name="Freeform 15"/>
            <p:cNvSpPr>
              <a:spLocks/>
            </p:cNvSpPr>
            <p:nvPr/>
          </p:nvSpPr>
          <p:spPr bwMode="auto">
            <a:xfrm>
              <a:off x="969963" y="4652963"/>
              <a:ext cx="960438" cy="1347787"/>
            </a:xfrm>
            <a:custGeom>
              <a:avLst/>
              <a:gdLst/>
              <a:ahLst/>
              <a:cxnLst>
                <a:cxn ang="0">
                  <a:pos x="10" y="849"/>
                </a:cxn>
                <a:cxn ang="0">
                  <a:pos x="25" y="849"/>
                </a:cxn>
                <a:cxn ang="0">
                  <a:pos x="40" y="849"/>
                </a:cxn>
                <a:cxn ang="0">
                  <a:pos x="54" y="849"/>
                </a:cxn>
                <a:cxn ang="0">
                  <a:pos x="69" y="849"/>
                </a:cxn>
                <a:cxn ang="0">
                  <a:pos x="84" y="849"/>
                </a:cxn>
                <a:cxn ang="0">
                  <a:pos x="94" y="0"/>
                </a:cxn>
                <a:cxn ang="0">
                  <a:pos x="109" y="0"/>
                </a:cxn>
                <a:cxn ang="0">
                  <a:pos x="124" y="0"/>
                </a:cxn>
                <a:cxn ang="0">
                  <a:pos x="139" y="0"/>
                </a:cxn>
                <a:cxn ang="0">
                  <a:pos x="154" y="0"/>
                </a:cxn>
                <a:cxn ang="0">
                  <a:pos x="168" y="0"/>
                </a:cxn>
                <a:cxn ang="0">
                  <a:pos x="183" y="0"/>
                </a:cxn>
                <a:cxn ang="0">
                  <a:pos x="198" y="0"/>
                </a:cxn>
                <a:cxn ang="0">
                  <a:pos x="213" y="0"/>
                </a:cxn>
                <a:cxn ang="0">
                  <a:pos x="228" y="0"/>
                </a:cxn>
                <a:cxn ang="0">
                  <a:pos x="238" y="849"/>
                </a:cxn>
                <a:cxn ang="0">
                  <a:pos x="253" y="849"/>
                </a:cxn>
                <a:cxn ang="0">
                  <a:pos x="263" y="0"/>
                </a:cxn>
                <a:cxn ang="0">
                  <a:pos x="277" y="0"/>
                </a:cxn>
                <a:cxn ang="0">
                  <a:pos x="292" y="0"/>
                </a:cxn>
                <a:cxn ang="0">
                  <a:pos x="307" y="0"/>
                </a:cxn>
                <a:cxn ang="0">
                  <a:pos x="322" y="0"/>
                </a:cxn>
                <a:cxn ang="0">
                  <a:pos x="337" y="0"/>
                </a:cxn>
                <a:cxn ang="0">
                  <a:pos x="352" y="0"/>
                </a:cxn>
                <a:cxn ang="0">
                  <a:pos x="367" y="0"/>
                </a:cxn>
                <a:cxn ang="0">
                  <a:pos x="382" y="0"/>
                </a:cxn>
                <a:cxn ang="0">
                  <a:pos x="396" y="0"/>
                </a:cxn>
                <a:cxn ang="0">
                  <a:pos x="411" y="0"/>
                </a:cxn>
                <a:cxn ang="0">
                  <a:pos x="426" y="0"/>
                </a:cxn>
                <a:cxn ang="0">
                  <a:pos x="441" y="0"/>
                </a:cxn>
                <a:cxn ang="0">
                  <a:pos x="446" y="0"/>
                </a:cxn>
                <a:cxn ang="0">
                  <a:pos x="461" y="0"/>
                </a:cxn>
                <a:cxn ang="0">
                  <a:pos x="476" y="0"/>
                </a:cxn>
                <a:cxn ang="0">
                  <a:pos x="491" y="0"/>
                </a:cxn>
                <a:cxn ang="0">
                  <a:pos x="506" y="0"/>
                </a:cxn>
                <a:cxn ang="0">
                  <a:pos x="520" y="0"/>
                </a:cxn>
                <a:cxn ang="0">
                  <a:pos x="535" y="0"/>
                </a:cxn>
                <a:cxn ang="0">
                  <a:pos x="550" y="0"/>
                </a:cxn>
                <a:cxn ang="0">
                  <a:pos x="565" y="0"/>
                </a:cxn>
                <a:cxn ang="0">
                  <a:pos x="580" y="0"/>
                </a:cxn>
                <a:cxn ang="0">
                  <a:pos x="595" y="0"/>
                </a:cxn>
              </a:cxnLst>
              <a:rect l="0" t="0" r="r" b="b"/>
              <a:pathLst>
                <a:path w="605" h="849">
                  <a:moveTo>
                    <a:pt x="0" y="849"/>
                  </a:moveTo>
                  <a:lnTo>
                    <a:pt x="5" y="849"/>
                  </a:lnTo>
                  <a:lnTo>
                    <a:pt x="10" y="849"/>
                  </a:lnTo>
                  <a:lnTo>
                    <a:pt x="15" y="849"/>
                  </a:lnTo>
                  <a:lnTo>
                    <a:pt x="20" y="849"/>
                  </a:lnTo>
                  <a:lnTo>
                    <a:pt x="25" y="849"/>
                  </a:lnTo>
                  <a:lnTo>
                    <a:pt x="30" y="849"/>
                  </a:lnTo>
                  <a:lnTo>
                    <a:pt x="35" y="849"/>
                  </a:lnTo>
                  <a:lnTo>
                    <a:pt x="40" y="849"/>
                  </a:lnTo>
                  <a:lnTo>
                    <a:pt x="44" y="849"/>
                  </a:lnTo>
                  <a:lnTo>
                    <a:pt x="49" y="849"/>
                  </a:lnTo>
                  <a:lnTo>
                    <a:pt x="54" y="849"/>
                  </a:lnTo>
                  <a:lnTo>
                    <a:pt x="59" y="849"/>
                  </a:lnTo>
                  <a:lnTo>
                    <a:pt x="64" y="849"/>
                  </a:lnTo>
                  <a:lnTo>
                    <a:pt x="69" y="849"/>
                  </a:lnTo>
                  <a:lnTo>
                    <a:pt x="74" y="849"/>
                  </a:lnTo>
                  <a:lnTo>
                    <a:pt x="79" y="849"/>
                  </a:lnTo>
                  <a:lnTo>
                    <a:pt x="84" y="849"/>
                  </a:lnTo>
                  <a:lnTo>
                    <a:pt x="84" y="0"/>
                  </a:lnTo>
                  <a:lnTo>
                    <a:pt x="89" y="0"/>
                  </a:lnTo>
                  <a:lnTo>
                    <a:pt x="94" y="0"/>
                  </a:lnTo>
                  <a:lnTo>
                    <a:pt x="99" y="0"/>
                  </a:lnTo>
                  <a:lnTo>
                    <a:pt x="104" y="0"/>
                  </a:lnTo>
                  <a:lnTo>
                    <a:pt x="109" y="0"/>
                  </a:lnTo>
                  <a:lnTo>
                    <a:pt x="114" y="0"/>
                  </a:lnTo>
                  <a:lnTo>
                    <a:pt x="119" y="0"/>
                  </a:lnTo>
                  <a:lnTo>
                    <a:pt x="124" y="0"/>
                  </a:lnTo>
                  <a:lnTo>
                    <a:pt x="129" y="0"/>
                  </a:lnTo>
                  <a:lnTo>
                    <a:pt x="134" y="0"/>
                  </a:lnTo>
                  <a:lnTo>
                    <a:pt x="139" y="0"/>
                  </a:lnTo>
                  <a:lnTo>
                    <a:pt x="144" y="0"/>
                  </a:lnTo>
                  <a:lnTo>
                    <a:pt x="149" y="0"/>
                  </a:lnTo>
                  <a:lnTo>
                    <a:pt x="154" y="0"/>
                  </a:lnTo>
                  <a:lnTo>
                    <a:pt x="159" y="0"/>
                  </a:lnTo>
                  <a:lnTo>
                    <a:pt x="163" y="0"/>
                  </a:lnTo>
                  <a:lnTo>
                    <a:pt x="168" y="0"/>
                  </a:lnTo>
                  <a:lnTo>
                    <a:pt x="173" y="0"/>
                  </a:lnTo>
                  <a:lnTo>
                    <a:pt x="178" y="0"/>
                  </a:lnTo>
                  <a:lnTo>
                    <a:pt x="183" y="0"/>
                  </a:lnTo>
                  <a:lnTo>
                    <a:pt x="188" y="0"/>
                  </a:lnTo>
                  <a:lnTo>
                    <a:pt x="193" y="0"/>
                  </a:lnTo>
                  <a:lnTo>
                    <a:pt x="198" y="0"/>
                  </a:lnTo>
                  <a:lnTo>
                    <a:pt x="203" y="0"/>
                  </a:lnTo>
                  <a:lnTo>
                    <a:pt x="208" y="0"/>
                  </a:lnTo>
                  <a:lnTo>
                    <a:pt x="213" y="0"/>
                  </a:lnTo>
                  <a:lnTo>
                    <a:pt x="218" y="0"/>
                  </a:lnTo>
                  <a:lnTo>
                    <a:pt x="223" y="0"/>
                  </a:lnTo>
                  <a:lnTo>
                    <a:pt x="228" y="0"/>
                  </a:lnTo>
                  <a:lnTo>
                    <a:pt x="228" y="849"/>
                  </a:lnTo>
                  <a:lnTo>
                    <a:pt x="233" y="849"/>
                  </a:lnTo>
                  <a:lnTo>
                    <a:pt x="238" y="849"/>
                  </a:lnTo>
                  <a:lnTo>
                    <a:pt x="243" y="849"/>
                  </a:lnTo>
                  <a:lnTo>
                    <a:pt x="248" y="849"/>
                  </a:lnTo>
                  <a:lnTo>
                    <a:pt x="253" y="849"/>
                  </a:lnTo>
                  <a:lnTo>
                    <a:pt x="258" y="849"/>
                  </a:lnTo>
                  <a:lnTo>
                    <a:pt x="258" y="0"/>
                  </a:lnTo>
                  <a:lnTo>
                    <a:pt x="263" y="0"/>
                  </a:lnTo>
                  <a:lnTo>
                    <a:pt x="268" y="0"/>
                  </a:lnTo>
                  <a:lnTo>
                    <a:pt x="273" y="0"/>
                  </a:lnTo>
                  <a:lnTo>
                    <a:pt x="277" y="0"/>
                  </a:lnTo>
                  <a:lnTo>
                    <a:pt x="282" y="0"/>
                  </a:lnTo>
                  <a:lnTo>
                    <a:pt x="287" y="0"/>
                  </a:lnTo>
                  <a:lnTo>
                    <a:pt x="292" y="0"/>
                  </a:lnTo>
                  <a:lnTo>
                    <a:pt x="297" y="0"/>
                  </a:lnTo>
                  <a:lnTo>
                    <a:pt x="302" y="0"/>
                  </a:lnTo>
                  <a:lnTo>
                    <a:pt x="307" y="0"/>
                  </a:lnTo>
                  <a:lnTo>
                    <a:pt x="312" y="0"/>
                  </a:lnTo>
                  <a:lnTo>
                    <a:pt x="317" y="0"/>
                  </a:lnTo>
                  <a:lnTo>
                    <a:pt x="322" y="0"/>
                  </a:lnTo>
                  <a:lnTo>
                    <a:pt x="327" y="0"/>
                  </a:lnTo>
                  <a:lnTo>
                    <a:pt x="332" y="0"/>
                  </a:lnTo>
                  <a:lnTo>
                    <a:pt x="337" y="0"/>
                  </a:lnTo>
                  <a:lnTo>
                    <a:pt x="342" y="0"/>
                  </a:lnTo>
                  <a:lnTo>
                    <a:pt x="347" y="0"/>
                  </a:lnTo>
                  <a:lnTo>
                    <a:pt x="352" y="0"/>
                  </a:lnTo>
                  <a:lnTo>
                    <a:pt x="357" y="0"/>
                  </a:lnTo>
                  <a:lnTo>
                    <a:pt x="362" y="0"/>
                  </a:lnTo>
                  <a:lnTo>
                    <a:pt x="367" y="0"/>
                  </a:lnTo>
                  <a:lnTo>
                    <a:pt x="372" y="0"/>
                  </a:lnTo>
                  <a:lnTo>
                    <a:pt x="377" y="0"/>
                  </a:lnTo>
                  <a:lnTo>
                    <a:pt x="382" y="0"/>
                  </a:lnTo>
                  <a:lnTo>
                    <a:pt x="387" y="0"/>
                  </a:lnTo>
                  <a:lnTo>
                    <a:pt x="391" y="0"/>
                  </a:lnTo>
                  <a:lnTo>
                    <a:pt x="396" y="0"/>
                  </a:lnTo>
                  <a:lnTo>
                    <a:pt x="401" y="0"/>
                  </a:lnTo>
                  <a:lnTo>
                    <a:pt x="406" y="0"/>
                  </a:lnTo>
                  <a:lnTo>
                    <a:pt x="411" y="0"/>
                  </a:lnTo>
                  <a:lnTo>
                    <a:pt x="416" y="0"/>
                  </a:lnTo>
                  <a:lnTo>
                    <a:pt x="421" y="0"/>
                  </a:lnTo>
                  <a:lnTo>
                    <a:pt x="426" y="0"/>
                  </a:lnTo>
                  <a:lnTo>
                    <a:pt x="431" y="0"/>
                  </a:lnTo>
                  <a:lnTo>
                    <a:pt x="436" y="0"/>
                  </a:lnTo>
                  <a:lnTo>
                    <a:pt x="441" y="0"/>
                  </a:lnTo>
                  <a:lnTo>
                    <a:pt x="446" y="0"/>
                  </a:lnTo>
                  <a:lnTo>
                    <a:pt x="446" y="849"/>
                  </a:lnTo>
                  <a:lnTo>
                    <a:pt x="446" y="0"/>
                  </a:lnTo>
                  <a:lnTo>
                    <a:pt x="451" y="0"/>
                  </a:lnTo>
                  <a:lnTo>
                    <a:pt x="456" y="0"/>
                  </a:lnTo>
                  <a:lnTo>
                    <a:pt x="461" y="0"/>
                  </a:lnTo>
                  <a:lnTo>
                    <a:pt x="466" y="0"/>
                  </a:lnTo>
                  <a:lnTo>
                    <a:pt x="471" y="0"/>
                  </a:lnTo>
                  <a:lnTo>
                    <a:pt x="476" y="0"/>
                  </a:lnTo>
                  <a:lnTo>
                    <a:pt x="481" y="0"/>
                  </a:lnTo>
                  <a:lnTo>
                    <a:pt x="486" y="0"/>
                  </a:lnTo>
                  <a:lnTo>
                    <a:pt x="491" y="0"/>
                  </a:lnTo>
                  <a:lnTo>
                    <a:pt x="496" y="0"/>
                  </a:lnTo>
                  <a:lnTo>
                    <a:pt x="501" y="0"/>
                  </a:lnTo>
                  <a:lnTo>
                    <a:pt x="506" y="0"/>
                  </a:lnTo>
                  <a:lnTo>
                    <a:pt x="510" y="0"/>
                  </a:lnTo>
                  <a:lnTo>
                    <a:pt x="515" y="0"/>
                  </a:lnTo>
                  <a:lnTo>
                    <a:pt x="520" y="0"/>
                  </a:lnTo>
                  <a:lnTo>
                    <a:pt x="525" y="0"/>
                  </a:lnTo>
                  <a:lnTo>
                    <a:pt x="530" y="0"/>
                  </a:lnTo>
                  <a:lnTo>
                    <a:pt x="535" y="0"/>
                  </a:lnTo>
                  <a:lnTo>
                    <a:pt x="540" y="0"/>
                  </a:lnTo>
                  <a:lnTo>
                    <a:pt x="545" y="0"/>
                  </a:lnTo>
                  <a:lnTo>
                    <a:pt x="550" y="0"/>
                  </a:lnTo>
                  <a:lnTo>
                    <a:pt x="555" y="0"/>
                  </a:lnTo>
                  <a:lnTo>
                    <a:pt x="560" y="0"/>
                  </a:lnTo>
                  <a:lnTo>
                    <a:pt x="565" y="0"/>
                  </a:lnTo>
                  <a:lnTo>
                    <a:pt x="570" y="0"/>
                  </a:lnTo>
                  <a:lnTo>
                    <a:pt x="575" y="0"/>
                  </a:lnTo>
                  <a:lnTo>
                    <a:pt x="580" y="0"/>
                  </a:lnTo>
                  <a:lnTo>
                    <a:pt x="585" y="0"/>
                  </a:lnTo>
                  <a:lnTo>
                    <a:pt x="590" y="0"/>
                  </a:lnTo>
                  <a:lnTo>
                    <a:pt x="595" y="0"/>
                  </a:lnTo>
                  <a:lnTo>
                    <a:pt x="600" y="0"/>
                  </a:lnTo>
                  <a:lnTo>
                    <a:pt x="605" y="0"/>
                  </a:lnTo>
                </a:path>
              </a:pathLst>
            </a:custGeom>
            <a:noFill/>
            <a:ln w="19050" cmpd="sng">
              <a:solidFill>
                <a:schemeClr val="tx2"/>
              </a:solidFill>
              <a:prstDash val="solid"/>
              <a:round/>
              <a:headEnd/>
              <a:tailEnd/>
            </a:ln>
          </p:spPr>
          <p:txBody>
            <a:bodyPr/>
            <a:lstStyle/>
            <a:p>
              <a:endParaRPr lang="en-US"/>
            </a:p>
          </p:txBody>
        </p:sp>
        <p:sp>
          <p:nvSpPr>
            <p:cNvPr id="14" name="Freeform 16"/>
            <p:cNvSpPr>
              <a:spLocks/>
            </p:cNvSpPr>
            <p:nvPr/>
          </p:nvSpPr>
          <p:spPr bwMode="auto">
            <a:xfrm>
              <a:off x="1930401" y="4652963"/>
              <a:ext cx="950913" cy="1347787"/>
            </a:xfrm>
            <a:custGeom>
              <a:avLst/>
              <a:gdLst/>
              <a:ahLst/>
              <a:cxnLst>
                <a:cxn ang="0">
                  <a:pos x="10" y="0"/>
                </a:cxn>
                <a:cxn ang="0">
                  <a:pos x="24" y="0"/>
                </a:cxn>
                <a:cxn ang="0">
                  <a:pos x="34" y="849"/>
                </a:cxn>
                <a:cxn ang="0">
                  <a:pos x="44" y="0"/>
                </a:cxn>
                <a:cxn ang="0">
                  <a:pos x="59" y="0"/>
                </a:cxn>
                <a:cxn ang="0">
                  <a:pos x="74" y="0"/>
                </a:cxn>
                <a:cxn ang="0">
                  <a:pos x="89" y="0"/>
                </a:cxn>
                <a:cxn ang="0">
                  <a:pos x="104" y="0"/>
                </a:cxn>
                <a:cxn ang="0">
                  <a:pos x="119" y="0"/>
                </a:cxn>
                <a:cxn ang="0">
                  <a:pos x="133" y="0"/>
                </a:cxn>
                <a:cxn ang="0">
                  <a:pos x="148" y="0"/>
                </a:cxn>
                <a:cxn ang="0">
                  <a:pos x="163" y="0"/>
                </a:cxn>
                <a:cxn ang="0">
                  <a:pos x="178" y="0"/>
                </a:cxn>
                <a:cxn ang="0">
                  <a:pos x="193" y="0"/>
                </a:cxn>
                <a:cxn ang="0">
                  <a:pos x="208" y="0"/>
                </a:cxn>
                <a:cxn ang="0">
                  <a:pos x="223" y="849"/>
                </a:cxn>
                <a:cxn ang="0">
                  <a:pos x="238" y="849"/>
                </a:cxn>
                <a:cxn ang="0">
                  <a:pos x="252" y="849"/>
                </a:cxn>
                <a:cxn ang="0">
                  <a:pos x="267" y="849"/>
                </a:cxn>
                <a:cxn ang="0">
                  <a:pos x="277" y="0"/>
                </a:cxn>
                <a:cxn ang="0">
                  <a:pos x="292" y="0"/>
                </a:cxn>
                <a:cxn ang="0">
                  <a:pos x="307" y="0"/>
                </a:cxn>
                <a:cxn ang="0">
                  <a:pos x="322" y="0"/>
                </a:cxn>
                <a:cxn ang="0">
                  <a:pos x="337" y="0"/>
                </a:cxn>
                <a:cxn ang="0">
                  <a:pos x="352" y="0"/>
                </a:cxn>
                <a:cxn ang="0">
                  <a:pos x="366" y="0"/>
                </a:cxn>
                <a:cxn ang="0">
                  <a:pos x="381" y="0"/>
                </a:cxn>
                <a:cxn ang="0">
                  <a:pos x="391" y="849"/>
                </a:cxn>
                <a:cxn ang="0">
                  <a:pos x="406" y="849"/>
                </a:cxn>
                <a:cxn ang="0">
                  <a:pos x="421" y="849"/>
                </a:cxn>
                <a:cxn ang="0">
                  <a:pos x="436" y="849"/>
                </a:cxn>
                <a:cxn ang="0">
                  <a:pos x="451" y="849"/>
                </a:cxn>
                <a:cxn ang="0">
                  <a:pos x="466" y="849"/>
                </a:cxn>
                <a:cxn ang="0">
                  <a:pos x="480" y="849"/>
                </a:cxn>
                <a:cxn ang="0">
                  <a:pos x="495" y="849"/>
                </a:cxn>
                <a:cxn ang="0">
                  <a:pos x="505" y="0"/>
                </a:cxn>
                <a:cxn ang="0">
                  <a:pos x="520" y="0"/>
                </a:cxn>
                <a:cxn ang="0">
                  <a:pos x="535" y="0"/>
                </a:cxn>
                <a:cxn ang="0">
                  <a:pos x="550" y="0"/>
                </a:cxn>
                <a:cxn ang="0">
                  <a:pos x="560" y="849"/>
                </a:cxn>
                <a:cxn ang="0">
                  <a:pos x="575" y="849"/>
                </a:cxn>
                <a:cxn ang="0">
                  <a:pos x="590" y="849"/>
                </a:cxn>
              </a:cxnLst>
              <a:rect l="0" t="0" r="r" b="b"/>
              <a:pathLst>
                <a:path w="599" h="849">
                  <a:moveTo>
                    <a:pt x="0" y="0"/>
                  </a:moveTo>
                  <a:lnTo>
                    <a:pt x="5" y="0"/>
                  </a:lnTo>
                  <a:lnTo>
                    <a:pt x="10" y="0"/>
                  </a:lnTo>
                  <a:lnTo>
                    <a:pt x="15" y="0"/>
                  </a:lnTo>
                  <a:lnTo>
                    <a:pt x="19" y="0"/>
                  </a:lnTo>
                  <a:lnTo>
                    <a:pt x="24" y="0"/>
                  </a:lnTo>
                  <a:lnTo>
                    <a:pt x="29" y="0"/>
                  </a:lnTo>
                  <a:lnTo>
                    <a:pt x="34" y="0"/>
                  </a:lnTo>
                  <a:lnTo>
                    <a:pt x="34" y="849"/>
                  </a:lnTo>
                  <a:lnTo>
                    <a:pt x="39" y="849"/>
                  </a:lnTo>
                  <a:lnTo>
                    <a:pt x="44" y="849"/>
                  </a:lnTo>
                  <a:lnTo>
                    <a:pt x="44" y="0"/>
                  </a:lnTo>
                  <a:lnTo>
                    <a:pt x="49" y="0"/>
                  </a:lnTo>
                  <a:lnTo>
                    <a:pt x="54" y="0"/>
                  </a:lnTo>
                  <a:lnTo>
                    <a:pt x="59" y="0"/>
                  </a:lnTo>
                  <a:lnTo>
                    <a:pt x="64" y="0"/>
                  </a:lnTo>
                  <a:lnTo>
                    <a:pt x="69" y="0"/>
                  </a:lnTo>
                  <a:lnTo>
                    <a:pt x="74" y="0"/>
                  </a:lnTo>
                  <a:lnTo>
                    <a:pt x="79" y="0"/>
                  </a:lnTo>
                  <a:lnTo>
                    <a:pt x="84" y="0"/>
                  </a:lnTo>
                  <a:lnTo>
                    <a:pt x="89" y="0"/>
                  </a:lnTo>
                  <a:lnTo>
                    <a:pt x="94" y="0"/>
                  </a:lnTo>
                  <a:lnTo>
                    <a:pt x="99" y="0"/>
                  </a:lnTo>
                  <a:lnTo>
                    <a:pt x="104" y="0"/>
                  </a:lnTo>
                  <a:lnTo>
                    <a:pt x="109" y="0"/>
                  </a:lnTo>
                  <a:lnTo>
                    <a:pt x="114" y="0"/>
                  </a:lnTo>
                  <a:lnTo>
                    <a:pt x="119" y="0"/>
                  </a:lnTo>
                  <a:lnTo>
                    <a:pt x="124" y="0"/>
                  </a:lnTo>
                  <a:lnTo>
                    <a:pt x="129" y="0"/>
                  </a:lnTo>
                  <a:lnTo>
                    <a:pt x="133" y="0"/>
                  </a:lnTo>
                  <a:lnTo>
                    <a:pt x="138" y="0"/>
                  </a:lnTo>
                  <a:lnTo>
                    <a:pt x="143" y="0"/>
                  </a:lnTo>
                  <a:lnTo>
                    <a:pt x="148" y="0"/>
                  </a:lnTo>
                  <a:lnTo>
                    <a:pt x="153" y="0"/>
                  </a:lnTo>
                  <a:lnTo>
                    <a:pt x="158" y="0"/>
                  </a:lnTo>
                  <a:lnTo>
                    <a:pt x="163" y="0"/>
                  </a:lnTo>
                  <a:lnTo>
                    <a:pt x="168" y="0"/>
                  </a:lnTo>
                  <a:lnTo>
                    <a:pt x="173" y="0"/>
                  </a:lnTo>
                  <a:lnTo>
                    <a:pt x="178" y="0"/>
                  </a:lnTo>
                  <a:lnTo>
                    <a:pt x="183" y="0"/>
                  </a:lnTo>
                  <a:lnTo>
                    <a:pt x="188" y="0"/>
                  </a:lnTo>
                  <a:lnTo>
                    <a:pt x="193" y="0"/>
                  </a:lnTo>
                  <a:lnTo>
                    <a:pt x="198" y="0"/>
                  </a:lnTo>
                  <a:lnTo>
                    <a:pt x="203" y="0"/>
                  </a:lnTo>
                  <a:lnTo>
                    <a:pt x="208" y="0"/>
                  </a:lnTo>
                  <a:lnTo>
                    <a:pt x="213" y="0"/>
                  </a:lnTo>
                  <a:lnTo>
                    <a:pt x="218" y="849"/>
                  </a:lnTo>
                  <a:lnTo>
                    <a:pt x="223" y="849"/>
                  </a:lnTo>
                  <a:lnTo>
                    <a:pt x="228" y="849"/>
                  </a:lnTo>
                  <a:lnTo>
                    <a:pt x="233" y="849"/>
                  </a:lnTo>
                  <a:lnTo>
                    <a:pt x="238" y="849"/>
                  </a:lnTo>
                  <a:lnTo>
                    <a:pt x="243" y="849"/>
                  </a:lnTo>
                  <a:lnTo>
                    <a:pt x="248" y="849"/>
                  </a:lnTo>
                  <a:lnTo>
                    <a:pt x="252" y="849"/>
                  </a:lnTo>
                  <a:lnTo>
                    <a:pt x="257" y="849"/>
                  </a:lnTo>
                  <a:lnTo>
                    <a:pt x="262" y="849"/>
                  </a:lnTo>
                  <a:lnTo>
                    <a:pt x="267" y="849"/>
                  </a:lnTo>
                  <a:lnTo>
                    <a:pt x="272" y="849"/>
                  </a:lnTo>
                  <a:lnTo>
                    <a:pt x="272" y="0"/>
                  </a:lnTo>
                  <a:lnTo>
                    <a:pt x="277" y="0"/>
                  </a:lnTo>
                  <a:lnTo>
                    <a:pt x="282" y="0"/>
                  </a:lnTo>
                  <a:lnTo>
                    <a:pt x="287" y="0"/>
                  </a:lnTo>
                  <a:lnTo>
                    <a:pt x="292" y="0"/>
                  </a:lnTo>
                  <a:lnTo>
                    <a:pt x="297" y="0"/>
                  </a:lnTo>
                  <a:lnTo>
                    <a:pt x="302" y="0"/>
                  </a:lnTo>
                  <a:lnTo>
                    <a:pt x="307" y="0"/>
                  </a:lnTo>
                  <a:lnTo>
                    <a:pt x="312" y="0"/>
                  </a:lnTo>
                  <a:lnTo>
                    <a:pt x="317" y="0"/>
                  </a:lnTo>
                  <a:lnTo>
                    <a:pt x="322" y="0"/>
                  </a:lnTo>
                  <a:lnTo>
                    <a:pt x="327" y="0"/>
                  </a:lnTo>
                  <a:lnTo>
                    <a:pt x="332" y="0"/>
                  </a:lnTo>
                  <a:lnTo>
                    <a:pt x="337" y="0"/>
                  </a:lnTo>
                  <a:lnTo>
                    <a:pt x="342" y="0"/>
                  </a:lnTo>
                  <a:lnTo>
                    <a:pt x="347" y="0"/>
                  </a:lnTo>
                  <a:lnTo>
                    <a:pt x="352" y="0"/>
                  </a:lnTo>
                  <a:lnTo>
                    <a:pt x="357" y="0"/>
                  </a:lnTo>
                  <a:lnTo>
                    <a:pt x="362" y="0"/>
                  </a:lnTo>
                  <a:lnTo>
                    <a:pt x="366" y="0"/>
                  </a:lnTo>
                  <a:lnTo>
                    <a:pt x="371" y="0"/>
                  </a:lnTo>
                  <a:lnTo>
                    <a:pt x="376" y="0"/>
                  </a:lnTo>
                  <a:lnTo>
                    <a:pt x="381" y="0"/>
                  </a:lnTo>
                  <a:lnTo>
                    <a:pt x="386" y="0"/>
                  </a:lnTo>
                  <a:lnTo>
                    <a:pt x="386" y="849"/>
                  </a:lnTo>
                  <a:lnTo>
                    <a:pt x="391" y="849"/>
                  </a:lnTo>
                  <a:lnTo>
                    <a:pt x="396" y="849"/>
                  </a:lnTo>
                  <a:lnTo>
                    <a:pt x="401" y="849"/>
                  </a:lnTo>
                  <a:lnTo>
                    <a:pt x="406" y="849"/>
                  </a:lnTo>
                  <a:lnTo>
                    <a:pt x="411" y="849"/>
                  </a:lnTo>
                  <a:lnTo>
                    <a:pt x="416" y="849"/>
                  </a:lnTo>
                  <a:lnTo>
                    <a:pt x="421" y="849"/>
                  </a:lnTo>
                  <a:lnTo>
                    <a:pt x="426" y="849"/>
                  </a:lnTo>
                  <a:lnTo>
                    <a:pt x="431" y="849"/>
                  </a:lnTo>
                  <a:lnTo>
                    <a:pt x="436" y="849"/>
                  </a:lnTo>
                  <a:lnTo>
                    <a:pt x="441" y="849"/>
                  </a:lnTo>
                  <a:lnTo>
                    <a:pt x="446" y="849"/>
                  </a:lnTo>
                  <a:lnTo>
                    <a:pt x="451" y="849"/>
                  </a:lnTo>
                  <a:lnTo>
                    <a:pt x="456" y="849"/>
                  </a:lnTo>
                  <a:lnTo>
                    <a:pt x="461" y="849"/>
                  </a:lnTo>
                  <a:lnTo>
                    <a:pt x="466" y="849"/>
                  </a:lnTo>
                  <a:lnTo>
                    <a:pt x="471" y="849"/>
                  </a:lnTo>
                  <a:lnTo>
                    <a:pt x="476" y="849"/>
                  </a:lnTo>
                  <a:lnTo>
                    <a:pt x="480" y="849"/>
                  </a:lnTo>
                  <a:lnTo>
                    <a:pt x="485" y="849"/>
                  </a:lnTo>
                  <a:lnTo>
                    <a:pt x="490" y="849"/>
                  </a:lnTo>
                  <a:lnTo>
                    <a:pt x="495" y="849"/>
                  </a:lnTo>
                  <a:lnTo>
                    <a:pt x="500" y="849"/>
                  </a:lnTo>
                  <a:lnTo>
                    <a:pt x="505" y="849"/>
                  </a:lnTo>
                  <a:lnTo>
                    <a:pt x="505" y="0"/>
                  </a:lnTo>
                  <a:lnTo>
                    <a:pt x="510" y="0"/>
                  </a:lnTo>
                  <a:lnTo>
                    <a:pt x="515" y="0"/>
                  </a:lnTo>
                  <a:lnTo>
                    <a:pt x="520" y="0"/>
                  </a:lnTo>
                  <a:lnTo>
                    <a:pt x="525" y="0"/>
                  </a:lnTo>
                  <a:lnTo>
                    <a:pt x="530" y="0"/>
                  </a:lnTo>
                  <a:lnTo>
                    <a:pt x="535" y="0"/>
                  </a:lnTo>
                  <a:lnTo>
                    <a:pt x="540" y="0"/>
                  </a:lnTo>
                  <a:lnTo>
                    <a:pt x="545" y="0"/>
                  </a:lnTo>
                  <a:lnTo>
                    <a:pt x="550" y="0"/>
                  </a:lnTo>
                  <a:lnTo>
                    <a:pt x="555" y="0"/>
                  </a:lnTo>
                  <a:lnTo>
                    <a:pt x="560" y="0"/>
                  </a:lnTo>
                  <a:lnTo>
                    <a:pt x="560" y="849"/>
                  </a:lnTo>
                  <a:lnTo>
                    <a:pt x="565" y="849"/>
                  </a:lnTo>
                  <a:lnTo>
                    <a:pt x="570" y="849"/>
                  </a:lnTo>
                  <a:lnTo>
                    <a:pt x="575" y="849"/>
                  </a:lnTo>
                  <a:lnTo>
                    <a:pt x="580" y="849"/>
                  </a:lnTo>
                  <a:lnTo>
                    <a:pt x="585" y="849"/>
                  </a:lnTo>
                  <a:lnTo>
                    <a:pt x="590" y="849"/>
                  </a:lnTo>
                  <a:lnTo>
                    <a:pt x="595" y="849"/>
                  </a:lnTo>
                  <a:lnTo>
                    <a:pt x="599" y="849"/>
                  </a:lnTo>
                </a:path>
              </a:pathLst>
            </a:custGeom>
            <a:noFill/>
            <a:ln w="19050" cmpd="sng">
              <a:solidFill>
                <a:schemeClr val="tx2"/>
              </a:solidFill>
              <a:prstDash val="solid"/>
              <a:round/>
              <a:headEnd/>
              <a:tailEnd/>
            </a:ln>
          </p:spPr>
          <p:txBody>
            <a:bodyPr/>
            <a:lstStyle/>
            <a:p>
              <a:endParaRPr lang="en-US"/>
            </a:p>
          </p:txBody>
        </p:sp>
        <p:sp>
          <p:nvSpPr>
            <p:cNvPr id="15" name="Freeform 17"/>
            <p:cNvSpPr>
              <a:spLocks/>
            </p:cNvSpPr>
            <p:nvPr/>
          </p:nvSpPr>
          <p:spPr bwMode="auto">
            <a:xfrm>
              <a:off x="2881313" y="4652963"/>
              <a:ext cx="960438" cy="1347787"/>
            </a:xfrm>
            <a:custGeom>
              <a:avLst/>
              <a:gdLst/>
              <a:ahLst/>
              <a:cxnLst>
                <a:cxn ang="0">
                  <a:pos x="10" y="849"/>
                </a:cxn>
                <a:cxn ang="0">
                  <a:pos x="25" y="849"/>
                </a:cxn>
                <a:cxn ang="0">
                  <a:pos x="40" y="849"/>
                </a:cxn>
                <a:cxn ang="0">
                  <a:pos x="55" y="849"/>
                </a:cxn>
                <a:cxn ang="0">
                  <a:pos x="70" y="849"/>
                </a:cxn>
                <a:cxn ang="0">
                  <a:pos x="85" y="849"/>
                </a:cxn>
                <a:cxn ang="0">
                  <a:pos x="100" y="849"/>
                </a:cxn>
                <a:cxn ang="0">
                  <a:pos x="114" y="849"/>
                </a:cxn>
                <a:cxn ang="0">
                  <a:pos x="129" y="849"/>
                </a:cxn>
                <a:cxn ang="0">
                  <a:pos x="139" y="0"/>
                </a:cxn>
                <a:cxn ang="0">
                  <a:pos x="149" y="849"/>
                </a:cxn>
                <a:cxn ang="0">
                  <a:pos x="164" y="849"/>
                </a:cxn>
                <a:cxn ang="0">
                  <a:pos x="179" y="849"/>
                </a:cxn>
                <a:cxn ang="0">
                  <a:pos x="194" y="849"/>
                </a:cxn>
                <a:cxn ang="0">
                  <a:pos x="209" y="849"/>
                </a:cxn>
                <a:cxn ang="0">
                  <a:pos x="224" y="849"/>
                </a:cxn>
                <a:cxn ang="0">
                  <a:pos x="238" y="849"/>
                </a:cxn>
                <a:cxn ang="0">
                  <a:pos x="253" y="849"/>
                </a:cxn>
                <a:cxn ang="0">
                  <a:pos x="268" y="849"/>
                </a:cxn>
                <a:cxn ang="0">
                  <a:pos x="283" y="849"/>
                </a:cxn>
                <a:cxn ang="0">
                  <a:pos x="298" y="849"/>
                </a:cxn>
                <a:cxn ang="0">
                  <a:pos x="313" y="849"/>
                </a:cxn>
                <a:cxn ang="0">
                  <a:pos x="328" y="849"/>
                </a:cxn>
                <a:cxn ang="0">
                  <a:pos x="338" y="0"/>
                </a:cxn>
                <a:cxn ang="0">
                  <a:pos x="347" y="849"/>
                </a:cxn>
                <a:cxn ang="0">
                  <a:pos x="362" y="849"/>
                </a:cxn>
                <a:cxn ang="0">
                  <a:pos x="377" y="849"/>
                </a:cxn>
                <a:cxn ang="0">
                  <a:pos x="392" y="849"/>
                </a:cxn>
                <a:cxn ang="0">
                  <a:pos x="407" y="849"/>
                </a:cxn>
                <a:cxn ang="0">
                  <a:pos x="422" y="849"/>
                </a:cxn>
                <a:cxn ang="0">
                  <a:pos x="437" y="849"/>
                </a:cxn>
                <a:cxn ang="0">
                  <a:pos x="452" y="849"/>
                </a:cxn>
                <a:cxn ang="0">
                  <a:pos x="466" y="849"/>
                </a:cxn>
                <a:cxn ang="0">
                  <a:pos x="481" y="849"/>
                </a:cxn>
                <a:cxn ang="0">
                  <a:pos x="496" y="849"/>
                </a:cxn>
                <a:cxn ang="0">
                  <a:pos x="511" y="849"/>
                </a:cxn>
                <a:cxn ang="0">
                  <a:pos x="526" y="0"/>
                </a:cxn>
                <a:cxn ang="0">
                  <a:pos x="541" y="0"/>
                </a:cxn>
                <a:cxn ang="0">
                  <a:pos x="551" y="849"/>
                </a:cxn>
                <a:cxn ang="0">
                  <a:pos x="566" y="849"/>
                </a:cxn>
                <a:cxn ang="0">
                  <a:pos x="580" y="849"/>
                </a:cxn>
                <a:cxn ang="0">
                  <a:pos x="595" y="849"/>
                </a:cxn>
              </a:cxnLst>
              <a:rect l="0" t="0" r="r" b="b"/>
              <a:pathLst>
                <a:path w="605" h="849">
                  <a:moveTo>
                    <a:pt x="0" y="849"/>
                  </a:moveTo>
                  <a:lnTo>
                    <a:pt x="5" y="849"/>
                  </a:lnTo>
                  <a:lnTo>
                    <a:pt x="10" y="849"/>
                  </a:lnTo>
                  <a:lnTo>
                    <a:pt x="15" y="849"/>
                  </a:lnTo>
                  <a:lnTo>
                    <a:pt x="20" y="849"/>
                  </a:lnTo>
                  <a:lnTo>
                    <a:pt x="25" y="849"/>
                  </a:lnTo>
                  <a:lnTo>
                    <a:pt x="30" y="849"/>
                  </a:lnTo>
                  <a:lnTo>
                    <a:pt x="35" y="849"/>
                  </a:lnTo>
                  <a:lnTo>
                    <a:pt x="40" y="849"/>
                  </a:lnTo>
                  <a:lnTo>
                    <a:pt x="45" y="849"/>
                  </a:lnTo>
                  <a:lnTo>
                    <a:pt x="50" y="849"/>
                  </a:lnTo>
                  <a:lnTo>
                    <a:pt x="55" y="849"/>
                  </a:lnTo>
                  <a:lnTo>
                    <a:pt x="60" y="849"/>
                  </a:lnTo>
                  <a:lnTo>
                    <a:pt x="65" y="849"/>
                  </a:lnTo>
                  <a:lnTo>
                    <a:pt x="70" y="849"/>
                  </a:lnTo>
                  <a:lnTo>
                    <a:pt x="75" y="849"/>
                  </a:lnTo>
                  <a:lnTo>
                    <a:pt x="80" y="849"/>
                  </a:lnTo>
                  <a:lnTo>
                    <a:pt x="85" y="849"/>
                  </a:lnTo>
                  <a:lnTo>
                    <a:pt x="90" y="849"/>
                  </a:lnTo>
                  <a:lnTo>
                    <a:pt x="95" y="849"/>
                  </a:lnTo>
                  <a:lnTo>
                    <a:pt x="100" y="849"/>
                  </a:lnTo>
                  <a:lnTo>
                    <a:pt x="105" y="849"/>
                  </a:lnTo>
                  <a:lnTo>
                    <a:pt x="110" y="849"/>
                  </a:lnTo>
                  <a:lnTo>
                    <a:pt x="114" y="849"/>
                  </a:lnTo>
                  <a:lnTo>
                    <a:pt x="119" y="849"/>
                  </a:lnTo>
                  <a:lnTo>
                    <a:pt x="124" y="849"/>
                  </a:lnTo>
                  <a:lnTo>
                    <a:pt x="129" y="849"/>
                  </a:lnTo>
                  <a:lnTo>
                    <a:pt x="134" y="849"/>
                  </a:lnTo>
                  <a:lnTo>
                    <a:pt x="134" y="0"/>
                  </a:lnTo>
                  <a:lnTo>
                    <a:pt x="139" y="0"/>
                  </a:lnTo>
                  <a:lnTo>
                    <a:pt x="144" y="0"/>
                  </a:lnTo>
                  <a:lnTo>
                    <a:pt x="144" y="849"/>
                  </a:lnTo>
                  <a:lnTo>
                    <a:pt x="149" y="849"/>
                  </a:lnTo>
                  <a:lnTo>
                    <a:pt x="154" y="849"/>
                  </a:lnTo>
                  <a:lnTo>
                    <a:pt x="159" y="849"/>
                  </a:lnTo>
                  <a:lnTo>
                    <a:pt x="164" y="849"/>
                  </a:lnTo>
                  <a:lnTo>
                    <a:pt x="169" y="849"/>
                  </a:lnTo>
                  <a:lnTo>
                    <a:pt x="174" y="849"/>
                  </a:lnTo>
                  <a:lnTo>
                    <a:pt x="179" y="849"/>
                  </a:lnTo>
                  <a:lnTo>
                    <a:pt x="184" y="849"/>
                  </a:lnTo>
                  <a:lnTo>
                    <a:pt x="189" y="849"/>
                  </a:lnTo>
                  <a:lnTo>
                    <a:pt x="194" y="849"/>
                  </a:lnTo>
                  <a:lnTo>
                    <a:pt x="199" y="849"/>
                  </a:lnTo>
                  <a:lnTo>
                    <a:pt x="204" y="849"/>
                  </a:lnTo>
                  <a:lnTo>
                    <a:pt x="209" y="849"/>
                  </a:lnTo>
                  <a:lnTo>
                    <a:pt x="214" y="849"/>
                  </a:lnTo>
                  <a:lnTo>
                    <a:pt x="219" y="849"/>
                  </a:lnTo>
                  <a:lnTo>
                    <a:pt x="224" y="849"/>
                  </a:lnTo>
                  <a:lnTo>
                    <a:pt x="228" y="849"/>
                  </a:lnTo>
                  <a:lnTo>
                    <a:pt x="233" y="849"/>
                  </a:lnTo>
                  <a:lnTo>
                    <a:pt x="238" y="849"/>
                  </a:lnTo>
                  <a:lnTo>
                    <a:pt x="243" y="849"/>
                  </a:lnTo>
                  <a:lnTo>
                    <a:pt x="248" y="849"/>
                  </a:lnTo>
                  <a:lnTo>
                    <a:pt x="253" y="849"/>
                  </a:lnTo>
                  <a:lnTo>
                    <a:pt x="258" y="849"/>
                  </a:lnTo>
                  <a:lnTo>
                    <a:pt x="263" y="849"/>
                  </a:lnTo>
                  <a:lnTo>
                    <a:pt x="268" y="849"/>
                  </a:lnTo>
                  <a:lnTo>
                    <a:pt x="273" y="849"/>
                  </a:lnTo>
                  <a:lnTo>
                    <a:pt x="278" y="849"/>
                  </a:lnTo>
                  <a:lnTo>
                    <a:pt x="283" y="849"/>
                  </a:lnTo>
                  <a:lnTo>
                    <a:pt x="288" y="849"/>
                  </a:lnTo>
                  <a:lnTo>
                    <a:pt x="293" y="849"/>
                  </a:lnTo>
                  <a:lnTo>
                    <a:pt x="298" y="849"/>
                  </a:lnTo>
                  <a:lnTo>
                    <a:pt x="303" y="849"/>
                  </a:lnTo>
                  <a:lnTo>
                    <a:pt x="308" y="849"/>
                  </a:lnTo>
                  <a:lnTo>
                    <a:pt x="313" y="849"/>
                  </a:lnTo>
                  <a:lnTo>
                    <a:pt x="318" y="849"/>
                  </a:lnTo>
                  <a:lnTo>
                    <a:pt x="323" y="849"/>
                  </a:lnTo>
                  <a:lnTo>
                    <a:pt x="328" y="849"/>
                  </a:lnTo>
                  <a:lnTo>
                    <a:pt x="333" y="849"/>
                  </a:lnTo>
                  <a:lnTo>
                    <a:pt x="338" y="849"/>
                  </a:lnTo>
                  <a:lnTo>
                    <a:pt x="338" y="0"/>
                  </a:lnTo>
                  <a:lnTo>
                    <a:pt x="338" y="849"/>
                  </a:lnTo>
                  <a:lnTo>
                    <a:pt x="343" y="849"/>
                  </a:lnTo>
                  <a:lnTo>
                    <a:pt x="347" y="849"/>
                  </a:lnTo>
                  <a:lnTo>
                    <a:pt x="352" y="849"/>
                  </a:lnTo>
                  <a:lnTo>
                    <a:pt x="357" y="849"/>
                  </a:lnTo>
                  <a:lnTo>
                    <a:pt x="362" y="849"/>
                  </a:lnTo>
                  <a:lnTo>
                    <a:pt x="367" y="849"/>
                  </a:lnTo>
                  <a:lnTo>
                    <a:pt x="372" y="849"/>
                  </a:lnTo>
                  <a:lnTo>
                    <a:pt x="377" y="849"/>
                  </a:lnTo>
                  <a:lnTo>
                    <a:pt x="382" y="849"/>
                  </a:lnTo>
                  <a:lnTo>
                    <a:pt x="387" y="849"/>
                  </a:lnTo>
                  <a:lnTo>
                    <a:pt x="392" y="849"/>
                  </a:lnTo>
                  <a:lnTo>
                    <a:pt x="397" y="849"/>
                  </a:lnTo>
                  <a:lnTo>
                    <a:pt x="402" y="849"/>
                  </a:lnTo>
                  <a:lnTo>
                    <a:pt x="407" y="849"/>
                  </a:lnTo>
                  <a:lnTo>
                    <a:pt x="412" y="849"/>
                  </a:lnTo>
                  <a:lnTo>
                    <a:pt x="417" y="849"/>
                  </a:lnTo>
                  <a:lnTo>
                    <a:pt x="422" y="849"/>
                  </a:lnTo>
                  <a:lnTo>
                    <a:pt x="427" y="849"/>
                  </a:lnTo>
                  <a:lnTo>
                    <a:pt x="432" y="849"/>
                  </a:lnTo>
                  <a:lnTo>
                    <a:pt x="437" y="849"/>
                  </a:lnTo>
                  <a:lnTo>
                    <a:pt x="442" y="849"/>
                  </a:lnTo>
                  <a:lnTo>
                    <a:pt x="447" y="849"/>
                  </a:lnTo>
                  <a:lnTo>
                    <a:pt x="452" y="849"/>
                  </a:lnTo>
                  <a:lnTo>
                    <a:pt x="457" y="849"/>
                  </a:lnTo>
                  <a:lnTo>
                    <a:pt x="461" y="849"/>
                  </a:lnTo>
                  <a:lnTo>
                    <a:pt x="466" y="849"/>
                  </a:lnTo>
                  <a:lnTo>
                    <a:pt x="471" y="849"/>
                  </a:lnTo>
                  <a:lnTo>
                    <a:pt x="476" y="849"/>
                  </a:lnTo>
                  <a:lnTo>
                    <a:pt x="481" y="849"/>
                  </a:lnTo>
                  <a:lnTo>
                    <a:pt x="486" y="849"/>
                  </a:lnTo>
                  <a:lnTo>
                    <a:pt x="491" y="849"/>
                  </a:lnTo>
                  <a:lnTo>
                    <a:pt x="496" y="849"/>
                  </a:lnTo>
                  <a:lnTo>
                    <a:pt x="501" y="849"/>
                  </a:lnTo>
                  <a:lnTo>
                    <a:pt x="506" y="849"/>
                  </a:lnTo>
                  <a:lnTo>
                    <a:pt x="511" y="849"/>
                  </a:lnTo>
                  <a:lnTo>
                    <a:pt x="516" y="849"/>
                  </a:lnTo>
                  <a:lnTo>
                    <a:pt x="521" y="849"/>
                  </a:lnTo>
                  <a:lnTo>
                    <a:pt x="526" y="0"/>
                  </a:lnTo>
                  <a:lnTo>
                    <a:pt x="531" y="0"/>
                  </a:lnTo>
                  <a:lnTo>
                    <a:pt x="536" y="0"/>
                  </a:lnTo>
                  <a:lnTo>
                    <a:pt x="541" y="0"/>
                  </a:lnTo>
                  <a:lnTo>
                    <a:pt x="546" y="0"/>
                  </a:lnTo>
                  <a:lnTo>
                    <a:pt x="551" y="0"/>
                  </a:lnTo>
                  <a:lnTo>
                    <a:pt x="551" y="849"/>
                  </a:lnTo>
                  <a:lnTo>
                    <a:pt x="556" y="849"/>
                  </a:lnTo>
                  <a:lnTo>
                    <a:pt x="561" y="849"/>
                  </a:lnTo>
                  <a:lnTo>
                    <a:pt x="566" y="849"/>
                  </a:lnTo>
                  <a:lnTo>
                    <a:pt x="571" y="849"/>
                  </a:lnTo>
                  <a:lnTo>
                    <a:pt x="575" y="849"/>
                  </a:lnTo>
                  <a:lnTo>
                    <a:pt x="580" y="849"/>
                  </a:lnTo>
                  <a:lnTo>
                    <a:pt x="585" y="849"/>
                  </a:lnTo>
                  <a:lnTo>
                    <a:pt x="590" y="849"/>
                  </a:lnTo>
                  <a:lnTo>
                    <a:pt x="595" y="849"/>
                  </a:lnTo>
                  <a:lnTo>
                    <a:pt x="600" y="849"/>
                  </a:lnTo>
                  <a:lnTo>
                    <a:pt x="605" y="849"/>
                  </a:lnTo>
                </a:path>
              </a:pathLst>
            </a:custGeom>
            <a:noFill/>
            <a:ln w="19050" cmpd="sng">
              <a:solidFill>
                <a:schemeClr val="tx2"/>
              </a:solidFill>
              <a:prstDash val="solid"/>
              <a:round/>
              <a:headEnd/>
              <a:tailEnd/>
            </a:ln>
          </p:spPr>
          <p:txBody>
            <a:bodyPr/>
            <a:lstStyle/>
            <a:p>
              <a:endParaRPr lang="en-US"/>
            </a:p>
          </p:txBody>
        </p:sp>
        <p:sp>
          <p:nvSpPr>
            <p:cNvPr id="16" name="Freeform 18"/>
            <p:cNvSpPr>
              <a:spLocks/>
            </p:cNvSpPr>
            <p:nvPr/>
          </p:nvSpPr>
          <p:spPr bwMode="auto">
            <a:xfrm>
              <a:off x="3841751" y="4652963"/>
              <a:ext cx="284163" cy="1347787"/>
            </a:xfrm>
            <a:custGeom>
              <a:avLst/>
              <a:gdLst/>
              <a:ahLst/>
              <a:cxnLst>
                <a:cxn ang="0">
                  <a:pos x="0" y="849"/>
                </a:cxn>
                <a:cxn ang="0">
                  <a:pos x="5" y="849"/>
                </a:cxn>
                <a:cxn ang="0">
                  <a:pos x="10" y="849"/>
                </a:cxn>
                <a:cxn ang="0">
                  <a:pos x="15" y="849"/>
                </a:cxn>
                <a:cxn ang="0">
                  <a:pos x="20" y="849"/>
                </a:cxn>
                <a:cxn ang="0">
                  <a:pos x="25" y="849"/>
                </a:cxn>
                <a:cxn ang="0">
                  <a:pos x="30" y="849"/>
                </a:cxn>
                <a:cxn ang="0">
                  <a:pos x="35" y="849"/>
                </a:cxn>
                <a:cxn ang="0">
                  <a:pos x="40" y="849"/>
                </a:cxn>
                <a:cxn ang="0">
                  <a:pos x="45" y="849"/>
                </a:cxn>
                <a:cxn ang="0">
                  <a:pos x="50" y="849"/>
                </a:cxn>
                <a:cxn ang="0">
                  <a:pos x="55" y="849"/>
                </a:cxn>
                <a:cxn ang="0">
                  <a:pos x="60" y="849"/>
                </a:cxn>
                <a:cxn ang="0">
                  <a:pos x="65" y="849"/>
                </a:cxn>
                <a:cxn ang="0">
                  <a:pos x="70" y="849"/>
                </a:cxn>
                <a:cxn ang="0">
                  <a:pos x="75" y="849"/>
                </a:cxn>
                <a:cxn ang="0">
                  <a:pos x="80" y="849"/>
                </a:cxn>
                <a:cxn ang="0">
                  <a:pos x="85" y="849"/>
                </a:cxn>
                <a:cxn ang="0">
                  <a:pos x="89" y="849"/>
                </a:cxn>
                <a:cxn ang="0">
                  <a:pos x="94" y="849"/>
                </a:cxn>
                <a:cxn ang="0">
                  <a:pos x="94" y="0"/>
                </a:cxn>
                <a:cxn ang="0">
                  <a:pos x="99" y="0"/>
                </a:cxn>
                <a:cxn ang="0">
                  <a:pos x="104" y="0"/>
                </a:cxn>
                <a:cxn ang="0">
                  <a:pos x="109" y="0"/>
                </a:cxn>
                <a:cxn ang="0">
                  <a:pos x="114" y="0"/>
                </a:cxn>
                <a:cxn ang="0">
                  <a:pos x="119" y="0"/>
                </a:cxn>
                <a:cxn ang="0">
                  <a:pos x="124" y="0"/>
                </a:cxn>
                <a:cxn ang="0">
                  <a:pos x="129" y="0"/>
                </a:cxn>
                <a:cxn ang="0">
                  <a:pos x="134" y="0"/>
                </a:cxn>
                <a:cxn ang="0">
                  <a:pos x="139" y="0"/>
                </a:cxn>
                <a:cxn ang="0">
                  <a:pos x="144" y="0"/>
                </a:cxn>
                <a:cxn ang="0">
                  <a:pos x="149" y="0"/>
                </a:cxn>
                <a:cxn ang="0">
                  <a:pos x="154" y="0"/>
                </a:cxn>
                <a:cxn ang="0">
                  <a:pos x="159" y="0"/>
                </a:cxn>
                <a:cxn ang="0">
                  <a:pos x="164" y="0"/>
                </a:cxn>
                <a:cxn ang="0">
                  <a:pos x="169" y="0"/>
                </a:cxn>
                <a:cxn ang="0">
                  <a:pos x="174" y="0"/>
                </a:cxn>
                <a:cxn ang="0">
                  <a:pos x="179" y="0"/>
                </a:cxn>
              </a:cxnLst>
              <a:rect l="0" t="0" r="r" b="b"/>
              <a:pathLst>
                <a:path w="179" h="849">
                  <a:moveTo>
                    <a:pt x="0" y="849"/>
                  </a:moveTo>
                  <a:lnTo>
                    <a:pt x="5" y="849"/>
                  </a:lnTo>
                  <a:lnTo>
                    <a:pt x="10" y="849"/>
                  </a:lnTo>
                  <a:lnTo>
                    <a:pt x="15" y="849"/>
                  </a:lnTo>
                  <a:lnTo>
                    <a:pt x="20" y="849"/>
                  </a:lnTo>
                  <a:lnTo>
                    <a:pt x="25" y="849"/>
                  </a:lnTo>
                  <a:lnTo>
                    <a:pt x="30" y="849"/>
                  </a:lnTo>
                  <a:lnTo>
                    <a:pt x="35" y="849"/>
                  </a:lnTo>
                  <a:lnTo>
                    <a:pt x="40" y="849"/>
                  </a:lnTo>
                  <a:lnTo>
                    <a:pt x="45" y="849"/>
                  </a:lnTo>
                  <a:lnTo>
                    <a:pt x="50" y="849"/>
                  </a:lnTo>
                  <a:lnTo>
                    <a:pt x="55" y="849"/>
                  </a:lnTo>
                  <a:lnTo>
                    <a:pt x="60" y="849"/>
                  </a:lnTo>
                  <a:lnTo>
                    <a:pt x="65" y="849"/>
                  </a:lnTo>
                  <a:lnTo>
                    <a:pt x="70" y="849"/>
                  </a:lnTo>
                  <a:lnTo>
                    <a:pt x="75" y="849"/>
                  </a:lnTo>
                  <a:lnTo>
                    <a:pt x="80" y="849"/>
                  </a:lnTo>
                  <a:lnTo>
                    <a:pt x="85" y="849"/>
                  </a:lnTo>
                  <a:lnTo>
                    <a:pt x="89" y="849"/>
                  </a:lnTo>
                  <a:lnTo>
                    <a:pt x="94" y="849"/>
                  </a:lnTo>
                  <a:lnTo>
                    <a:pt x="94" y="0"/>
                  </a:lnTo>
                  <a:lnTo>
                    <a:pt x="99" y="0"/>
                  </a:lnTo>
                  <a:lnTo>
                    <a:pt x="104" y="0"/>
                  </a:lnTo>
                  <a:lnTo>
                    <a:pt x="109" y="0"/>
                  </a:lnTo>
                  <a:lnTo>
                    <a:pt x="114" y="0"/>
                  </a:lnTo>
                  <a:lnTo>
                    <a:pt x="119" y="0"/>
                  </a:lnTo>
                  <a:lnTo>
                    <a:pt x="124" y="0"/>
                  </a:lnTo>
                  <a:lnTo>
                    <a:pt x="129" y="0"/>
                  </a:lnTo>
                  <a:lnTo>
                    <a:pt x="134" y="0"/>
                  </a:lnTo>
                  <a:lnTo>
                    <a:pt x="139" y="0"/>
                  </a:lnTo>
                  <a:lnTo>
                    <a:pt x="144" y="0"/>
                  </a:lnTo>
                  <a:lnTo>
                    <a:pt x="149" y="0"/>
                  </a:lnTo>
                  <a:lnTo>
                    <a:pt x="154" y="0"/>
                  </a:lnTo>
                  <a:lnTo>
                    <a:pt x="159" y="0"/>
                  </a:lnTo>
                  <a:lnTo>
                    <a:pt x="164" y="0"/>
                  </a:lnTo>
                  <a:lnTo>
                    <a:pt x="169" y="0"/>
                  </a:lnTo>
                  <a:lnTo>
                    <a:pt x="174" y="0"/>
                  </a:lnTo>
                  <a:lnTo>
                    <a:pt x="179" y="0"/>
                  </a:lnTo>
                </a:path>
              </a:pathLst>
            </a:custGeom>
            <a:noFill/>
            <a:ln w="19050" cmpd="sng">
              <a:solidFill>
                <a:schemeClr val="tx2"/>
              </a:solidFill>
              <a:prstDash val="solid"/>
              <a:round/>
              <a:headEnd/>
              <a:tailEnd/>
            </a:ln>
          </p:spPr>
          <p:txBody>
            <a:bodyPr/>
            <a:lstStyle/>
            <a:p>
              <a:endParaRPr lang="en-US"/>
            </a:p>
          </p:txBody>
        </p:sp>
      </p:grpSp>
      <p:grpSp>
        <p:nvGrpSpPr>
          <p:cNvPr id="21" name="Group 20"/>
          <p:cNvGrpSpPr>
            <a:grpSpLocks noChangeAspect="1"/>
          </p:cNvGrpSpPr>
          <p:nvPr/>
        </p:nvGrpSpPr>
        <p:grpSpPr>
          <a:xfrm>
            <a:off x="5181600" y="3230880"/>
            <a:ext cx="1514857" cy="2183130"/>
            <a:chOff x="5268913" y="1452563"/>
            <a:chExt cx="3155951" cy="4548187"/>
          </a:xfrm>
        </p:grpSpPr>
        <p:sp>
          <p:nvSpPr>
            <p:cNvPr id="22" name="Freeform 25"/>
            <p:cNvSpPr>
              <a:spLocks/>
            </p:cNvSpPr>
            <p:nvPr/>
          </p:nvSpPr>
          <p:spPr bwMode="auto">
            <a:xfrm>
              <a:off x="5268913" y="1452563"/>
              <a:ext cx="487363" cy="2697162"/>
            </a:xfrm>
            <a:custGeom>
              <a:avLst/>
              <a:gdLst/>
              <a:ahLst/>
              <a:cxnLst>
                <a:cxn ang="0">
                  <a:pos x="5" y="760"/>
                </a:cxn>
                <a:cxn ang="0">
                  <a:pos x="10" y="596"/>
                </a:cxn>
                <a:cxn ang="0">
                  <a:pos x="20" y="507"/>
                </a:cxn>
                <a:cxn ang="0">
                  <a:pos x="25" y="343"/>
                </a:cxn>
                <a:cxn ang="0">
                  <a:pos x="35" y="253"/>
                </a:cxn>
                <a:cxn ang="0">
                  <a:pos x="40" y="89"/>
                </a:cxn>
                <a:cxn ang="0">
                  <a:pos x="49" y="0"/>
                </a:cxn>
                <a:cxn ang="0">
                  <a:pos x="54" y="159"/>
                </a:cxn>
                <a:cxn ang="0">
                  <a:pos x="64" y="248"/>
                </a:cxn>
                <a:cxn ang="0">
                  <a:pos x="69" y="412"/>
                </a:cxn>
                <a:cxn ang="0">
                  <a:pos x="79" y="502"/>
                </a:cxn>
                <a:cxn ang="0">
                  <a:pos x="84" y="665"/>
                </a:cxn>
                <a:cxn ang="0">
                  <a:pos x="94" y="755"/>
                </a:cxn>
                <a:cxn ang="0">
                  <a:pos x="99" y="919"/>
                </a:cxn>
                <a:cxn ang="0">
                  <a:pos x="109" y="1008"/>
                </a:cxn>
                <a:cxn ang="0">
                  <a:pos x="114" y="1172"/>
                </a:cxn>
                <a:cxn ang="0">
                  <a:pos x="124" y="1261"/>
                </a:cxn>
                <a:cxn ang="0">
                  <a:pos x="129" y="1425"/>
                </a:cxn>
                <a:cxn ang="0">
                  <a:pos x="139" y="1520"/>
                </a:cxn>
                <a:cxn ang="0">
                  <a:pos x="144" y="1684"/>
                </a:cxn>
                <a:cxn ang="0">
                  <a:pos x="149" y="1629"/>
                </a:cxn>
                <a:cxn ang="0">
                  <a:pos x="159" y="1535"/>
                </a:cxn>
                <a:cxn ang="0">
                  <a:pos x="163" y="1371"/>
                </a:cxn>
                <a:cxn ang="0">
                  <a:pos x="173" y="1281"/>
                </a:cxn>
                <a:cxn ang="0">
                  <a:pos x="178" y="1117"/>
                </a:cxn>
                <a:cxn ang="0">
                  <a:pos x="188" y="1028"/>
                </a:cxn>
                <a:cxn ang="0">
                  <a:pos x="193" y="864"/>
                </a:cxn>
                <a:cxn ang="0">
                  <a:pos x="203" y="775"/>
                </a:cxn>
                <a:cxn ang="0">
                  <a:pos x="208" y="611"/>
                </a:cxn>
                <a:cxn ang="0">
                  <a:pos x="218" y="521"/>
                </a:cxn>
                <a:cxn ang="0">
                  <a:pos x="223" y="358"/>
                </a:cxn>
                <a:cxn ang="0">
                  <a:pos x="233" y="268"/>
                </a:cxn>
                <a:cxn ang="0">
                  <a:pos x="238" y="104"/>
                </a:cxn>
                <a:cxn ang="0">
                  <a:pos x="248" y="15"/>
                </a:cxn>
                <a:cxn ang="0">
                  <a:pos x="253" y="65"/>
                </a:cxn>
                <a:cxn ang="0">
                  <a:pos x="258" y="228"/>
                </a:cxn>
                <a:cxn ang="0">
                  <a:pos x="268" y="318"/>
                </a:cxn>
                <a:cxn ang="0">
                  <a:pos x="273" y="482"/>
                </a:cxn>
                <a:cxn ang="0">
                  <a:pos x="282" y="571"/>
                </a:cxn>
                <a:cxn ang="0">
                  <a:pos x="287" y="735"/>
                </a:cxn>
                <a:cxn ang="0">
                  <a:pos x="297" y="824"/>
                </a:cxn>
                <a:cxn ang="0">
                  <a:pos x="302" y="988"/>
                </a:cxn>
              </a:cxnLst>
              <a:rect l="0" t="0" r="r" b="b"/>
              <a:pathLst>
                <a:path w="307" h="1699">
                  <a:moveTo>
                    <a:pt x="0" y="849"/>
                  </a:moveTo>
                  <a:lnTo>
                    <a:pt x="0" y="765"/>
                  </a:lnTo>
                  <a:lnTo>
                    <a:pt x="5" y="760"/>
                  </a:lnTo>
                  <a:lnTo>
                    <a:pt x="5" y="680"/>
                  </a:lnTo>
                  <a:lnTo>
                    <a:pt x="10" y="675"/>
                  </a:lnTo>
                  <a:lnTo>
                    <a:pt x="10" y="596"/>
                  </a:lnTo>
                  <a:lnTo>
                    <a:pt x="15" y="591"/>
                  </a:lnTo>
                  <a:lnTo>
                    <a:pt x="15" y="512"/>
                  </a:lnTo>
                  <a:lnTo>
                    <a:pt x="20" y="507"/>
                  </a:lnTo>
                  <a:lnTo>
                    <a:pt x="20" y="427"/>
                  </a:lnTo>
                  <a:lnTo>
                    <a:pt x="25" y="422"/>
                  </a:lnTo>
                  <a:lnTo>
                    <a:pt x="25" y="343"/>
                  </a:lnTo>
                  <a:lnTo>
                    <a:pt x="30" y="338"/>
                  </a:lnTo>
                  <a:lnTo>
                    <a:pt x="30" y="258"/>
                  </a:lnTo>
                  <a:lnTo>
                    <a:pt x="35" y="253"/>
                  </a:lnTo>
                  <a:lnTo>
                    <a:pt x="35" y="174"/>
                  </a:lnTo>
                  <a:lnTo>
                    <a:pt x="40" y="169"/>
                  </a:lnTo>
                  <a:lnTo>
                    <a:pt x="40" y="89"/>
                  </a:lnTo>
                  <a:lnTo>
                    <a:pt x="44" y="84"/>
                  </a:lnTo>
                  <a:lnTo>
                    <a:pt x="44" y="5"/>
                  </a:lnTo>
                  <a:lnTo>
                    <a:pt x="49" y="0"/>
                  </a:lnTo>
                  <a:lnTo>
                    <a:pt x="49" y="74"/>
                  </a:lnTo>
                  <a:lnTo>
                    <a:pt x="54" y="79"/>
                  </a:lnTo>
                  <a:lnTo>
                    <a:pt x="54" y="159"/>
                  </a:lnTo>
                  <a:lnTo>
                    <a:pt x="59" y="164"/>
                  </a:lnTo>
                  <a:lnTo>
                    <a:pt x="59" y="243"/>
                  </a:lnTo>
                  <a:lnTo>
                    <a:pt x="64" y="248"/>
                  </a:lnTo>
                  <a:lnTo>
                    <a:pt x="64" y="328"/>
                  </a:lnTo>
                  <a:lnTo>
                    <a:pt x="69" y="333"/>
                  </a:lnTo>
                  <a:lnTo>
                    <a:pt x="69" y="412"/>
                  </a:lnTo>
                  <a:lnTo>
                    <a:pt x="74" y="417"/>
                  </a:lnTo>
                  <a:lnTo>
                    <a:pt x="74" y="497"/>
                  </a:lnTo>
                  <a:lnTo>
                    <a:pt x="79" y="502"/>
                  </a:lnTo>
                  <a:lnTo>
                    <a:pt x="79" y="581"/>
                  </a:lnTo>
                  <a:lnTo>
                    <a:pt x="84" y="586"/>
                  </a:lnTo>
                  <a:lnTo>
                    <a:pt x="84" y="665"/>
                  </a:lnTo>
                  <a:lnTo>
                    <a:pt x="89" y="670"/>
                  </a:lnTo>
                  <a:lnTo>
                    <a:pt x="89" y="750"/>
                  </a:lnTo>
                  <a:lnTo>
                    <a:pt x="94" y="755"/>
                  </a:lnTo>
                  <a:lnTo>
                    <a:pt x="94" y="834"/>
                  </a:lnTo>
                  <a:lnTo>
                    <a:pt x="99" y="839"/>
                  </a:lnTo>
                  <a:lnTo>
                    <a:pt x="99" y="919"/>
                  </a:lnTo>
                  <a:lnTo>
                    <a:pt x="104" y="924"/>
                  </a:lnTo>
                  <a:lnTo>
                    <a:pt x="104" y="1003"/>
                  </a:lnTo>
                  <a:lnTo>
                    <a:pt x="109" y="1008"/>
                  </a:lnTo>
                  <a:lnTo>
                    <a:pt x="109" y="1088"/>
                  </a:lnTo>
                  <a:lnTo>
                    <a:pt x="114" y="1093"/>
                  </a:lnTo>
                  <a:lnTo>
                    <a:pt x="114" y="1172"/>
                  </a:lnTo>
                  <a:lnTo>
                    <a:pt x="119" y="1177"/>
                  </a:lnTo>
                  <a:lnTo>
                    <a:pt x="119" y="1257"/>
                  </a:lnTo>
                  <a:lnTo>
                    <a:pt x="124" y="1261"/>
                  </a:lnTo>
                  <a:lnTo>
                    <a:pt x="124" y="1346"/>
                  </a:lnTo>
                  <a:lnTo>
                    <a:pt x="129" y="1351"/>
                  </a:lnTo>
                  <a:lnTo>
                    <a:pt x="129" y="1425"/>
                  </a:lnTo>
                  <a:lnTo>
                    <a:pt x="134" y="1430"/>
                  </a:lnTo>
                  <a:lnTo>
                    <a:pt x="134" y="1515"/>
                  </a:lnTo>
                  <a:lnTo>
                    <a:pt x="139" y="1520"/>
                  </a:lnTo>
                  <a:lnTo>
                    <a:pt x="139" y="1594"/>
                  </a:lnTo>
                  <a:lnTo>
                    <a:pt x="144" y="1599"/>
                  </a:lnTo>
                  <a:lnTo>
                    <a:pt x="144" y="1684"/>
                  </a:lnTo>
                  <a:lnTo>
                    <a:pt x="149" y="1689"/>
                  </a:lnTo>
                  <a:lnTo>
                    <a:pt x="149" y="1699"/>
                  </a:lnTo>
                  <a:lnTo>
                    <a:pt x="149" y="1629"/>
                  </a:lnTo>
                  <a:lnTo>
                    <a:pt x="154" y="1624"/>
                  </a:lnTo>
                  <a:lnTo>
                    <a:pt x="154" y="1540"/>
                  </a:lnTo>
                  <a:lnTo>
                    <a:pt x="159" y="1535"/>
                  </a:lnTo>
                  <a:lnTo>
                    <a:pt x="159" y="1455"/>
                  </a:lnTo>
                  <a:lnTo>
                    <a:pt x="163" y="1450"/>
                  </a:lnTo>
                  <a:lnTo>
                    <a:pt x="163" y="1371"/>
                  </a:lnTo>
                  <a:lnTo>
                    <a:pt x="168" y="1366"/>
                  </a:lnTo>
                  <a:lnTo>
                    <a:pt x="168" y="1286"/>
                  </a:lnTo>
                  <a:lnTo>
                    <a:pt x="173" y="1281"/>
                  </a:lnTo>
                  <a:lnTo>
                    <a:pt x="173" y="1202"/>
                  </a:lnTo>
                  <a:lnTo>
                    <a:pt x="178" y="1197"/>
                  </a:lnTo>
                  <a:lnTo>
                    <a:pt x="178" y="1117"/>
                  </a:lnTo>
                  <a:lnTo>
                    <a:pt x="183" y="1112"/>
                  </a:lnTo>
                  <a:lnTo>
                    <a:pt x="183" y="1033"/>
                  </a:lnTo>
                  <a:lnTo>
                    <a:pt x="188" y="1028"/>
                  </a:lnTo>
                  <a:lnTo>
                    <a:pt x="188" y="949"/>
                  </a:lnTo>
                  <a:lnTo>
                    <a:pt x="193" y="944"/>
                  </a:lnTo>
                  <a:lnTo>
                    <a:pt x="193" y="864"/>
                  </a:lnTo>
                  <a:lnTo>
                    <a:pt x="198" y="859"/>
                  </a:lnTo>
                  <a:lnTo>
                    <a:pt x="198" y="780"/>
                  </a:lnTo>
                  <a:lnTo>
                    <a:pt x="203" y="775"/>
                  </a:lnTo>
                  <a:lnTo>
                    <a:pt x="203" y="695"/>
                  </a:lnTo>
                  <a:lnTo>
                    <a:pt x="208" y="690"/>
                  </a:lnTo>
                  <a:lnTo>
                    <a:pt x="208" y="611"/>
                  </a:lnTo>
                  <a:lnTo>
                    <a:pt x="213" y="606"/>
                  </a:lnTo>
                  <a:lnTo>
                    <a:pt x="213" y="526"/>
                  </a:lnTo>
                  <a:lnTo>
                    <a:pt x="218" y="521"/>
                  </a:lnTo>
                  <a:lnTo>
                    <a:pt x="218" y="442"/>
                  </a:lnTo>
                  <a:lnTo>
                    <a:pt x="223" y="437"/>
                  </a:lnTo>
                  <a:lnTo>
                    <a:pt x="223" y="358"/>
                  </a:lnTo>
                  <a:lnTo>
                    <a:pt x="228" y="353"/>
                  </a:lnTo>
                  <a:lnTo>
                    <a:pt x="228" y="273"/>
                  </a:lnTo>
                  <a:lnTo>
                    <a:pt x="233" y="268"/>
                  </a:lnTo>
                  <a:lnTo>
                    <a:pt x="233" y="189"/>
                  </a:lnTo>
                  <a:lnTo>
                    <a:pt x="238" y="184"/>
                  </a:lnTo>
                  <a:lnTo>
                    <a:pt x="238" y="104"/>
                  </a:lnTo>
                  <a:lnTo>
                    <a:pt x="243" y="99"/>
                  </a:lnTo>
                  <a:lnTo>
                    <a:pt x="243" y="20"/>
                  </a:lnTo>
                  <a:lnTo>
                    <a:pt x="248" y="15"/>
                  </a:lnTo>
                  <a:lnTo>
                    <a:pt x="248" y="0"/>
                  </a:lnTo>
                  <a:lnTo>
                    <a:pt x="248" y="60"/>
                  </a:lnTo>
                  <a:lnTo>
                    <a:pt x="253" y="65"/>
                  </a:lnTo>
                  <a:lnTo>
                    <a:pt x="253" y="144"/>
                  </a:lnTo>
                  <a:lnTo>
                    <a:pt x="258" y="149"/>
                  </a:lnTo>
                  <a:lnTo>
                    <a:pt x="258" y="228"/>
                  </a:lnTo>
                  <a:lnTo>
                    <a:pt x="263" y="233"/>
                  </a:lnTo>
                  <a:lnTo>
                    <a:pt x="263" y="313"/>
                  </a:lnTo>
                  <a:lnTo>
                    <a:pt x="268" y="318"/>
                  </a:lnTo>
                  <a:lnTo>
                    <a:pt x="268" y="397"/>
                  </a:lnTo>
                  <a:lnTo>
                    <a:pt x="273" y="402"/>
                  </a:lnTo>
                  <a:lnTo>
                    <a:pt x="273" y="482"/>
                  </a:lnTo>
                  <a:lnTo>
                    <a:pt x="277" y="487"/>
                  </a:lnTo>
                  <a:lnTo>
                    <a:pt x="277" y="566"/>
                  </a:lnTo>
                  <a:lnTo>
                    <a:pt x="282" y="571"/>
                  </a:lnTo>
                  <a:lnTo>
                    <a:pt x="282" y="651"/>
                  </a:lnTo>
                  <a:lnTo>
                    <a:pt x="287" y="656"/>
                  </a:lnTo>
                  <a:lnTo>
                    <a:pt x="287" y="735"/>
                  </a:lnTo>
                  <a:lnTo>
                    <a:pt x="292" y="740"/>
                  </a:lnTo>
                  <a:lnTo>
                    <a:pt x="292" y="819"/>
                  </a:lnTo>
                  <a:lnTo>
                    <a:pt x="297" y="824"/>
                  </a:lnTo>
                  <a:lnTo>
                    <a:pt x="297" y="904"/>
                  </a:lnTo>
                  <a:lnTo>
                    <a:pt x="302" y="909"/>
                  </a:lnTo>
                  <a:lnTo>
                    <a:pt x="302" y="988"/>
                  </a:lnTo>
                  <a:lnTo>
                    <a:pt x="307" y="993"/>
                  </a:lnTo>
                  <a:lnTo>
                    <a:pt x="307" y="1073"/>
                  </a:lnTo>
                </a:path>
              </a:pathLst>
            </a:custGeom>
            <a:noFill/>
            <a:ln w="12700" cmpd="sng">
              <a:solidFill>
                <a:schemeClr val="accent4"/>
              </a:solidFill>
              <a:prstDash val="solid"/>
              <a:round/>
              <a:headEnd/>
              <a:tailEnd/>
            </a:ln>
          </p:spPr>
          <p:txBody>
            <a:bodyPr/>
            <a:lstStyle/>
            <a:p>
              <a:endParaRPr lang="en-US"/>
            </a:p>
          </p:txBody>
        </p:sp>
        <p:sp>
          <p:nvSpPr>
            <p:cNvPr id="23" name="Freeform 26"/>
            <p:cNvSpPr>
              <a:spLocks/>
            </p:cNvSpPr>
            <p:nvPr/>
          </p:nvSpPr>
          <p:spPr bwMode="auto">
            <a:xfrm>
              <a:off x="5756276" y="1452563"/>
              <a:ext cx="488950" cy="2689225"/>
            </a:xfrm>
            <a:custGeom>
              <a:avLst/>
              <a:gdLst/>
              <a:ahLst/>
              <a:cxnLst>
                <a:cxn ang="0">
                  <a:pos x="5" y="1157"/>
                </a:cxn>
                <a:cxn ang="0">
                  <a:pos x="15" y="1247"/>
                </a:cxn>
                <a:cxn ang="0">
                  <a:pos x="20" y="1410"/>
                </a:cxn>
                <a:cxn ang="0">
                  <a:pos x="30" y="1500"/>
                </a:cxn>
                <a:cxn ang="0">
                  <a:pos x="35" y="1664"/>
                </a:cxn>
                <a:cxn ang="0">
                  <a:pos x="40" y="1644"/>
                </a:cxn>
                <a:cxn ang="0">
                  <a:pos x="50" y="1550"/>
                </a:cxn>
                <a:cxn ang="0">
                  <a:pos x="55" y="1386"/>
                </a:cxn>
                <a:cxn ang="0">
                  <a:pos x="65" y="1301"/>
                </a:cxn>
                <a:cxn ang="0">
                  <a:pos x="70" y="1137"/>
                </a:cxn>
                <a:cxn ang="0">
                  <a:pos x="80" y="1043"/>
                </a:cxn>
                <a:cxn ang="0">
                  <a:pos x="84" y="884"/>
                </a:cxn>
                <a:cxn ang="0">
                  <a:pos x="94" y="790"/>
                </a:cxn>
                <a:cxn ang="0">
                  <a:pos x="99" y="626"/>
                </a:cxn>
                <a:cxn ang="0">
                  <a:pos x="109" y="541"/>
                </a:cxn>
                <a:cxn ang="0">
                  <a:pos x="114" y="372"/>
                </a:cxn>
                <a:cxn ang="0">
                  <a:pos x="124" y="283"/>
                </a:cxn>
                <a:cxn ang="0">
                  <a:pos x="129" y="119"/>
                </a:cxn>
                <a:cxn ang="0">
                  <a:pos x="139" y="30"/>
                </a:cxn>
                <a:cxn ang="0">
                  <a:pos x="144" y="50"/>
                </a:cxn>
                <a:cxn ang="0">
                  <a:pos x="149" y="214"/>
                </a:cxn>
                <a:cxn ang="0">
                  <a:pos x="159" y="303"/>
                </a:cxn>
                <a:cxn ang="0">
                  <a:pos x="164" y="467"/>
                </a:cxn>
                <a:cxn ang="0">
                  <a:pos x="174" y="556"/>
                </a:cxn>
                <a:cxn ang="0">
                  <a:pos x="179" y="720"/>
                </a:cxn>
                <a:cxn ang="0">
                  <a:pos x="189" y="810"/>
                </a:cxn>
                <a:cxn ang="0">
                  <a:pos x="194" y="973"/>
                </a:cxn>
                <a:cxn ang="0">
                  <a:pos x="203" y="1063"/>
                </a:cxn>
                <a:cxn ang="0">
                  <a:pos x="208" y="1227"/>
                </a:cxn>
                <a:cxn ang="0">
                  <a:pos x="218" y="1316"/>
                </a:cxn>
                <a:cxn ang="0">
                  <a:pos x="223" y="1480"/>
                </a:cxn>
                <a:cxn ang="0">
                  <a:pos x="233" y="1569"/>
                </a:cxn>
                <a:cxn ang="0">
                  <a:pos x="238" y="1694"/>
                </a:cxn>
                <a:cxn ang="0">
                  <a:pos x="243" y="1574"/>
                </a:cxn>
                <a:cxn ang="0">
                  <a:pos x="253" y="1485"/>
                </a:cxn>
                <a:cxn ang="0">
                  <a:pos x="258" y="1321"/>
                </a:cxn>
                <a:cxn ang="0">
                  <a:pos x="268" y="1232"/>
                </a:cxn>
                <a:cxn ang="0">
                  <a:pos x="273" y="1063"/>
                </a:cxn>
                <a:cxn ang="0">
                  <a:pos x="283" y="978"/>
                </a:cxn>
                <a:cxn ang="0">
                  <a:pos x="288" y="814"/>
                </a:cxn>
                <a:cxn ang="0">
                  <a:pos x="298" y="725"/>
                </a:cxn>
                <a:cxn ang="0">
                  <a:pos x="303" y="561"/>
                </a:cxn>
              </a:cxnLst>
              <a:rect l="0" t="0" r="r" b="b"/>
              <a:pathLst>
                <a:path w="308" h="1694">
                  <a:moveTo>
                    <a:pt x="0" y="1073"/>
                  </a:moveTo>
                  <a:lnTo>
                    <a:pt x="5" y="1078"/>
                  </a:lnTo>
                  <a:lnTo>
                    <a:pt x="5" y="1157"/>
                  </a:lnTo>
                  <a:lnTo>
                    <a:pt x="10" y="1162"/>
                  </a:lnTo>
                  <a:lnTo>
                    <a:pt x="10" y="1242"/>
                  </a:lnTo>
                  <a:lnTo>
                    <a:pt x="15" y="1247"/>
                  </a:lnTo>
                  <a:lnTo>
                    <a:pt x="15" y="1326"/>
                  </a:lnTo>
                  <a:lnTo>
                    <a:pt x="20" y="1331"/>
                  </a:lnTo>
                  <a:lnTo>
                    <a:pt x="20" y="1410"/>
                  </a:lnTo>
                  <a:lnTo>
                    <a:pt x="25" y="1415"/>
                  </a:lnTo>
                  <a:lnTo>
                    <a:pt x="25" y="1495"/>
                  </a:lnTo>
                  <a:lnTo>
                    <a:pt x="30" y="1500"/>
                  </a:lnTo>
                  <a:lnTo>
                    <a:pt x="30" y="1579"/>
                  </a:lnTo>
                  <a:lnTo>
                    <a:pt x="35" y="1584"/>
                  </a:lnTo>
                  <a:lnTo>
                    <a:pt x="35" y="1664"/>
                  </a:lnTo>
                  <a:lnTo>
                    <a:pt x="40" y="1669"/>
                  </a:lnTo>
                  <a:lnTo>
                    <a:pt x="40" y="1694"/>
                  </a:lnTo>
                  <a:lnTo>
                    <a:pt x="40" y="1644"/>
                  </a:lnTo>
                  <a:lnTo>
                    <a:pt x="45" y="1639"/>
                  </a:lnTo>
                  <a:lnTo>
                    <a:pt x="45" y="1555"/>
                  </a:lnTo>
                  <a:lnTo>
                    <a:pt x="50" y="1550"/>
                  </a:lnTo>
                  <a:lnTo>
                    <a:pt x="50" y="1475"/>
                  </a:lnTo>
                  <a:lnTo>
                    <a:pt x="55" y="1470"/>
                  </a:lnTo>
                  <a:lnTo>
                    <a:pt x="55" y="1386"/>
                  </a:lnTo>
                  <a:lnTo>
                    <a:pt x="60" y="1381"/>
                  </a:lnTo>
                  <a:lnTo>
                    <a:pt x="60" y="1306"/>
                  </a:lnTo>
                  <a:lnTo>
                    <a:pt x="65" y="1301"/>
                  </a:lnTo>
                  <a:lnTo>
                    <a:pt x="65" y="1217"/>
                  </a:lnTo>
                  <a:lnTo>
                    <a:pt x="70" y="1212"/>
                  </a:lnTo>
                  <a:lnTo>
                    <a:pt x="70" y="1137"/>
                  </a:lnTo>
                  <a:lnTo>
                    <a:pt x="75" y="1132"/>
                  </a:lnTo>
                  <a:lnTo>
                    <a:pt x="75" y="1048"/>
                  </a:lnTo>
                  <a:lnTo>
                    <a:pt x="80" y="1043"/>
                  </a:lnTo>
                  <a:lnTo>
                    <a:pt x="80" y="963"/>
                  </a:lnTo>
                  <a:lnTo>
                    <a:pt x="84" y="959"/>
                  </a:lnTo>
                  <a:lnTo>
                    <a:pt x="84" y="884"/>
                  </a:lnTo>
                  <a:lnTo>
                    <a:pt x="89" y="879"/>
                  </a:lnTo>
                  <a:lnTo>
                    <a:pt x="89" y="795"/>
                  </a:lnTo>
                  <a:lnTo>
                    <a:pt x="94" y="790"/>
                  </a:lnTo>
                  <a:lnTo>
                    <a:pt x="94" y="715"/>
                  </a:lnTo>
                  <a:lnTo>
                    <a:pt x="99" y="710"/>
                  </a:lnTo>
                  <a:lnTo>
                    <a:pt x="99" y="626"/>
                  </a:lnTo>
                  <a:lnTo>
                    <a:pt x="104" y="621"/>
                  </a:lnTo>
                  <a:lnTo>
                    <a:pt x="104" y="546"/>
                  </a:lnTo>
                  <a:lnTo>
                    <a:pt x="109" y="541"/>
                  </a:lnTo>
                  <a:lnTo>
                    <a:pt x="109" y="457"/>
                  </a:lnTo>
                  <a:lnTo>
                    <a:pt x="114" y="452"/>
                  </a:lnTo>
                  <a:lnTo>
                    <a:pt x="114" y="372"/>
                  </a:lnTo>
                  <a:lnTo>
                    <a:pt x="119" y="367"/>
                  </a:lnTo>
                  <a:lnTo>
                    <a:pt x="119" y="288"/>
                  </a:lnTo>
                  <a:lnTo>
                    <a:pt x="124" y="283"/>
                  </a:lnTo>
                  <a:lnTo>
                    <a:pt x="124" y="204"/>
                  </a:lnTo>
                  <a:lnTo>
                    <a:pt x="129" y="199"/>
                  </a:lnTo>
                  <a:lnTo>
                    <a:pt x="129" y="119"/>
                  </a:lnTo>
                  <a:lnTo>
                    <a:pt x="134" y="114"/>
                  </a:lnTo>
                  <a:lnTo>
                    <a:pt x="134" y="35"/>
                  </a:lnTo>
                  <a:lnTo>
                    <a:pt x="139" y="30"/>
                  </a:lnTo>
                  <a:lnTo>
                    <a:pt x="139" y="0"/>
                  </a:lnTo>
                  <a:lnTo>
                    <a:pt x="139" y="45"/>
                  </a:lnTo>
                  <a:lnTo>
                    <a:pt x="144" y="50"/>
                  </a:lnTo>
                  <a:lnTo>
                    <a:pt x="144" y="129"/>
                  </a:lnTo>
                  <a:lnTo>
                    <a:pt x="149" y="134"/>
                  </a:lnTo>
                  <a:lnTo>
                    <a:pt x="149" y="214"/>
                  </a:lnTo>
                  <a:lnTo>
                    <a:pt x="154" y="218"/>
                  </a:lnTo>
                  <a:lnTo>
                    <a:pt x="154" y="298"/>
                  </a:lnTo>
                  <a:lnTo>
                    <a:pt x="159" y="303"/>
                  </a:lnTo>
                  <a:lnTo>
                    <a:pt x="159" y="382"/>
                  </a:lnTo>
                  <a:lnTo>
                    <a:pt x="164" y="387"/>
                  </a:lnTo>
                  <a:lnTo>
                    <a:pt x="164" y="467"/>
                  </a:lnTo>
                  <a:lnTo>
                    <a:pt x="169" y="472"/>
                  </a:lnTo>
                  <a:lnTo>
                    <a:pt x="169" y="551"/>
                  </a:lnTo>
                  <a:lnTo>
                    <a:pt x="174" y="556"/>
                  </a:lnTo>
                  <a:lnTo>
                    <a:pt x="174" y="636"/>
                  </a:lnTo>
                  <a:lnTo>
                    <a:pt x="179" y="641"/>
                  </a:lnTo>
                  <a:lnTo>
                    <a:pt x="179" y="720"/>
                  </a:lnTo>
                  <a:lnTo>
                    <a:pt x="184" y="725"/>
                  </a:lnTo>
                  <a:lnTo>
                    <a:pt x="184" y="805"/>
                  </a:lnTo>
                  <a:lnTo>
                    <a:pt x="189" y="810"/>
                  </a:lnTo>
                  <a:lnTo>
                    <a:pt x="189" y="889"/>
                  </a:lnTo>
                  <a:lnTo>
                    <a:pt x="194" y="894"/>
                  </a:lnTo>
                  <a:lnTo>
                    <a:pt x="194" y="973"/>
                  </a:lnTo>
                  <a:lnTo>
                    <a:pt x="199" y="978"/>
                  </a:lnTo>
                  <a:lnTo>
                    <a:pt x="199" y="1058"/>
                  </a:lnTo>
                  <a:lnTo>
                    <a:pt x="203" y="1063"/>
                  </a:lnTo>
                  <a:lnTo>
                    <a:pt x="203" y="1142"/>
                  </a:lnTo>
                  <a:lnTo>
                    <a:pt x="208" y="1147"/>
                  </a:lnTo>
                  <a:lnTo>
                    <a:pt x="208" y="1227"/>
                  </a:lnTo>
                  <a:lnTo>
                    <a:pt x="213" y="1232"/>
                  </a:lnTo>
                  <a:lnTo>
                    <a:pt x="213" y="1311"/>
                  </a:lnTo>
                  <a:lnTo>
                    <a:pt x="218" y="1316"/>
                  </a:lnTo>
                  <a:lnTo>
                    <a:pt x="218" y="1396"/>
                  </a:lnTo>
                  <a:lnTo>
                    <a:pt x="223" y="1401"/>
                  </a:lnTo>
                  <a:lnTo>
                    <a:pt x="223" y="1480"/>
                  </a:lnTo>
                  <a:lnTo>
                    <a:pt x="228" y="1485"/>
                  </a:lnTo>
                  <a:lnTo>
                    <a:pt x="228" y="1564"/>
                  </a:lnTo>
                  <a:lnTo>
                    <a:pt x="233" y="1569"/>
                  </a:lnTo>
                  <a:lnTo>
                    <a:pt x="233" y="1649"/>
                  </a:lnTo>
                  <a:lnTo>
                    <a:pt x="238" y="1654"/>
                  </a:lnTo>
                  <a:lnTo>
                    <a:pt x="238" y="1694"/>
                  </a:lnTo>
                  <a:lnTo>
                    <a:pt x="238" y="1659"/>
                  </a:lnTo>
                  <a:lnTo>
                    <a:pt x="243" y="1654"/>
                  </a:lnTo>
                  <a:lnTo>
                    <a:pt x="243" y="1574"/>
                  </a:lnTo>
                  <a:lnTo>
                    <a:pt x="248" y="1569"/>
                  </a:lnTo>
                  <a:lnTo>
                    <a:pt x="248" y="1490"/>
                  </a:lnTo>
                  <a:lnTo>
                    <a:pt x="253" y="1485"/>
                  </a:lnTo>
                  <a:lnTo>
                    <a:pt x="253" y="1406"/>
                  </a:lnTo>
                  <a:lnTo>
                    <a:pt x="258" y="1401"/>
                  </a:lnTo>
                  <a:lnTo>
                    <a:pt x="258" y="1321"/>
                  </a:lnTo>
                  <a:lnTo>
                    <a:pt x="263" y="1316"/>
                  </a:lnTo>
                  <a:lnTo>
                    <a:pt x="263" y="1237"/>
                  </a:lnTo>
                  <a:lnTo>
                    <a:pt x="268" y="1232"/>
                  </a:lnTo>
                  <a:lnTo>
                    <a:pt x="268" y="1152"/>
                  </a:lnTo>
                  <a:lnTo>
                    <a:pt x="273" y="1147"/>
                  </a:lnTo>
                  <a:lnTo>
                    <a:pt x="273" y="1063"/>
                  </a:lnTo>
                  <a:lnTo>
                    <a:pt x="278" y="1058"/>
                  </a:lnTo>
                  <a:lnTo>
                    <a:pt x="278" y="983"/>
                  </a:lnTo>
                  <a:lnTo>
                    <a:pt x="283" y="978"/>
                  </a:lnTo>
                  <a:lnTo>
                    <a:pt x="283" y="899"/>
                  </a:lnTo>
                  <a:lnTo>
                    <a:pt x="288" y="894"/>
                  </a:lnTo>
                  <a:lnTo>
                    <a:pt x="288" y="814"/>
                  </a:lnTo>
                  <a:lnTo>
                    <a:pt x="293" y="810"/>
                  </a:lnTo>
                  <a:lnTo>
                    <a:pt x="293" y="730"/>
                  </a:lnTo>
                  <a:lnTo>
                    <a:pt x="298" y="725"/>
                  </a:lnTo>
                  <a:lnTo>
                    <a:pt x="298" y="646"/>
                  </a:lnTo>
                  <a:lnTo>
                    <a:pt x="303" y="641"/>
                  </a:lnTo>
                  <a:lnTo>
                    <a:pt x="303" y="561"/>
                  </a:lnTo>
                  <a:lnTo>
                    <a:pt x="308" y="556"/>
                  </a:lnTo>
                  <a:lnTo>
                    <a:pt x="308" y="472"/>
                  </a:lnTo>
                </a:path>
              </a:pathLst>
            </a:custGeom>
            <a:noFill/>
            <a:ln w="12700" cmpd="sng">
              <a:solidFill>
                <a:schemeClr val="accent4"/>
              </a:solidFill>
              <a:prstDash val="solid"/>
              <a:round/>
              <a:headEnd/>
              <a:tailEnd/>
            </a:ln>
          </p:spPr>
          <p:txBody>
            <a:bodyPr/>
            <a:lstStyle/>
            <a:p>
              <a:endParaRPr lang="en-US"/>
            </a:p>
          </p:txBody>
        </p:sp>
        <p:sp>
          <p:nvSpPr>
            <p:cNvPr id="24" name="Freeform 27"/>
            <p:cNvSpPr>
              <a:spLocks/>
            </p:cNvSpPr>
            <p:nvPr/>
          </p:nvSpPr>
          <p:spPr bwMode="auto">
            <a:xfrm>
              <a:off x="6245226" y="1452563"/>
              <a:ext cx="487363" cy="2689225"/>
            </a:xfrm>
            <a:custGeom>
              <a:avLst/>
              <a:gdLst/>
              <a:ahLst/>
              <a:cxnLst>
                <a:cxn ang="0">
                  <a:pos x="5" y="392"/>
                </a:cxn>
                <a:cxn ang="0">
                  <a:pos x="14" y="298"/>
                </a:cxn>
                <a:cxn ang="0">
                  <a:pos x="19" y="134"/>
                </a:cxn>
                <a:cxn ang="0">
                  <a:pos x="29" y="45"/>
                </a:cxn>
                <a:cxn ang="0">
                  <a:pos x="34" y="35"/>
                </a:cxn>
                <a:cxn ang="0">
                  <a:pos x="39" y="199"/>
                </a:cxn>
                <a:cxn ang="0">
                  <a:pos x="49" y="288"/>
                </a:cxn>
                <a:cxn ang="0">
                  <a:pos x="54" y="452"/>
                </a:cxn>
                <a:cxn ang="0">
                  <a:pos x="64" y="541"/>
                </a:cxn>
                <a:cxn ang="0">
                  <a:pos x="69" y="705"/>
                </a:cxn>
                <a:cxn ang="0">
                  <a:pos x="79" y="795"/>
                </a:cxn>
                <a:cxn ang="0">
                  <a:pos x="84" y="959"/>
                </a:cxn>
                <a:cxn ang="0">
                  <a:pos x="94" y="1048"/>
                </a:cxn>
                <a:cxn ang="0">
                  <a:pos x="99" y="1212"/>
                </a:cxn>
                <a:cxn ang="0">
                  <a:pos x="109" y="1301"/>
                </a:cxn>
                <a:cxn ang="0">
                  <a:pos x="114" y="1465"/>
                </a:cxn>
                <a:cxn ang="0">
                  <a:pos x="123" y="1555"/>
                </a:cxn>
                <a:cxn ang="0">
                  <a:pos x="128" y="1694"/>
                </a:cxn>
                <a:cxn ang="0">
                  <a:pos x="133" y="1589"/>
                </a:cxn>
                <a:cxn ang="0">
                  <a:pos x="143" y="1500"/>
                </a:cxn>
                <a:cxn ang="0">
                  <a:pos x="148" y="1336"/>
                </a:cxn>
                <a:cxn ang="0">
                  <a:pos x="158" y="1247"/>
                </a:cxn>
                <a:cxn ang="0">
                  <a:pos x="163" y="1083"/>
                </a:cxn>
                <a:cxn ang="0">
                  <a:pos x="173" y="993"/>
                </a:cxn>
                <a:cxn ang="0">
                  <a:pos x="178" y="829"/>
                </a:cxn>
                <a:cxn ang="0">
                  <a:pos x="188" y="740"/>
                </a:cxn>
                <a:cxn ang="0">
                  <a:pos x="193" y="576"/>
                </a:cxn>
                <a:cxn ang="0">
                  <a:pos x="203" y="487"/>
                </a:cxn>
                <a:cxn ang="0">
                  <a:pos x="208" y="323"/>
                </a:cxn>
                <a:cxn ang="0">
                  <a:pos x="218" y="233"/>
                </a:cxn>
                <a:cxn ang="0">
                  <a:pos x="223" y="69"/>
                </a:cxn>
                <a:cxn ang="0">
                  <a:pos x="228" y="15"/>
                </a:cxn>
                <a:cxn ang="0">
                  <a:pos x="238" y="99"/>
                </a:cxn>
                <a:cxn ang="0">
                  <a:pos x="242" y="263"/>
                </a:cxn>
                <a:cxn ang="0">
                  <a:pos x="252" y="358"/>
                </a:cxn>
                <a:cxn ang="0">
                  <a:pos x="257" y="521"/>
                </a:cxn>
                <a:cxn ang="0">
                  <a:pos x="267" y="611"/>
                </a:cxn>
                <a:cxn ang="0">
                  <a:pos x="272" y="775"/>
                </a:cxn>
                <a:cxn ang="0">
                  <a:pos x="282" y="859"/>
                </a:cxn>
                <a:cxn ang="0">
                  <a:pos x="287" y="1028"/>
                </a:cxn>
                <a:cxn ang="0">
                  <a:pos x="297" y="1117"/>
                </a:cxn>
                <a:cxn ang="0">
                  <a:pos x="302" y="1281"/>
                </a:cxn>
              </a:cxnLst>
              <a:rect l="0" t="0" r="r" b="b"/>
              <a:pathLst>
                <a:path w="307" h="1694">
                  <a:moveTo>
                    <a:pt x="0" y="472"/>
                  </a:moveTo>
                  <a:lnTo>
                    <a:pt x="5" y="467"/>
                  </a:lnTo>
                  <a:lnTo>
                    <a:pt x="5" y="392"/>
                  </a:lnTo>
                  <a:lnTo>
                    <a:pt x="9" y="387"/>
                  </a:lnTo>
                  <a:lnTo>
                    <a:pt x="9" y="303"/>
                  </a:lnTo>
                  <a:lnTo>
                    <a:pt x="14" y="298"/>
                  </a:lnTo>
                  <a:lnTo>
                    <a:pt x="14" y="223"/>
                  </a:lnTo>
                  <a:lnTo>
                    <a:pt x="19" y="218"/>
                  </a:lnTo>
                  <a:lnTo>
                    <a:pt x="19" y="134"/>
                  </a:lnTo>
                  <a:lnTo>
                    <a:pt x="24" y="129"/>
                  </a:lnTo>
                  <a:lnTo>
                    <a:pt x="24" y="50"/>
                  </a:lnTo>
                  <a:lnTo>
                    <a:pt x="29" y="45"/>
                  </a:lnTo>
                  <a:lnTo>
                    <a:pt x="29" y="0"/>
                  </a:lnTo>
                  <a:lnTo>
                    <a:pt x="29" y="30"/>
                  </a:lnTo>
                  <a:lnTo>
                    <a:pt x="34" y="35"/>
                  </a:lnTo>
                  <a:lnTo>
                    <a:pt x="34" y="114"/>
                  </a:lnTo>
                  <a:lnTo>
                    <a:pt x="39" y="119"/>
                  </a:lnTo>
                  <a:lnTo>
                    <a:pt x="39" y="199"/>
                  </a:lnTo>
                  <a:lnTo>
                    <a:pt x="44" y="204"/>
                  </a:lnTo>
                  <a:lnTo>
                    <a:pt x="44" y="283"/>
                  </a:lnTo>
                  <a:lnTo>
                    <a:pt x="49" y="288"/>
                  </a:lnTo>
                  <a:lnTo>
                    <a:pt x="49" y="367"/>
                  </a:lnTo>
                  <a:lnTo>
                    <a:pt x="54" y="372"/>
                  </a:lnTo>
                  <a:lnTo>
                    <a:pt x="54" y="452"/>
                  </a:lnTo>
                  <a:lnTo>
                    <a:pt x="59" y="457"/>
                  </a:lnTo>
                  <a:lnTo>
                    <a:pt x="59" y="536"/>
                  </a:lnTo>
                  <a:lnTo>
                    <a:pt x="64" y="541"/>
                  </a:lnTo>
                  <a:lnTo>
                    <a:pt x="64" y="621"/>
                  </a:lnTo>
                  <a:lnTo>
                    <a:pt x="69" y="626"/>
                  </a:lnTo>
                  <a:lnTo>
                    <a:pt x="69" y="705"/>
                  </a:lnTo>
                  <a:lnTo>
                    <a:pt x="74" y="710"/>
                  </a:lnTo>
                  <a:lnTo>
                    <a:pt x="74" y="790"/>
                  </a:lnTo>
                  <a:lnTo>
                    <a:pt x="79" y="795"/>
                  </a:lnTo>
                  <a:lnTo>
                    <a:pt x="79" y="874"/>
                  </a:lnTo>
                  <a:lnTo>
                    <a:pt x="84" y="879"/>
                  </a:lnTo>
                  <a:lnTo>
                    <a:pt x="84" y="959"/>
                  </a:lnTo>
                  <a:lnTo>
                    <a:pt x="89" y="963"/>
                  </a:lnTo>
                  <a:lnTo>
                    <a:pt x="89" y="1043"/>
                  </a:lnTo>
                  <a:lnTo>
                    <a:pt x="94" y="1048"/>
                  </a:lnTo>
                  <a:lnTo>
                    <a:pt x="94" y="1127"/>
                  </a:lnTo>
                  <a:lnTo>
                    <a:pt x="99" y="1132"/>
                  </a:lnTo>
                  <a:lnTo>
                    <a:pt x="99" y="1212"/>
                  </a:lnTo>
                  <a:lnTo>
                    <a:pt x="104" y="1217"/>
                  </a:lnTo>
                  <a:lnTo>
                    <a:pt x="104" y="1296"/>
                  </a:lnTo>
                  <a:lnTo>
                    <a:pt x="109" y="1301"/>
                  </a:lnTo>
                  <a:lnTo>
                    <a:pt x="109" y="1381"/>
                  </a:lnTo>
                  <a:lnTo>
                    <a:pt x="114" y="1386"/>
                  </a:lnTo>
                  <a:lnTo>
                    <a:pt x="114" y="1465"/>
                  </a:lnTo>
                  <a:lnTo>
                    <a:pt x="119" y="1470"/>
                  </a:lnTo>
                  <a:lnTo>
                    <a:pt x="119" y="1550"/>
                  </a:lnTo>
                  <a:lnTo>
                    <a:pt x="123" y="1555"/>
                  </a:lnTo>
                  <a:lnTo>
                    <a:pt x="123" y="1634"/>
                  </a:lnTo>
                  <a:lnTo>
                    <a:pt x="128" y="1639"/>
                  </a:lnTo>
                  <a:lnTo>
                    <a:pt x="128" y="1694"/>
                  </a:lnTo>
                  <a:lnTo>
                    <a:pt x="128" y="1674"/>
                  </a:lnTo>
                  <a:lnTo>
                    <a:pt x="133" y="1669"/>
                  </a:lnTo>
                  <a:lnTo>
                    <a:pt x="133" y="1589"/>
                  </a:lnTo>
                  <a:lnTo>
                    <a:pt x="138" y="1584"/>
                  </a:lnTo>
                  <a:lnTo>
                    <a:pt x="138" y="1505"/>
                  </a:lnTo>
                  <a:lnTo>
                    <a:pt x="143" y="1500"/>
                  </a:lnTo>
                  <a:lnTo>
                    <a:pt x="143" y="1420"/>
                  </a:lnTo>
                  <a:lnTo>
                    <a:pt x="148" y="1415"/>
                  </a:lnTo>
                  <a:lnTo>
                    <a:pt x="148" y="1336"/>
                  </a:lnTo>
                  <a:lnTo>
                    <a:pt x="153" y="1331"/>
                  </a:lnTo>
                  <a:lnTo>
                    <a:pt x="153" y="1252"/>
                  </a:lnTo>
                  <a:lnTo>
                    <a:pt x="158" y="1247"/>
                  </a:lnTo>
                  <a:lnTo>
                    <a:pt x="158" y="1167"/>
                  </a:lnTo>
                  <a:lnTo>
                    <a:pt x="163" y="1162"/>
                  </a:lnTo>
                  <a:lnTo>
                    <a:pt x="163" y="1083"/>
                  </a:lnTo>
                  <a:lnTo>
                    <a:pt x="168" y="1078"/>
                  </a:lnTo>
                  <a:lnTo>
                    <a:pt x="168" y="998"/>
                  </a:lnTo>
                  <a:lnTo>
                    <a:pt x="173" y="993"/>
                  </a:lnTo>
                  <a:lnTo>
                    <a:pt x="173" y="914"/>
                  </a:lnTo>
                  <a:lnTo>
                    <a:pt x="178" y="909"/>
                  </a:lnTo>
                  <a:lnTo>
                    <a:pt x="178" y="829"/>
                  </a:lnTo>
                  <a:lnTo>
                    <a:pt x="183" y="824"/>
                  </a:lnTo>
                  <a:lnTo>
                    <a:pt x="183" y="745"/>
                  </a:lnTo>
                  <a:lnTo>
                    <a:pt x="188" y="740"/>
                  </a:lnTo>
                  <a:lnTo>
                    <a:pt x="188" y="661"/>
                  </a:lnTo>
                  <a:lnTo>
                    <a:pt x="193" y="656"/>
                  </a:lnTo>
                  <a:lnTo>
                    <a:pt x="193" y="576"/>
                  </a:lnTo>
                  <a:lnTo>
                    <a:pt x="198" y="571"/>
                  </a:lnTo>
                  <a:lnTo>
                    <a:pt x="198" y="492"/>
                  </a:lnTo>
                  <a:lnTo>
                    <a:pt x="203" y="487"/>
                  </a:lnTo>
                  <a:lnTo>
                    <a:pt x="203" y="407"/>
                  </a:lnTo>
                  <a:lnTo>
                    <a:pt x="208" y="402"/>
                  </a:lnTo>
                  <a:lnTo>
                    <a:pt x="208" y="323"/>
                  </a:lnTo>
                  <a:lnTo>
                    <a:pt x="213" y="318"/>
                  </a:lnTo>
                  <a:lnTo>
                    <a:pt x="213" y="238"/>
                  </a:lnTo>
                  <a:lnTo>
                    <a:pt x="218" y="233"/>
                  </a:lnTo>
                  <a:lnTo>
                    <a:pt x="218" y="149"/>
                  </a:lnTo>
                  <a:lnTo>
                    <a:pt x="223" y="144"/>
                  </a:lnTo>
                  <a:lnTo>
                    <a:pt x="223" y="69"/>
                  </a:lnTo>
                  <a:lnTo>
                    <a:pt x="228" y="65"/>
                  </a:lnTo>
                  <a:lnTo>
                    <a:pt x="228" y="0"/>
                  </a:lnTo>
                  <a:lnTo>
                    <a:pt x="228" y="15"/>
                  </a:lnTo>
                  <a:lnTo>
                    <a:pt x="233" y="20"/>
                  </a:lnTo>
                  <a:lnTo>
                    <a:pt x="233" y="94"/>
                  </a:lnTo>
                  <a:lnTo>
                    <a:pt x="238" y="99"/>
                  </a:lnTo>
                  <a:lnTo>
                    <a:pt x="238" y="184"/>
                  </a:lnTo>
                  <a:lnTo>
                    <a:pt x="242" y="189"/>
                  </a:lnTo>
                  <a:lnTo>
                    <a:pt x="242" y="263"/>
                  </a:lnTo>
                  <a:lnTo>
                    <a:pt x="247" y="268"/>
                  </a:lnTo>
                  <a:lnTo>
                    <a:pt x="247" y="353"/>
                  </a:lnTo>
                  <a:lnTo>
                    <a:pt x="252" y="358"/>
                  </a:lnTo>
                  <a:lnTo>
                    <a:pt x="252" y="437"/>
                  </a:lnTo>
                  <a:lnTo>
                    <a:pt x="257" y="442"/>
                  </a:lnTo>
                  <a:lnTo>
                    <a:pt x="257" y="521"/>
                  </a:lnTo>
                  <a:lnTo>
                    <a:pt x="262" y="526"/>
                  </a:lnTo>
                  <a:lnTo>
                    <a:pt x="262" y="606"/>
                  </a:lnTo>
                  <a:lnTo>
                    <a:pt x="267" y="611"/>
                  </a:lnTo>
                  <a:lnTo>
                    <a:pt x="267" y="685"/>
                  </a:lnTo>
                  <a:lnTo>
                    <a:pt x="272" y="690"/>
                  </a:lnTo>
                  <a:lnTo>
                    <a:pt x="272" y="775"/>
                  </a:lnTo>
                  <a:lnTo>
                    <a:pt x="277" y="780"/>
                  </a:lnTo>
                  <a:lnTo>
                    <a:pt x="277" y="854"/>
                  </a:lnTo>
                  <a:lnTo>
                    <a:pt x="282" y="859"/>
                  </a:lnTo>
                  <a:lnTo>
                    <a:pt x="282" y="944"/>
                  </a:lnTo>
                  <a:lnTo>
                    <a:pt x="287" y="949"/>
                  </a:lnTo>
                  <a:lnTo>
                    <a:pt x="287" y="1028"/>
                  </a:lnTo>
                  <a:lnTo>
                    <a:pt x="292" y="1033"/>
                  </a:lnTo>
                  <a:lnTo>
                    <a:pt x="292" y="1112"/>
                  </a:lnTo>
                  <a:lnTo>
                    <a:pt x="297" y="1117"/>
                  </a:lnTo>
                  <a:lnTo>
                    <a:pt x="297" y="1197"/>
                  </a:lnTo>
                  <a:lnTo>
                    <a:pt x="302" y="1202"/>
                  </a:lnTo>
                  <a:lnTo>
                    <a:pt x="302" y="1281"/>
                  </a:lnTo>
                  <a:lnTo>
                    <a:pt x="307" y="1286"/>
                  </a:lnTo>
                  <a:lnTo>
                    <a:pt x="307" y="1366"/>
                  </a:lnTo>
                </a:path>
              </a:pathLst>
            </a:custGeom>
            <a:noFill/>
            <a:ln w="12700" cmpd="sng">
              <a:solidFill>
                <a:schemeClr val="accent4"/>
              </a:solidFill>
              <a:prstDash val="solid"/>
              <a:round/>
              <a:headEnd/>
              <a:tailEnd/>
            </a:ln>
          </p:spPr>
          <p:txBody>
            <a:bodyPr/>
            <a:lstStyle/>
            <a:p>
              <a:endParaRPr lang="en-US"/>
            </a:p>
          </p:txBody>
        </p:sp>
        <p:sp>
          <p:nvSpPr>
            <p:cNvPr id="25" name="Freeform 28"/>
            <p:cNvSpPr>
              <a:spLocks/>
            </p:cNvSpPr>
            <p:nvPr/>
          </p:nvSpPr>
          <p:spPr bwMode="auto">
            <a:xfrm>
              <a:off x="6732588" y="1452563"/>
              <a:ext cx="495300" cy="2689225"/>
            </a:xfrm>
            <a:custGeom>
              <a:avLst/>
              <a:gdLst/>
              <a:ahLst/>
              <a:cxnLst>
                <a:cxn ang="0">
                  <a:pos x="5" y="1450"/>
                </a:cxn>
                <a:cxn ang="0">
                  <a:pos x="15" y="1540"/>
                </a:cxn>
                <a:cxn ang="0">
                  <a:pos x="20" y="1694"/>
                </a:cxn>
                <a:cxn ang="0">
                  <a:pos x="25" y="1604"/>
                </a:cxn>
                <a:cxn ang="0">
                  <a:pos x="35" y="1515"/>
                </a:cxn>
                <a:cxn ang="0">
                  <a:pos x="40" y="1351"/>
                </a:cxn>
                <a:cxn ang="0">
                  <a:pos x="49" y="1261"/>
                </a:cxn>
                <a:cxn ang="0">
                  <a:pos x="54" y="1098"/>
                </a:cxn>
                <a:cxn ang="0">
                  <a:pos x="64" y="1008"/>
                </a:cxn>
                <a:cxn ang="0">
                  <a:pos x="69" y="844"/>
                </a:cxn>
                <a:cxn ang="0">
                  <a:pos x="79" y="755"/>
                </a:cxn>
                <a:cxn ang="0">
                  <a:pos x="84" y="591"/>
                </a:cxn>
                <a:cxn ang="0">
                  <a:pos x="94" y="502"/>
                </a:cxn>
                <a:cxn ang="0">
                  <a:pos x="99" y="338"/>
                </a:cxn>
                <a:cxn ang="0">
                  <a:pos x="109" y="248"/>
                </a:cxn>
                <a:cxn ang="0">
                  <a:pos x="114" y="84"/>
                </a:cxn>
                <a:cxn ang="0">
                  <a:pos x="124" y="5"/>
                </a:cxn>
                <a:cxn ang="0">
                  <a:pos x="129" y="164"/>
                </a:cxn>
                <a:cxn ang="0">
                  <a:pos x="139" y="253"/>
                </a:cxn>
                <a:cxn ang="0">
                  <a:pos x="144" y="417"/>
                </a:cxn>
                <a:cxn ang="0">
                  <a:pos x="154" y="507"/>
                </a:cxn>
                <a:cxn ang="0">
                  <a:pos x="159" y="670"/>
                </a:cxn>
                <a:cxn ang="0">
                  <a:pos x="168" y="765"/>
                </a:cxn>
                <a:cxn ang="0">
                  <a:pos x="173" y="929"/>
                </a:cxn>
                <a:cxn ang="0">
                  <a:pos x="183" y="1013"/>
                </a:cxn>
                <a:cxn ang="0">
                  <a:pos x="188" y="1177"/>
                </a:cxn>
                <a:cxn ang="0">
                  <a:pos x="198" y="1271"/>
                </a:cxn>
                <a:cxn ang="0">
                  <a:pos x="203" y="1435"/>
                </a:cxn>
                <a:cxn ang="0">
                  <a:pos x="213" y="1525"/>
                </a:cxn>
                <a:cxn ang="0">
                  <a:pos x="218" y="1689"/>
                </a:cxn>
                <a:cxn ang="0">
                  <a:pos x="228" y="1614"/>
                </a:cxn>
                <a:cxn ang="0">
                  <a:pos x="233" y="1450"/>
                </a:cxn>
                <a:cxn ang="0">
                  <a:pos x="243" y="1361"/>
                </a:cxn>
                <a:cxn ang="0">
                  <a:pos x="248" y="1197"/>
                </a:cxn>
                <a:cxn ang="0">
                  <a:pos x="258" y="1108"/>
                </a:cxn>
                <a:cxn ang="0">
                  <a:pos x="263" y="944"/>
                </a:cxn>
                <a:cxn ang="0">
                  <a:pos x="273" y="854"/>
                </a:cxn>
                <a:cxn ang="0">
                  <a:pos x="278" y="690"/>
                </a:cxn>
                <a:cxn ang="0">
                  <a:pos x="287" y="601"/>
                </a:cxn>
                <a:cxn ang="0">
                  <a:pos x="292" y="437"/>
                </a:cxn>
                <a:cxn ang="0">
                  <a:pos x="302" y="348"/>
                </a:cxn>
                <a:cxn ang="0">
                  <a:pos x="307" y="184"/>
                </a:cxn>
              </a:cxnLst>
              <a:rect l="0" t="0" r="r" b="b"/>
              <a:pathLst>
                <a:path w="312" h="1694">
                  <a:moveTo>
                    <a:pt x="0" y="1366"/>
                  </a:moveTo>
                  <a:lnTo>
                    <a:pt x="5" y="1371"/>
                  </a:lnTo>
                  <a:lnTo>
                    <a:pt x="5" y="1450"/>
                  </a:lnTo>
                  <a:lnTo>
                    <a:pt x="10" y="1455"/>
                  </a:lnTo>
                  <a:lnTo>
                    <a:pt x="10" y="1535"/>
                  </a:lnTo>
                  <a:lnTo>
                    <a:pt x="15" y="1540"/>
                  </a:lnTo>
                  <a:lnTo>
                    <a:pt x="15" y="1619"/>
                  </a:lnTo>
                  <a:lnTo>
                    <a:pt x="20" y="1624"/>
                  </a:lnTo>
                  <a:lnTo>
                    <a:pt x="20" y="1694"/>
                  </a:lnTo>
                  <a:lnTo>
                    <a:pt x="20" y="1689"/>
                  </a:lnTo>
                  <a:lnTo>
                    <a:pt x="25" y="1684"/>
                  </a:lnTo>
                  <a:lnTo>
                    <a:pt x="25" y="1604"/>
                  </a:lnTo>
                  <a:lnTo>
                    <a:pt x="30" y="1599"/>
                  </a:lnTo>
                  <a:lnTo>
                    <a:pt x="30" y="1520"/>
                  </a:lnTo>
                  <a:lnTo>
                    <a:pt x="35" y="1515"/>
                  </a:lnTo>
                  <a:lnTo>
                    <a:pt x="35" y="1435"/>
                  </a:lnTo>
                  <a:lnTo>
                    <a:pt x="40" y="1430"/>
                  </a:lnTo>
                  <a:lnTo>
                    <a:pt x="40" y="1351"/>
                  </a:lnTo>
                  <a:lnTo>
                    <a:pt x="45" y="1346"/>
                  </a:lnTo>
                  <a:lnTo>
                    <a:pt x="45" y="1266"/>
                  </a:lnTo>
                  <a:lnTo>
                    <a:pt x="49" y="1261"/>
                  </a:lnTo>
                  <a:lnTo>
                    <a:pt x="49" y="1182"/>
                  </a:lnTo>
                  <a:lnTo>
                    <a:pt x="54" y="1177"/>
                  </a:lnTo>
                  <a:lnTo>
                    <a:pt x="54" y="1098"/>
                  </a:lnTo>
                  <a:lnTo>
                    <a:pt x="59" y="1093"/>
                  </a:lnTo>
                  <a:lnTo>
                    <a:pt x="59" y="1013"/>
                  </a:lnTo>
                  <a:lnTo>
                    <a:pt x="64" y="1008"/>
                  </a:lnTo>
                  <a:lnTo>
                    <a:pt x="64" y="929"/>
                  </a:lnTo>
                  <a:lnTo>
                    <a:pt x="69" y="924"/>
                  </a:lnTo>
                  <a:lnTo>
                    <a:pt x="69" y="844"/>
                  </a:lnTo>
                  <a:lnTo>
                    <a:pt x="74" y="839"/>
                  </a:lnTo>
                  <a:lnTo>
                    <a:pt x="74" y="760"/>
                  </a:lnTo>
                  <a:lnTo>
                    <a:pt x="79" y="755"/>
                  </a:lnTo>
                  <a:lnTo>
                    <a:pt x="79" y="675"/>
                  </a:lnTo>
                  <a:lnTo>
                    <a:pt x="84" y="670"/>
                  </a:lnTo>
                  <a:lnTo>
                    <a:pt x="84" y="591"/>
                  </a:lnTo>
                  <a:lnTo>
                    <a:pt x="89" y="586"/>
                  </a:lnTo>
                  <a:lnTo>
                    <a:pt x="89" y="507"/>
                  </a:lnTo>
                  <a:lnTo>
                    <a:pt x="94" y="502"/>
                  </a:lnTo>
                  <a:lnTo>
                    <a:pt x="94" y="422"/>
                  </a:lnTo>
                  <a:lnTo>
                    <a:pt x="99" y="417"/>
                  </a:lnTo>
                  <a:lnTo>
                    <a:pt x="99" y="338"/>
                  </a:lnTo>
                  <a:lnTo>
                    <a:pt x="104" y="333"/>
                  </a:lnTo>
                  <a:lnTo>
                    <a:pt x="104" y="253"/>
                  </a:lnTo>
                  <a:lnTo>
                    <a:pt x="109" y="248"/>
                  </a:lnTo>
                  <a:lnTo>
                    <a:pt x="109" y="169"/>
                  </a:lnTo>
                  <a:lnTo>
                    <a:pt x="114" y="164"/>
                  </a:lnTo>
                  <a:lnTo>
                    <a:pt x="114" y="84"/>
                  </a:lnTo>
                  <a:lnTo>
                    <a:pt x="119" y="79"/>
                  </a:lnTo>
                  <a:lnTo>
                    <a:pt x="119" y="0"/>
                  </a:lnTo>
                  <a:lnTo>
                    <a:pt x="124" y="5"/>
                  </a:lnTo>
                  <a:lnTo>
                    <a:pt x="124" y="79"/>
                  </a:lnTo>
                  <a:lnTo>
                    <a:pt x="129" y="84"/>
                  </a:lnTo>
                  <a:lnTo>
                    <a:pt x="129" y="164"/>
                  </a:lnTo>
                  <a:lnTo>
                    <a:pt x="134" y="169"/>
                  </a:lnTo>
                  <a:lnTo>
                    <a:pt x="134" y="248"/>
                  </a:lnTo>
                  <a:lnTo>
                    <a:pt x="139" y="253"/>
                  </a:lnTo>
                  <a:lnTo>
                    <a:pt x="139" y="338"/>
                  </a:lnTo>
                  <a:lnTo>
                    <a:pt x="144" y="343"/>
                  </a:lnTo>
                  <a:lnTo>
                    <a:pt x="144" y="417"/>
                  </a:lnTo>
                  <a:lnTo>
                    <a:pt x="149" y="422"/>
                  </a:lnTo>
                  <a:lnTo>
                    <a:pt x="149" y="502"/>
                  </a:lnTo>
                  <a:lnTo>
                    <a:pt x="154" y="507"/>
                  </a:lnTo>
                  <a:lnTo>
                    <a:pt x="154" y="586"/>
                  </a:lnTo>
                  <a:lnTo>
                    <a:pt x="159" y="591"/>
                  </a:lnTo>
                  <a:lnTo>
                    <a:pt x="159" y="670"/>
                  </a:lnTo>
                  <a:lnTo>
                    <a:pt x="163" y="675"/>
                  </a:lnTo>
                  <a:lnTo>
                    <a:pt x="163" y="760"/>
                  </a:lnTo>
                  <a:lnTo>
                    <a:pt x="168" y="765"/>
                  </a:lnTo>
                  <a:lnTo>
                    <a:pt x="168" y="839"/>
                  </a:lnTo>
                  <a:lnTo>
                    <a:pt x="173" y="844"/>
                  </a:lnTo>
                  <a:lnTo>
                    <a:pt x="173" y="929"/>
                  </a:lnTo>
                  <a:lnTo>
                    <a:pt x="178" y="934"/>
                  </a:lnTo>
                  <a:lnTo>
                    <a:pt x="178" y="1008"/>
                  </a:lnTo>
                  <a:lnTo>
                    <a:pt x="183" y="1013"/>
                  </a:lnTo>
                  <a:lnTo>
                    <a:pt x="183" y="1098"/>
                  </a:lnTo>
                  <a:lnTo>
                    <a:pt x="188" y="1103"/>
                  </a:lnTo>
                  <a:lnTo>
                    <a:pt x="188" y="1177"/>
                  </a:lnTo>
                  <a:lnTo>
                    <a:pt x="193" y="1182"/>
                  </a:lnTo>
                  <a:lnTo>
                    <a:pt x="193" y="1266"/>
                  </a:lnTo>
                  <a:lnTo>
                    <a:pt x="198" y="1271"/>
                  </a:lnTo>
                  <a:lnTo>
                    <a:pt x="198" y="1351"/>
                  </a:lnTo>
                  <a:lnTo>
                    <a:pt x="203" y="1356"/>
                  </a:lnTo>
                  <a:lnTo>
                    <a:pt x="203" y="1435"/>
                  </a:lnTo>
                  <a:lnTo>
                    <a:pt x="208" y="1440"/>
                  </a:lnTo>
                  <a:lnTo>
                    <a:pt x="208" y="1520"/>
                  </a:lnTo>
                  <a:lnTo>
                    <a:pt x="213" y="1525"/>
                  </a:lnTo>
                  <a:lnTo>
                    <a:pt x="213" y="1604"/>
                  </a:lnTo>
                  <a:lnTo>
                    <a:pt x="218" y="1609"/>
                  </a:lnTo>
                  <a:lnTo>
                    <a:pt x="218" y="1689"/>
                  </a:lnTo>
                  <a:lnTo>
                    <a:pt x="223" y="1694"/>
                  </a:lnTo>
                  <a:lnTo>
                    <a:pt x="223" y="1619"/>
                  </a:lnTo>
                  <a:lnTo>
                    <a:pt x="228" y="1614"/>
                  </a:lnTo>
                  <a:lnTo>
                    <a:pt x="228" y="1535"/>
                  </a:lnTo>
                  <a:lnTo>
                    <a:pt x="233" y="1530"/>
                  </a:lnTo>
                  <a:lnTo>
                    <a:pt x="233" y="1450"/>
                  </a:lnTo>
                  <a:lnTo>
                    <a:pt x="238" y="1445"/>
                  </a:lnTo>
                  <a:lnTo>
                    <a:pt x="238" y="1366"/>
                  </a:lnTo>
                  <a:lnTo>
                    <a:pt x="243" y="1361"/>
                  </a:lnTo>
                  <a:lnTo>
                    <a:pt x="243" y="1281"/>
                  </a:lnTo>
                  <a:lnTo>
                    <a:pt x="248" y="1276"/>
                  </a:lnTo>
                  <a:lnTo>
                    <a:pt x="248" y="1197"/>
                  </a:lnTo>
                  <a:lnTo>
                    <a:pt x="253" y="1192"/>
                  </a:lnTo>
                  <a:lnTo>
                    <a:pt x="253" y="1112"/>
                  </a:lnTo>
                  <a:lnTo>
                    <a:pt x="258" y="1108"/>
                  </a:lnTo>
                  <a:lnTo>
                    <a:pt x="258" y="1028"/>
                  </a:lnTo>
                  <a:lnTo>
                    <a:pt x="263" y="1023"/>
                  </a:lnTo>
                  <a:lnTo>
                    <a:pt x="263" y="944"/>
                  </a:lnTo>
                  <a:lnTo>
                    <a:pt x="268" y="939"/>
                  </a:lnTo>
                  <a:lnTo>
                    <a:pt x="268" y="859"/>
                  </a:lnTo>
                  <a:lnTo>
                    <a:pt x="273" y="854"/>
                  </a:lnTo>
                  <a:lnTo>
                    <a:pt x="273" y="775"/>
                  </a:lnTo>
                  <a:lnTo>
                    <a:pt x="278" y="770"/>
                  </a:lnTo>
                  <a:lnTo>
                    <a:pt x="278" y="690"/>
                  </a:lnTo>
                  <a:lnTo>
                    <a:pt x="282" y="685"/>
                  </a:lnTo>
                  <a:lnTo>
                    <a:pt x="282" y="606"/>
                  </a:lnTo>
                  <a:lnTo>
                    <a:pt x="287" y="601"/>
                  </a:lnTo>
                  <a:lnTo>
                    <a:pt x="287" y="521"/>
                  </a:lnTo>
                  <a:lnTo>
                    <a:pt x="292" y="516"/>
                  </a:lnTo>
                  <a:lnTo>
                    <a:pt x="292" y="437"/>
                  </a:lnTo>
                  <a:lnTo>
                    <a:pt x="297" y="432"/>
                  </a:lnTo>
                  <a:lnTo>
                    <a:pt x="297" y="353"/>
                  </a:lnTo>
                  <a:lnTo>
                    <a:pt x="302" y="348"/>
                  </a:lnTo>
                  <a:lnTo>
                    <a:pt x="302" y="268"/>
                  </a:lnTo>
                  <a:lnTo>
                    <a:pt x="307" y="263"/>
                  </a:lnTo>
                  <a:lnTo>
                    <a:pt x="307" y="184"/>
                  </a:lnTo>
                  <a:lnTo>
                    <a:pt x="312" y="179"/>
                  </a:lnTo>
                  <a:lnTo>
                    <a:pt x="312" y="99"/>
                  </a:lnTo>
                </a:path>
              </a:pathLst>
            </a:custGeom>
            <a:noFill/>
            <a:ln w="12700" cmpd="sng">
              <a:solidFill>
                <a:schemeClr val="accent4"/>
              </a:solidFill>
              <a:prstDash val="solid"/>
              <a:round/>
              <a:headEnd/>
              <a:tailEnd/>
            </a:ln>
          </p:spPr>
          <p:txBody>
            <a:bodyPr/>
            <a:lstStyle/>
            <a:p>
              <a:endParaRPr lang="en-US"/>
            </a:p>
          </p:txBody>
        </p:sp>
        <p:sp>
          <p:nvSpPr>
            <p:cNvPr id="26" name="Freeform 29"/>
            <p:cNvSpPr>
              <a:spLocks/>
            </p:cNvSpPr>
            <p:nvPr/>
          </p:nvSpPr>
          <p:spPr bwMode="auto">
            <a:xfrm>
              <a:off x="7227888" y="1452563"/>
              <a:ext cx="488950" cy="2689225"/>
            </a:xfrm>
            <a:custGeom>
              <a:avLst/>
              <a:gdLst/>
              <a:ahLst/>
              <a:cxnLst>
                <a:cxn ang="0">
                  <a:pos x="5" y="15"/>
                </a:cxn>
                <a:cxn ang="0">
                  <a:pos x="10" y="65"/>
                </a:cxn>
                <a:cxn ang="0">
                  <a:pos x="20" y="154"/>
                </a:cxn>
                <a:cxn ang="0">
                  <a:pos x="25" y="318"/>
                </a:cxn>
                <a:cxn ang="0">
                  <a:pos x="35" y="407"/>
                </a:cxn>
                <a:cxn ang="0">
                  <a:pos x="40" y="571"/>
                </a:cxn>
                <a:cxn ang="0">
                  <a:pos x="50" y="661"/>
                </a:cxn>
                <a:cxn ang="0">
                  <a:pos x="55" y="824"/>
                </a:cxn>
                <a:cxn ang="0">
                  <a:pos x="65" y="914"/>
                </a:cxn>
                <a:cxn ang="0">
                  <a:pos x="70" y="1078"/>
                </a:cxn>
                <a:cxn ang="0">
                  <a:pos x="80" y="1167"/>
                </a:cxn>
                <a:cxn ang="0">
                  <a:pos x="84" y="1331"/>
                </a:cxn>
                <a:cxn ang="0">
                  <a:pos x="94" y="1425"/>
                </a:cxn>
                <a:cxn ang="0">
                  <a:pos x="99" y="1589"/>
                </a:cxn>
                <a:cxn ang="0">
                  <a:pos x="109" y="1674"/>
                </a:cxn>
                <a:cxn ang="0">
                  <a:pos x="114" y="1629"/>
                </a:cxn>
                <a:cxn ang="0">
                  <a:pos x="119" y="1465"/>
                </a:cxn>
                <a:cxn ang="0">
                  <a:pos x="129" y="1376"/>
                </a:cxn>
                <a:cxn ang="0">
                  <a:pos x="134" y="1212"/>
                </a:cxn>
                <a:cxn ang="0">
                  <a:pos x="144" y="1122"/>
                </a:cxn>
                <a:cxn ang="0">
                  <a:pos x="149" y="959"/>
                </a:cxn>
                <a:cxn ang="0">
                  <a:pos x="159" y="869"/>
                </a:cxn>
                <a:cxn ang="0">
                  <a:pos x="164" y="705"/>
                </a:cxn>
                <a:cxn ang="0">
                  <a:pos x="174" y="616"/>
                </a:cxn>
                <a:cxn ang="0">
                  <a:pos x="179" y="452"/>
                </a:cxn>
                <a:cxn ang="0">
                  <a:pos x="189" y="363"/>
                </a:cxn>
                <a:cxn ang="0">
                  <a:pos x="194" y="199"/>
                </a:cxn>
                <a:cxn ang="0">
                  <a:pos x="203" y="109"/>
                </a:cxn>
                <a:cxn ang="0">
                  <a:pos x="208" y="0"/>
                </a:cxn>
                <a:cxn ang="0">
                  <a:pos x="213" y="134"/>
                </a:cxn>
                <a:cxn ang="0">
                  <a:pos x="223" y="223"/>
                </a:cxn>
                <a:cxn ang="0">
                  <a:pos x="228" y="387"/>
                </a:cxn>
                <a:cxn ang="0">
                  <a:pos x="238" y="477"/>
                </a:cxn>
                <a:cxn ang="0">
                  <a:pos x="243" y="641"/>
                </a:cxn>
                <a:cxn ang="0">
                  <a:pos x="253" y="730"/>
                </a:cxn>
                <a:cxn ang="0">
                  <a:pos x="258" y="894"/>
                </a:cxn>
                <a:cxn ang="0">
                  <a:pos x="268" y="983"/>
                </a:cxn>
                <a:cxn ang="0">
                  <a:pos x="273" y="1147"/>
                </a:cxn>
                <a:cxn ang="0">
                  <a:pos x="283" y="1237"/>
                </a:cxn>
                <a:cxn ang="0">
                  <a:pos x="288" y="1401"/>
                </a:cxn>
                <a:cxn ang="0">
                  <a:pos x="298" y="1490"/>
                </a:cxn>
                <a:cxn ang="0">
                  <a:pos x="303" y="1654"/>
                </a:cxn>
              </a:cxnLst>
              <a:rect l="0" t="0" r="r" b="b"/>
              <a:pathLst>
                <a:path w="308" h="1694">
                  <a:moveTo>
                    <a:pt x="0" y="99"/>
                  </a:moveTo>
                  <a:lnTo>
                    <a:pt x="5" y="94"/>
                  </a:lnTo>
                  <a:lnTo>
                    <a:pt x="5" y="15"/>
                  </a:lnTo>
                  <a:lnTo>
                    <a:pt x="10" y="10"/>
                  </a:lnTo>
                  <a:lnTo>
                    <a:pt x="10" y="0"/>
                  </a:lnTo>
                  <a:lnTo>
                    <a:pt x="10" y="65"/>
                  </a:lnTo>
                  <a:lnTo>
                    <a:pt x="15" y="69"/>
                  </a:lnTo>
                  <a:lnTo>
                    <a:pt x="15" y="149"/>
                  </a:lnTo>
                  <a:lnTo>
                    <a:pt x="20" y="154"/>
                  </a:lnTo>
                  <a:lnTo>
                    <a:pt x="20" y="233"/>
                  </a:lnTo>
                  <a:lnTo>
                    <a:pt x="25" y="238"/>
                  </a:lnTo>
                  <a:lnTo>
                    <a:pt x="25" y="318"/>
                  </a:lnTo>
                  <a:lnTo>
                    <a:pt x="30" y="323"/>
                  </a:lnTo>
                  <a:lnTo>
                    <a:pt x="30" y="402"/>
                  </a:lnTo>
                  <a:lnTo>
                    <a:pt x="35" y="407"/>
                  </a:lnTo>
                  <a:lnTo>
                    <a:pt x="35" y="487"/>
                  </a:lnTo>
                  <a:lnTo>
                    <a:pt x="40" y="492"/>
                  </a:lnTo>
                  <a:lnTo>
                    <a:pt x="40" y="571"/>
                  </a:lnTo>
                  <a:lnTo>
                    <a:pt x="45" y="576"/>
                  </a:lnTo>
                  <a:lnTo>
                    <a:pt x="45" y="656"/>
                  </a:lnTo>
                  <a:lnTo>
                    <a:pt x="50" y="661"/>
                  </a:lnTo>
                  <a:lnTo>
                    <a:pt x="50" y="740"/>
                  </a:lnTo>
                  <a:lnTo>
                    <a:pt x="55" y="745"/>
                  </a:lnTo>
                  <a:lnTo>
                    <a:pt x="55" y="824"/>
                  </a:lnTo>
                  <a:lnTo>
                    <a:pt x="60" y="829"/>
                  </a:lnTo>
                  <a:lnTo>
                    <a:pt x="60" y="909"/>
                  </a:lnTo>
                  <a:lnTo>
                    <a:pt x="65" y="914"/>
                  </a:lnTo>
                  <a:lnTo>
                    <a:pt x="65" y="993"/>
                  </a:lnTo>
                  <a:lnTo>
                    <a:pt x="70" y="998"/>
                  </a:lnTo>
                  <a:lnTo>
                    <a:pt x="70" y="1078"/>
                  </a:lnTo>
                  <a:lnTo>
                    <a:pt x="75" y="1083"/>
                  </a:lnTo>
                  <a:lnTo>
                    <a:pt x="75" y="1162"/>
                  </a:lnTo>
                  <a:lnTo>
                    <a:pt x="80" y="1167"/>
                  </a:lnTo>
                  <a:lnTo>
                    <a:pt x="80" y="1252"/>
                  </a:lnTo>
                  <a:lnTo>
                    <a:pt x="84" y="1257"/>
                  </a:lnTo>
                  <a:lnTo>
                    <a:pt x="84" y="1331"/>
                  </a:lnTo>
                  <a:lnTo>
                    <a:pt x="89" y="1336"/>
                  </a:lnTo>
                  <a:lnTo>
                    <a:pt x="89" y="1420"/>
                  </a:lnTo>
                  <a:lnTo>
                    <a:pt x="94" y="1425"/>
                  </a:lnTo>
                  <a:lnTo>
                    <a:pt x="94" y="1500"/>
                  </a:lnTo>
                  <a:lnTo>
                    <a:pt x="99" y="1505"/>
                  </a:lnTo>
                  <a:lnTo>
                    <a:pt x="99" y="1589"/>
                  </a:lnTo>
                  <a:lnTo>
                    <a:pt x="104" y="1594"/>
                  </a:lnTo>
                  <a:lnTo>
                    <a:pt x="104" y="1669"/>
                  </a:lnTo>
                  <a:lnTo>
                    <a:pt x="109" y="1674"/>
                  </a:lnTo>
                  <a:lnTo>
                    <a:pt x="109" y="1694"/>
                  </a:lnTo>
                  <a:lnTo>
                    <a:pt x="109" y="1634"/>
                  </a:lnTo>
                  <a:lnTo>
                    <a:pt x="114" y="1629"/>
                  </a:lnTo>
                  <a:lnTo>
                    <a:pt x="114" y="1550"/>
                  </a:lnTo>
                  <a:lnTo>
                    <a:pt x="119" y="1545"/>
                  </a:lnTo>
                  <a:lnTo>
                    <a:pt x="119" y="1465"/>
                  </a:lnTo>
                  <a:lnTo>
                    <a:pt x="124" y="1460"/>
                  </a:lnTo>
                  <a:lnTo>
                    <a:pt x="124" y="1381"/>
                  </a:lnTo>
                  <a:lnTo>
                    <a:pt x="129" y="1376"/>
                  </a:lnTo>
                  <a:lnTo>
                    <a:pt x="129" y="1296"/>
                  </a:lnTo>
                  <a:lnTo>
                    <a:pt x="134" y="1291"/>
                  </a:lnTo>
                  <a:lnTo>
                    <a:pt x="134" y="1212"/>
                  </a:lnTo>
                  <a:lnTo>
                    <a:pt x="139" y="1207"/>
                  </a:lnTo>
                  <a:lnTo>
                    <a:pt x="139" y="1127"/>
                  </a:lnTo>
                  <a:lnTo>
                    <a:pt x="144" y="1122"/>
                  </a:lnTo>
                  <a:lnTo>
                    <a:pt x="144" y="1043"/>
                  </a:lnTo>
                  <a:lnTo>
                    <a:pt x="149" y="1038"/>
                  </a:lnTo>
                  <a:lnTo>
                    <a:pt x="149" y="959"/>
                  </a:lnTo>
                  <a:lnTo>
                    <a:pt x="154" y="954"/>
                  </a:lnTo>
                  <a:lnTo>
                    <a:pt x="154" y="874"/>
                  </a:lnTo>
                  <a:lnTo>
                    <a:pt x="159" y="869"/>
                  </a:lnTo>
                  <a:lnTo>
                    <a:pt x="159" y="790"/>
                  </a:lnTo>
                  <a:lnTo>
                    <a:pt x="164" y="785"/>
                  </a:lnTo>
                  <a:lnTo>
                    <a:pt x="164" y="705"/>
                  </a:lnTo>
                  <a:lnTo>
                    <a:pt x="169" y="700"/>
                  </a:lnTo>
                  <a:lnTo>
                    <a:pt x="169" y="621"/>
                  </a:lnTo>
                  <a:lnTo>
                    <a:pt x="174" y="616"/>
                  </a:lnTo>
                  <a:lnTo>
                    <a:pt x="174" y="536"/>
                  </a:lnTo>
                  <a:lnTo>
                    <a:pt x="179" y="531"/>
                  </a:lnTo>
                  <a:lnTo>
                    <a:pt x="179" y="452"/>
                  </a:lnTo>
                  <a:lnTo>
                    <a:pt x="184" y="447"/>
                  </a:lnTo>
                  <a:lnTo>
                    <a:pt x="184" y="367"/>
                  </a:lnTo>
                  <a:lnTo>
                    <a:pt x="189" y="363"/>
                  </a:lnTo>
                  <a:lnTo>
                    <a:pt x="189" y="283"/>
                  </a:lnTo>
                  <a:lnTo>
                    <a:pt x="194" y="278"/>
                  </a:lnTo>
                  <a:lnTo>
                    <a:pt x="194" y="199"/>
                  </a:lnTo>
                  <a:lnTo>
                    <a:pt x="198" y="194"/>
                  </a:lnTo>
                  <a:lnTo>
                    <a:pt x="198" y="114"/>
                  </a:lnTo>
                  <a:lnTo>
                    <a:pt x="203" y="109"/>
                  </a:lnTo>
                  <a:lnTo>
                    <a:pt x="203" y="30"/>
                  </a:lnTo>
                  <a:lnTo>
                    <a:pt x="208" y="25"/>
                  </a:lnTo>
                  <a:lnTo>
                    <a:pt x="208" y="0"/>
                  </a:lnTo>
                  <a:lnTo>
                    <a:pt x="208" y="50"/>
                  </a:lnTo>
                  <a:lnTo>
                    <a:pt x="213" y="55"/>
                  </a:lnTo>
                  <a:lnTo>
                    <a:pt x="213" y="134"/>
                  </a:lnTo>
                  <a:lnTo>
                    <a:pt x="218" y="139"/>
                  </a:lnTo>
                  <a:lnTo>
                    <a:pt x="218" y="218"/>
                  </a:lnTo>
                  <a:lnTo>
                    <a:pt x="223" y="223"/>
                  </a:lnTo>
                  <a:lnTo>
                    <a:pt x="223" y="303"/>
                  </a:lnTo>
                  <a:lnTo>
                    <a:pt x="228" y="308"/>
                  </a:lnTo>
                  <a:lnTo>
                    <a:pt x="228" y="387"/>
                  </a:lnTo>
                  <a:lnTo>
                    <a:pt x="233" y="392"/>
                  </a:lnTo>
                  <a:lnTo>
                    <a:pt x="233" y="472"/>
                  </a:lnTo>
                  <a:lnTo>
                    <a:pt x="238" y="477"/>
                  </a:lnTo>
                  <a:lnTo>
                    <a:pt x="238" y="556"/>
                  </a:lnTo>
                  <a:lnTo>
                    <a:pt x="243" y="561"/>
                  </a:lnTo>
                  <a:lnTo>
                    <a:pt x="243" y="641"/>
                  </a:lnTo>
                  <a:lnTo>
                    <a:pt x="248" y="646"/>
                  </a:lnTo>
                  <a:lnTo>
                    <a:pt x="248" y="725"/>
                  </a:lnTo>
                  <a:lnTo>
                    <a:pt x="253" y="730"/>
                  </a:lnTo>
                  <a:lnTo>
                    <a:pt x="253" y="810"/>
                  </a:lnTo>
                  <a:lnTo>
                    <a:pt x="258" y="814"/>
                  </a:lnTo>
                  <a:lnTo>
                    <a:pt x="258" y="894"/>
                  </a:lnTo>
                  <a:lnTo>
                    <a:pt x="263" y="899"/>
                  </a:lnTo>
                  <a:lnTo>
                    <a:pt x="263" y="978"/>
                  </a:lnTo>
                  <a:lnTo>
                    <a:pt x="268" y="983"/>
                  </a:lnTo>
                  <a:lnTo>
                    <a:pt x="268" y="1063"/>
                  </a:lnTo>
                  <a:lnTo>
                    <a:pt x="273" y="1068"/>
                  </a:lnTo>
                  <a:lnTo>
                    <a:pt x="273" y="1147"/>
                  </a:lnTo>
                  <a:lnTo>
                    <a:pt x="278" y="1152"/>
                  </a:lnTo>
                  <a:lnTo>
                    <a:pt x="278" y="1232"/>
                  </a:lnTo>
                  <a:lnTo>
                    <a:pt x="283" y="1237"/>
                  </a:lnTo>
                  <a:lnTo>
                    <a:pt x="283" y="1316"/>
                  </a:lnTo>
                  <a:lnTo>
                    <a:pt x="288" y="1321"/>
                  </a:lnTo>
                  <a:lnTo>
                    <a:pt x="288" y="1401"/>
                  </a:lnTo>
                  <a:lnTo>
                    <a:pt x="293" y="1406"/>
                  </a:lnTo>
                  <a:lnTo>
                    <a:pt x="293" y="1485"/>
                  </a:lnTo>
                  <a:lnTo>
                    <a:pt x="298" y="1490"/>
                  </a:lnTo>
                  <a:lnTo>
                    <a:pt x="298" y="1574"/>
                  </a:lnTo>
                  <a:lnTo>
                    <a:pt x="303" y="1579"/>
                  </a:lnTo>
                  <a:lnTo>
                    <a:pt x="303" y="1654"/>
                  </a:lnTo>
                  <a:lnTo>
                    <a:pt x="308" y="1659"/>
                  </a:lnTo>
                  <a:lnTo>
                    <a:pt x="308" y="1694"/>
                  </a:lnTo>
                </a:path>
              </a:pathLst>
            </a:custGeom>
            <a:noFill/>
            <a:ln w="12700" cmpd="sng">
              <a:solidFill>
                <a:schemeClr val="accent4"/>
              </a:solidFill>
              <a:prstDash val="solid"/>
              <a:round/>
              <a:headEnd/>
              <a:tailEnd/>
            </a:ln>
          </p:spPr>
          <p:txBody>
            <a:bodyPr/>
            <a:lstStyle/>
            <a:p>
              <a:endParaRPr lang="en-US"/>
            </a:p>
          </p:txBody>
        </p:sp>
        <p:sp>
          <p:nvSpPr>
            <p:cNvPr id="27" name="Freeform 30"/>
            <p:cNvSpPr>
              <a:spLocks/>
            </p:cNvSpPr>
            <p:nvPr/>
          </p:nvSpPr>
          <p:spPr bwMode="auto">
            <a:xfrm>
              <a:off x="7716838" y="1452563"/>
              <a:ext cx="487363" cy="2689225"/>
            </a:xfrm>
            <a:custGeom>
              <a:avLst/>
              <a:gdLst/>
              <a:ahLst/>
              <a:cxnLst>
                <a:cxn ang="0">
                  <a:pos x="5" y="1644"/>
                </a:cxn>
                <a:cxn ang="0">
                  <a:pos x="9" y="1480"/>
                </a:cxn>
                <a:cxn ang="0">
                  <a:pos x="19" y="1396"/>
                </a:cxn>
                <a:cxn ang="0">
                  <a:pos x="24" y="1227"/>
                </a:cxn>
                <a:cxn ang="0">
                  <a:pos x="34" y="1142"/>
                </a:cxn>
                <a:cxn ang="0">
                  <a:pos x="39" y="978"/>
                </a:cxn>
                <a:cxn ang="0">
                  <a:pos x="49" y="884"/>
                </a:cxn>
                <a:cxn ang="0">
                  <a:pos x="54" y="720"/>
                </a:cxn>
                <a:cxn ang="0">
                  <a:pos x="64" y="631"/>
                </a:cxn>
                <a:cxn ang="0">
                  <a:pos x="69" y="467"/>
                </a:cxn>
                <a:cxn ang="0">
                  <a:pos x="79" y="377"/>
                </a:cxn>
                <a:cxn ang="0">
                  <a:pos x="84" y="214"/>
                </a:cxn>
                <a:cxn ang="0">
                  <a:pos x="94" y="124"/>
                </a:cxn>
                <a:cxn ang="0">
                  <a:pos x="99" y="0"/>
                </a:cxn>
                <a:cxn ang="0">
                  <a:pos x="104" y="119"/>
                </a:cxn>
                <a:cxn ang="0">
                  <a:pos x="114" y="209"/>
                </a:cxn>
                <a:cxn ang="0">
                  <a:pos x="119" y="372"/>
                </a:cxn>
                <a:cxn ang="0">
                  <a:pos x="128" y="462"/>
                </a:cxn>
                <a:cxn ang="0">
                  <a:pos x="133" y="626"/>
                </a:cxn>
                <a:cxn ang="0">
                  <a:pos x="143" y="715"/>
                </a:cxn>
                <a:cxn ang="0">
                  <a:pos x="148" y="879"/>
                </a:cxn>
                <a:cxn ang="0">
                  <a:pos x="158" y="968"/>
                </a:cxn>
                <a:cxn ang="0">
                  <a:pos x="163" y="1132"/>
                </a:cxn>
                <a:cxn ang="0">
                  <a:pos x="173" y="1222"/>
                </a:cxn>
                <a:cxn ang="0">
                  <a:pos x="178" y="1386"/>
                </a:cxn>
                <a:cxn ang="0">
                  <a:pos x="188" y="1475"/>
                </a:cxn>
                <a:cxn ang="0">
                  <a:pos x="193" y="1639"/>
                </a:cxn>
                <a:cxn ang="0">
                  <a:pos x="198" y="1669"/>
                </a:cxn>
                <a:cxn ang="0">
                  <a:pos x="208" y="1579"/>
                </a:cxn>
                <a:cxn ang="0">
                  <a:pos x="213" y="1415"/>
                </a:cxn>
                <a:cxn ang="0">
                  <a:pos x="223" y="1326"/>
                </a:cxn>
                <a:cxn ang="0">
                  <a:pos x="228" y="1162"/>
                </a:cxn>
                <a:cxn ang="0">
                  <a:pos x="237" y="1073"/>
                </a:cxn>
                <a:cxn ang="0">
                  <a:pos x="242" y="909"/>
                </a:cxn>
                <a:cxn ang="0">
                  <a:pos x="252" y="819"/>
                </a:cxn>
                <a:cxn ang="0">
                  <a:pos x="257" y="656"/>
                </a:cxn>
                <a:cxn ang="0">
                  <a:pos x="267" y="561"/>
                </a:cxn>
                <a:cxn ang="0">
                  <a:pos x="272" y="397"/>
                </a:cxn>
                <a:cxn ang="0">
                  <a:pos x="282" y="313"/>
                </a:cxn>
                <a:cxn ang="0">
                  <a:pos x="287" y="144"/>
                </a:cxn>
                <a:cxn ang="0">
                  <a:pos x="297" y="55"/>
                </a:cxn>
                <a:cxn ang="0">
                  <a:pos x="302" y="25"/>
                </a:cxn>
              </a:cxnLst>
              <a:rect l="0" t="0" r="r" b="b"/>
              <a:pathLst>
                <a:path w="307" h="1694">
                  <a:moveTo>
                    <a:pt x="0" y="1694"/>
                  </a:moveTo>
                  <a:lnTo>
                    <a:pt x="0" y="1649"/>
                  </a:lnTo>
                  <a:lnTo>
                    <a:pt x="5" y="1644"/>
                  </a:lnTo>
                  <a:lnTo>
                    <a:pt x="5" y="1569"/>
                  </a:lnTo>
                  <a:lnTo>
                    <a:pt x="9" y="1564"/>
                  </a:lnTo>
                  <a:lnTo>
                    <a:pt x="9" y="1480"/>
                  </a:lnTo>
                  <a:lnTo>
                    <a:pt x="14" y="1475"/>
                  </a:lnTo>
                  <a:lnTo>
                    <a:pt x="14" y="1401"/>
                  </a:lnTo>
                  <a:lnTo>
                    <a:pt x="19" y="1396"/>
                  </a:lnTo>
                  <a:lnTo>
                    <a:pt x="19" y="1316"/>
                  </a:lnTo>
                  <a:lnTo>
                    <a:pt x="24" y="1311"/>
                  </a:lnTo>
                  <a:lnTo>
                    <a:pt x="24" y="1227"/>
                  </a:lnTo>
                  <a:lnTo>
                    <a:pt x="29" y="1222"/>
                  </a:lnTo>
                  <a:lnTo>
                    <a:pt x="29" y="1147"/>
                  </a:lnTo>
                  <a:lnTo>
                    <a:pt x="34" y="1142"/>
                  </a:lnTo>
                  <a:lnTo>
                    <a:pt x="34" y="1058"/>
                  </a:lnTo>
                  <a:lnTo>
                    <a:pt x="39" y="1053"/>
                  </a:lnTo>
                  <a:lnTo>
                    <a:pt x="39" y="978"/>
                  </a:lnTo>
                  <a:lnTo>
                    <a:pt x="44" y="973"/>
                  </a:lnTo>
                  <a:lnTo>
                    <a:pt x="44" y="889"/>
                  </a:lnTo>
                  <a:lnTo>
                    <a:pt x="49" y="884"/>
                  </a:lnTo>
                  <a:lnTo>
                    <a:pt x="49" y="810"/>
                  </a:lnTo>
                  <a:lnTo>
                    <a:pt x="54" y="805"/>
                  </a:lnTo>
                  <a:lnTo>
                    <a:pt x="54" y="720"/>
                  </a:lnTo>
                  <a:lnTo>
                    <a:pt x="59" y="715"/>
                  </a:lnTo>
                  <a:lnTo>
                    <a:pt x="59" y="636"/>
                  </a:lnTo>
                  <a:lnTo>
                    <a:pt x="64" y="631"/>
                  </a:lnTo>
                  <a:lnTo>
                    <a:pt x="64" y="551"/>
                  </a:lnTo>
                  <a:lnTo>
                    <a:pt x="69" y="546"/>
                  </a:lnTo>
                  <a:lnTo>
                    <a:pt x="69" y="467"/>
                  </a:lnTo>
                  <a:lnTo>
                    <a:pt x="74" y="462"/>
                  </a:lnTo>
                  <a:lnTo>
                    <a:pt x="74" y="382"/>
                  </a:lnTo>
                  <a:lnTo>
                    <a:pt x="79" y="377"/>
                  </a:lnTo>
                  <a:lnTo>
                    <a:pt x="79" y="298"/>
                  </a:lnTo>
                  <a:lnTo>
                    <a:pt x="84" y="293"/>
                  </a:lnTo>
                  <a:lnTo>
                    <a:pt x="84" y="214"/>
                  </a:lnTo>
                  <a:lnTo>
                    <a:pt x="89" y="209"/>
                  </a:lnTo>
                  <a:lnTo>
                    <a:pt x="89" y="129"/>
                  </a:lnTo>
                  <a:lnTo>
                    <a:pt x="94" y="124"/>
                  </a:lnTo>
                  <a:lnTo>
                    <a:pt x="94" y="45"/>
                  </a:lnTo>
                  <a:lnTo>
                    <a:pt x="99" y="40"/>
                  </a:lnTo>
                  <a:lnTo>
                    <a:pt x="99" y="0"/>
                  </a:lnTo>
                  <a:lnTo>
                    <a:pt x="99" y="35"/>
                  </a:lnTo>
                  <a:lnTo>
                    <a:pt x="104" y="40"/>
                  </a:lnTo>
                  <a:lnTo>
                    <a:pt x="104" y="119"/>
                  </a:lnTo>
                  <a:lnTo>
                    <a:pt x="109" y="124"/>
                  </a:lnTo>
                  <a:lnTo>
                    <a:pt x="109" y="204"/>
                  </a:lnTo>
                  <a:lnTo>
                    <a:pt x="114" y="209"/>
                  </a:lnTo>
                  <a:lnTo>
                    <a:pt x="114" y="288"/>
                  </a:lnTo>
                  <a:lnTo>
                    <a:pt x="119" y="293"/>
                  </a:lnTo>
                  <a:lnTo>
                    <a:pt x="119" y="372"/>
                  </a:lnTo>
                  <a:lnTo>
                    <a:pt x="123" y="377"/>
                  </a:lnTo>
                  <a:lnTo>
                    <a:pt x="123" y="457"/>
                  </a:lnTo>
                  <a:lnTo>
                    <a:pt x="128" y="462"/>
                  </a:lnTo>
                  <a:lnTo>
                    <a:pt x="128" y="541"/>
                  </a:lnTo>
                  <a:lnTo>
                    <a:pt x="133" y="546"/>
                  </a:lnTo>
                  <a:lnTo>
                    <a:pt x="133" y="626"/>
                  </a:lnTo>
                  <a:lnTo>
                    <a:pt x="138" y="631"/>
                  </a:lnTo>
                  <a:lnTo>
                    <a:pt x="138" y="710"/>
                  </a:lnTo>
                  <a:lnTo>
                    <a:pt x="143" y="715"/>
                  </a:lnTo>
                  <a:lnTo>
                    <a:pt x="143" y="795"/>
                  </a:lnTo>
                  <a:lnTo>
                    <a:pt x="148" y="800"/>
                  </a:lnTo>
                  <a:lnTo>
                    <a:pt x="148" y="879"/>
                  </a:lnTo>
                  <a:lnTo>
                    <a:pt x="153" y="884"/>
                  </a:lnTo>
                  <a:lnTo>
                    <a:pt x="153" y="963"/>
                  </a:lnTo>
                  <a:lnTo>
                    <a:pt x="158" y="968"/>
                  </a:lnTo>
                  <a:lnTo>
                    <a:pt x="158" y="1048"/>
                  </a:lnTo>
                  <a:lnTo>
                    <a:pt x="163" y="1053"/>
                  </a:lnTo>
                  <a:lnTo>
                    <a:pt x="163" y="1132"/>
                  </a:lnTo>
                  <a:lnTo>
                    <a:pt x="168" y="1137"/>
                  </a:lnTo>
                  <a:lnTo>
                    <a:pt x="168" y="1217"/>
                  </a:lnTo>
                  <a:lnTo>
                    <a:pt x="173" y="1222"/>
                  </a:lnTo>
                  <a:lnTo>
                    <a:pt x="173" y="1301"/>
                  </a:lnTo>
                  <a:lnTo>
                    <a:pt x="178" y="1306"/>
                  </a:lnTo>
                  <a:lnTo>
                    <a:pt x="178" y="1386"/>
                  </a:lnTo>
                  <a:lnTo>
                    <a:pt x="183" y="1391"/>
                  </a:lnTo>
                  <a:lnTo>
                    <a:pt x="183" y="1470"/>
                  </a:lnTo>
                  <a:lnTo>
                    <a:pt x="188" y="1475"/>
                  </a:lnTo>
                  <a:lnTo>
                    <a:pt x="188" y="1555"/>
                  </a:lnTo>
                  <a:lnTo>
                    <a:pt x="193" y="1559"/>
                  </a:lnTo>
                  <a:lnTo>
                    <a:pt x="193" y="1639"/>
                  </a:lnTo>
                  <a:lnTo>
                    <a:pt x="198" y="1644"/>
                  </a:lnTo>
                  <a:lnTo>
                    <a:pt x="198" y="1694"/>
                  </a:lnTo>
                  <a:lnTo>
                    <a:pt x="198" y="1669"/>
                  </a:lnTo>
                  <a:lnTo>
                    <a:pt x="203" y="1664"/>
                  </a:lnTo>
                  <a:lnTo>
                    <a:pt x="203" y="1584"/>
                  </a:lnTo>
                  <a:lnTo>
                    <a:pt x="208" y="1579"/>
                  </a:lnTo>
                  <a:lnTo>
                    <a:pt x="208" y="1500"/>
                  </a:lnTo>
                  <a:lnTo>
                    <a:pt x="213" y="1495"/>
                  </a:lnTo>
                  <a:lnTo>
                    <a:pt x="213" y="1415"/>
                  </a:lnTo>
                  <a:lnTo>
                    <a:pt x="218" y="1410"/>
                  </a:lnTo>
                  <a:lnTo>
                    <a:pt x="218" y="1331"/>
                  </a:lnTo>
                  <a:lnTo>
                    <a:pt x="223" y="1326"/>
                  </a:lnTo>
                  <a:lnTo>
                    <a:pt x="223" y="1247"/>
                  </a:lnTo>
                  <a:lnTo>
                    <a:pt x="228" y="1242"/>
                  </a:lnTo>
                  <a:lnTo>
                    <a:pt x="228" y="1162"/>
                  </a:lnTo>
                  <a:lnTo>
                    <a:pt x="233" y="1157"/>
                  </a:lnTo>
                  <a:lnTo>
                    <a:pt x="233" y="1078"/>
                  </a:lnTo>
                  <a:lnTo>
                    <a:pt x="237" y="1073"/>
                  </a:lnTo>
                  <a:lnTo>
                    <a:pt x="237" y="993"/>
                  </a:lnTo>
                  <a:lnTo>
                    <a:pt x="242" y="988"/>
                  </a:lnTo>
                  <a:lnTo>
                    <a:pt x="242" y="909"/>
                  </a:lnTo>
                  <a:lnTo>
                    <a:pt x="247" y="904"/>
                  </a:lnTo>
                  <a:lnTo>
                    <a:pt x="247" y="824"/>
                  </a:lnTo>
                  <a:lnTo>
                    <a:pt x="252" y="819"/>
                  </a:lnTo>
                  <a:lnTo>
                    <a:pt x="252" y="735"/>
                  </a:lnTo>
                  <a:lnTo>
                    <a:pt x="257" y="730"/>
                  </a:lnTo>
                  <a:lnTo>
                    <a:pt x="257" y="656"/>
                  </a:lnTo>
                  <a:lnTo>
                    <a:pt x="262" y="651"/>
                  </a:lnTo>
                  <a:lnTo>
                    <a:pt x="262" y="566"/>
                  </a:lnTo>
                  <a:lnTo>
                    <a:pt x="267" y="561"/>
                  </a:lnTo>
                  <a:lnTo>
                    <a:pt x="267" y="487"/>
                  </a:lnTo>
                  <a:lnTo>
                    <a:pt x="272" y="482"/>
                  </a:lnTo>
                  <a:lnTo>
                    <a:pt x="272" y="397"/>
                  </a:lnTo>
                  <a:lnTo>
                    <a:pt x="277" y="392"/>
                  </a:lnTo>
                  <a:lnTo>
                    <a:pt x="277" y="318"/>
                  </a:lnTo>
                  <a:lnTo>
                    <a:pt x="282" y="313"/>
                  </a:lnTo>
                  <a:lnTo>
                    <a:pt x="282" y="228"/>
                  </a:lnTo>
                  <a:lnTo>
                    <a:pt x="287" y="223"/>
                  </a:lnTo>
                  <a:lnTo>
                    <a:pt x="287" y="144"/>
                  </a:lnTo>
                  <a:lnTo>
                    <a:pt x="292" y="139"/>
                  </a:lnTo>
                  <a:lnTo>
                    <a:pt x="292" y="60"/>
                  </a:lnTo>
                  <a:lnTo>
                    <a:pt x="297" y="55"/>
                  </a:lnTo>
                  <a:lnTo>
                    <a:pt x="297" y="0"/>
                  </a:lnTo>
                  <a:lnTo>
                    <a:pt x="297" y="20"/>
                  </a:lnTo>
                  <a:lnTo>
                    <a:pt x="302" y="25"/>
                  </a:lnTo>
                  <a:lnTo>
                    <a:pt x="302" y="104"/>
                  </a:lnTo>
                  <a:lnTo>
                    <a:pt x="307" y="109"/>
                  </a:lnTo>
                </a:path>
              </a:pathLst>
            </a:custGeom>
            <a:noFill/>
            <a:ln w="12700" cmpd="sng">
              <a:solidFill>
                <a:schemeClr val="accent4"/>
              </a:solidFill>
              <a:prstDash val="solid"/>
              <a:round/>
              <a:headEnd/>
              <a:tailEnd/>
            </a:ln>
          </p:spPr>
          <p:txBody>
            <a:bodyPr/>
            <a:lstStyle/>
            <a:p>
              <a:endParaRPr lang="en-US"/>
            </a:p>
          </p:txBody>
        </p:sp>
        <p:sp>
          <p:nvSpPr>
            <p:cNvPr id="28" name="Freeform 31"/>
            <p:cNvSpPr>
              <a:spLocks/>
            </p:cNvSpPr>
            <p:nvPr/>
          </p:nvSpPr>
          <p:spPr bwMode="auto">
            <a:xfrm>
              <a:off x="8204201" y="1625600"/>
              <a:ext cx="220663" cy="2516187"/>
            </a:xfrm>
            <a:custGeom>
              <a:avLst/>
              <a:gdLst/>
              <a:ahLst/>
              <a:cxnLst>
                <a:cxn ang="0">
                  <a:pos x="0" y="0"/>
                </a:cxn>
                <a:cxn ang="0">
                  <a:pos x="0" y="80"/>
                </a:cxn>
                <a:cxn ang="0">
                  <a:pos x="5" y="85"/>
                </a:cxn>
                <a:cxn ang="0">
                  <a:pos x="5" y="164"/>
                </a:cxn>
                <a:cxn ang="0">
                  <a:pos x="10" y="169"/>
                </a:cxn>
                <a:cxn ang="0">
                  <a:pos x="10" y="249"/>
                </a:cxn>
                <a:cxn ang="0">
                  <a:pos x="15" y="254"/>
                </a:cxn>
                <a:cxn ang="0">
                  <a:pos x="15" y="333"/>
                </a:cxn>
                <a:cxn ang="0">
                  <a:pos x="20" y="338"/>
                </a:cxn>
                <a:cxn ang="0">
                  <a:pos x="20" y="417"/>
                </a:cxn>
                <a:cxn ang="0">
                  <a:pos x="25" y="422"/>
                </a:cxn>
                <a:cxn ang="0">
                  <a:pos x="25" y="502"/>
                </a:cxn>
                <a:cxn ang="0">
                  <a:pos x="30" y="507"/>
                </a:cxn>
                <a:cxn ang="0">
                  <a:pos x="30" y="586"/>
                </a:cxn>
                <a:cxn ang="0">
                  <a:pos x="35" y="591"/>
                </a:cxn>
                <a:cxn ang="0">
                  <a:pos x="35" y="671"/>
                </a:cxn>
                <a:cxn ang="0">
                  <a:pos x="40" y="676"/>
                </a:cxn>
                <a:cxn ang="0">
                  <a:pos x="40" y="755"/>
                </a:cxn>
                <a:cxn ang="0">
                  <a:pos x="45" y="760"/>
                </a:cxn>
                <a:cxn ang="0">
                  <a:pos x="45" y="840"/>
                </a:cxn>
                <a:cxn ang="0">
                  <a:pos x="49" y="845"/>
                </a:cxn>
                <a:cxn ang="0">
                  <a:pos x="49" y="924"/>
                </a:cxn>
                <a:cxn ang="0">
                  <a:pos x="54" y="929"/>
                </a:cxn>
                <a:cxn ang="0">
                  <a:pos x="54" y="1008"/>
                </a:cxn>
                <a:cxn ang="0">
                  <a:pos x="59" y="1013"/>
                </a:cxn>
                <a:cxn ang="0">
                  <a:pos x="59" y="1093"/>
                </a:cxn>
                <a:cxn ang="0">
                  <a:pos x="64" y="1098"/>
                </a:cxn>
                <a:cxn ang="0">
                  <a:pos x="64" y="1177"/>
                </a:cxn>
                <a:cxn ang="0">
                  <a:pos x="69" y="1182"/>
                </a:cxn>
                <a:cxn ang="0">
                  <a:pos x="69" y="1262"/>
                </a:cxn>
                <a:cxn ang="0">
                  <a:pos x="74" y="1267"/>
                </a:cxn>
                <a:cxn ang="0">
                  <a:pos x="74" y="1346"/>
                </a:cxn>
                <a:cxn ang="0">
                  <a:pos x="79" y="1351"/>
                </a:cxn>
                <a:cxn ang="0">
                  <a:pos x="79" y="1431"/>
                </a:cxn>
                <a:cxn ang="0">
                  <a:pos x="84" y="1436"/>
                </a:cxn>
                <a:cxn ang="0">
                  <a:pos x="84" y="1515"/>
                </a:cxn>
                <a:cxn ang="0">
                  <a:pos x="89" y="1520"/>
                </a:cxn>
                <a:cxn ang="0">
                  <a:pos x="89" y="1585"/>
                </a:cxn>
                <a:cxn ang="0">
                  <a:pos x="89" y="1575"/>
                </a:cxn>
                <a:cxn ang="0">
                  <a:pos x="94" y="1570"/>
                </a:cxn>
                <a:cxn ang="0">
                  <a:pos x="94" y="1490"/>
                </a:cxn>
                <a:cxn ang="0">
                  <a:pos x="99" y="1485"/>
                </a:cxn>
                <a:cxn ang="0">
                  <a:pos x="99" y="1406"/>
                </a:cxn>
                <a:cxn ang="0">
                  <a:pos x="104" y="1401"/>
                </a:cxn>
                <a:cxn ang="0">
                  <a:pos x="104" y="1321"/>
                </a:cxn>
                <a:cxn ang="0">
                  <a:pos x="109" y="1316"/>
                </a:cxn>
                <a:cxn ang="0">
                  <a:pos x="109" y="1237"/>
                </a:cxn>
                <a:cxn ang="0">
                  <a:pos x="114" y="1232"/>
                </a:cxn>
                <a:cxn ang="0">
                  <a:pos x="114" y="1152"/>
                </a:cxn>
                <a:cxn ang="0">
                  <a:pos x="119" y="1148"/>
                </a:cxn>
                <a:cxn ang="0">
                  <a:pos x="119" y="1068"/>
                </a:cxn>
                <a:cxn ang="0">
                  <a:pos x="124" y="1063"/>
                </a:cxn>
                <a:cxn ang="0">
                  <a:pos x="124" y="984"/>
                </a:cxn>
                <a:cxn ang="0">
                  <a:pos x="129" y="979"/>
                </a:cxn>
                <a:cxn ang="0">
                  <a:pos x="129" y="899"/>
                </a:cxn>
                <a:cxn ang="0">
                  <a:pos x="134" y="894"/>
                </a:cxn>
                <a:cxn ang="0">
                  <a:pos x="134" y="815"/>
                </a:cxn>
                <a:cxn ang="0">
                  <a:pos x="139" y="810"/>
                </a:cxn>
                <a:cxn ang="0">
                  <a:pos x="139" y="740"/>
                </a:cxn>
              </a:cxnLst>
              <a:rect l="0" t="0" r="r" b="b"/>
              <a:pathLst>
                <a:path w="139" h="1585">
                  <a:moveTo>
                    <a:pt x="0" y="0"/>
                  </a:moveTo>
                  <a:lnTo>
                    <a:pt x="0" y="80"/>
                  </a:lnTo>
                  <a:lnTo>
                    <a:pt x="5" y="85"/>
                  </a:lnTo>
                  <a:lnTo>
                    <a:pt x="5" y="164"/>
                  </a:lnTo>
                  <a:lnTo>
                    <a:pt x="10" y="169"/>
                  </a:lnTo>
                  <a:lnTo>
                    <a:pt x="10" y="249"/>
                  </a:lnTo>
                  <a:lnTo>
                    <a:pt x="15" y="254"/>
                  </a:lnTo>
                  <a:lnTo>
                    <a:pt x="15" y="333"/>
                  </a:lnTo>
                  <a:lnTo>
                    <a:pt x="20" y="338"/>
                  </a:lnTo>
                  <a:lnTo>
                    <a:pt x="20" y="417"/>
                  </a:lnTo>
                  <a:lnTo>
                    <a:pt x="25" y="422"/>
                  </a:lnTo>
                  <a:lnTo>
                    <a:pt x="25" y="502"/>
                  </a:lnTo>
                  <a:lnTo>
                    <a:pt x="30" y="507"/>
                  </a:lnTo>
                  <a:lnTo>
                    <a:pt x="30" y="586"/>
                  </a:lnTo>
                  <a:lnTo>
                    <a:pt x="35" y="591"/>
                  </a:lnTo>
                  <a:lnTo>
                    <a:pt x="35" y="671"/>
                  </a:lnTo>
                  <a:lnTo>
                    <a:pt x="40" y="676"/>
                  </a:lnTo>
                  <a:lnTo>
                    <a:pt x="40" y="755"/>
                  </a:lnTo>
                  <a:lnTo>
                    <a:pt x="45" y="760"/>
                  </a:lnTo>
                  <a:lnTo>
                    <a:pt x="45" y="840"/>
                  </a:lnTo>
                  <a:lnTo>
                    <a:pt x="49" y="845"/>
                  </a:lnTo>
                  <a:lnTo>
                    <a:pt x="49" y="924"/>
                  </a:lnTo>
                  <a:lnTo>
                    <a:pt x="54" y="929"/>
                  </a:lnTo>
                  <a:lnTo>
                    <a:pt x="54" y="1008"/>
                  </a:lnTo>
                  <a:lnTo>
                    <a:pt x="59" y="1013"/>
                  </a:lnTo>
                  <a:lnTo>
                    <a:pt x="59" y="1093"/>
                  </a:lnTo>
                  <a:lnTo>
                    <a:pt x="64" y="1098"/>
                  </a:lnTo>
                  <a:lnTo>
                    <a:pt x="64" y="1177"/>
                  </a:lnTo>
                  <a:lnTo>
                    <a:pt x="69" y="1182"/>
                  </a:lnTo>
                  <a:lnTo>
                    <a:pt x="69" y="1262"/>
                  </a:lnTo>
                  <a:lnTo>
                    <a:pt x="74" y="1267"/>
                  </a:lnTo>
                  <a:lnTo>
                    <a:pt x="74" y="1346"/>
                  </a:lnTo>
                  <a:lnTo>
                    <a:pt x="79" y="1351"/>
                  </a:lnTo>
                  <a:lnTo>
                    <a:pt x="79" y="1431"/>
                  </a:lnTo>
                  <a:lnTo>
                    <a:pt x="84" y="1436"/>
                  </a:lnTo>
                  <a:lnTo>
                    <a:pt x="84" y="1515"/>
                  </a:lnTo>
                  <a:lnTo>
                    <a:pt x="89" y="1520"/>
                  </a:lnTo>
                  <a:lnTo>
                    <a:pt x="89" y="1585"/>
                  </a:lnTo>
                  <a:lnTo>
                    <a:pt x="89" y="1575"/>
                  </a:lnTo>
                  <a:lnTo>
                    <a:pt x="94" y="1570"/>
                  </a:lnTo>
                  <a:lnTo>
                    <a:pt x="94" y="1490"/>
                  </a:lnTo>
                  <a:lnTo>
                    <a:pt x="99" y="1485"/>
                  </a:lnTo>
                  <a:lnTo>
                    <a:pt x="99" y="1406"/>
                  </a:lnTo>
                  <a:lnTo>
                    <a:pt x="104" y="1401"/>
                  </a:lnTo>
                  <a:lnTo>
                    <a:pt x="104" y="1321"/>
                  </a:lnTo>
                  <a:lnTo>
                    <a:pt x="109" y="1316"/>
                  </a:lnTo>
                  <a:lnTo>
                    <a:pt x="109" y="1237"/>
                  </a:lnTo>
                  <a:lnTo>
                    <a:pt x="114" y="1232"/>
                  </a:lnTo>
                  <a:lnTo>
                    <a:pt x="114" y="1152"/>
                  </a:lnTo>
                  <a:lnTo>
                    <a:pt x="119" y="1148"/>
                  </a:lnTo>
                  <a:lnTo>
                    <a:pt x="119" y="1068"/>
                  </a:lnTo>
                  <a:lnTo>
                    <a:pt x="124" y="1063"/>
                  </a:lnTo>
                  <a:lnTo>
                    <a:pt x="124" y="984"/>
                  </a:lnTo>
                  <a:lnTo>
                    <a:pt x="129" y="979"/>
                  </a:lnTo>
                  <a:lnTo>
                    <a:pt x="129" y="899"/>
                  </a:lnTo>
                  <a:lnTo>
                    <a:pt x="134" y="894"/>
                  </a:lnTo>
                  <a:lnTo>
                    <a:pt x="134" y="815"/>
                  </a:lnTo>
                  <a:lnTo>
                    <a:pt x="139" y="810"/>
                  </a:lnTo>
                  <a:lnTo>
                    <a:pt x="139" y="740"/>
                  </a:lnTo>
                </a:path>
              </a:pathLst>
            </a:custGeom>
            <a:noFill/>
            <a:ln w="12700" cmpd="sng">
              <a:solidFill>
                <a:schemeClr val="accent4"/>
              </a:solidFill>
              <a:prstDash val="solid"/>
              <a:round/>
              <a:headEnd/>
              <a:tailEnd/>
            </a:ln>
          </p:spPr>
          <p:txBody>
            <a:bodyPr/>
            <a:lstStyle/>
            <a:p>
              <a:endParaRPr lang="en-US"/>
            </a:p>
          </p:txBody>
        </p:sp>
        <p:grpSp>
          <p:nvGrpSpPr>
            <p:cNvPr id="29" name="Group 20"/>
            <p:cNvGrpSpPr>
              <a:grpSpLocks/>
            </p:cNvGrpSpPr>
            <p:nvPr/>
          </p:nvGrpSpPr>
          <p:grpSpPr bwMode="auto">
            <a:xfrm>
              <a:off x="5268913" y="2133598"/>
              <a:ext cx="3155950" cy="1347786"/>
              <a:chOff x="3319" y="1337"/>
              <a:chExt cx="1988" cy="849"/>
            </a:xfrm>
          </p:grpSpPr>
          <p:sp>
            <p:nvSpPr>
              <p:cNvPr id="34" name="Freeform 21"/>
              <p:cNvSpPr>
                <a:spLocks/>
              </p:cNvSpPr>
              <p:nvPr/>
            </p:nvSpPr>
            <p:spPr bwMode="auto">
              <a:xfrm>
                <a:off x="3319" y="1337"/>
                <a:ext cx="624" cy="427"/>
              </a:xfrm>
              <a:custGeom>
                <a:avLst/>
                <a:gdLst/>
                <a:ahLst/>
                <a:cxnLst>
                  <a:cxn ang="0">
                    <a:pos x="5" y="412"/>
                  </a:cxn>
                  <a:cxn ang="0">
                    <a:pos x="20" y="392"/>
                  </a:cxn>
                  <a:cxn ang="0">
                    <a:pos x="35" y="373"/>
                  </a:cxn>
                  <a:cxn ang="0">
                    <a:pos x="49" y="353"/>
                  </a:cxn>
                  <a:cxn ang="0">
                    <a:pos x="64" y="333"/>
                  </a:cxn>
                  <a:cxn ang="0">
                    <a:pos x="79" y="313"/>
                  </a:cxn>
                  <a:cxn ang="0">
                    <a:pos x="99" y="293"/>
                  </a:cxn>
                  <a:cxn ang="0">
                    <a:pos x="114" y="273"/>
                  </a:cxn>
                  <a:cxn ang="0">
                    <a:pos x="124" y="258"/>
                  </a:cxn>
                  <a:cxn ang="0">
                    <a:pos x="139" y="239"/>
                  </a:cxn>
                  <a:cxn ang="0">
                    <a:pos x="154" y="224"/>
                  </a:cxn>
                  <a:cxn ang="0">
                    <a:pos x="168" y="204"/>
                  </a:cxn>
                  <a:cxn ang="0">
                    <a:pos x="183" y="189"/>
                  </a:cxn>
                  <a:cxn ang="0">
                    <a:pos x="198" y="169"/>
                  </a:cxn>
                  <a:cxn ang="0">
                    <a:pos x="213" y="154"/>
                  </a:cxn>
                  <a:cxn ang="0">
                    <a:pos x="228" y="139"/>
                  </a:cxn>
                  <a:cxn ang="0">
                    <a:pos x="243" y="124"/>
                  </a:cxn>
                  <a:cxn ang="0">
                    <a:pos x="258" y="114"/>
                  </a:cxn>
                  <a:cxn ang="0">
                    <a:pos x="273" y="99"/>
                  </a:cxn>
                  <a:cxn ang="0">
                    <a:pos x="287" y="85"/>
                  </a:cxn>
                  <a:cxn ang="0">
                    <a:pos x="302" y="75"/>
                  </a:cxn>
                  <a:cxn ang="0">
                    <a:pos x="317" y="65"/>
                  </a:cxn>
                  <a:cxn ang="0">
                    <a:pos x="332" y="55"/>
                  </a:cxn>
                  <a:cxn ang="0">
                    <a:pos x="347" y="45"/>
                  </a:cxn>
                  <a:cxn ang="0">
                    <a:pos x="362" y="35"/>
                  </a:cxn>
                  <a:cxn ang="0">
                    <a:pos x="377" y="30"/>
                  </a:cxn>
                  <a:cxn ang="0">
                    <a:pos x="391" y="20"/>
                  </a:cxn>
                  <a:cxn ang="0">
                    <a:pos x="406" y="15"/>
                  </a:cxn>
                  <a:cxn ang="0">
                    <a:pos x="421" y="10"/>
                  </a:cxn>
                  <a:cxn ang="0">
                    <a:pos x="436" y="5"/>
                  </a:cxn>
                  <a:cxn ang="0">
                    <a:pos x="451" y="5"/>
                  </a:cxn>
                  <a:cxn ang="0">
                    <a:pos x="466" y="0"/>
                  </a:cxn>
                  <a:cxn ang="0">
                    <a:pos x="481" y="0"/>
                  </a:cxn>
                  <a:cxn ang="0">
                    <a:pos x="496" y="0"/>
                  </a:cxn>
                  <a:cxn ang="0">
                    <a:pos x="510" y="0"/>
                  </a:cxn>
                  <a:cxn ang="0">
                    <a:pos x="525" y="0"/>
                  </a:cxn>
                  <a:cxn ang="0">
                    <a:pos x="540" y="5"/>
                  </a:cxn>
                  <a:cxn ang="0">
                    <a:pos x="555" y="10"/>
                  </a:cxn>
                  <a:cxn ang="0">
                    <a:pos x="570" y="15"/>
                  </a:cxn>
                  <a:cxn ang="0">
                    <a:pos x="585" y="20"/>
                  </a:cxn>
                  <a:cxn ang="0">
                    <a:pos x="600" y="25"/>
                  </a:cxn>
                  <a:cxn ang="0">
                    <a:pos x="615" y="30"/>
                  </a:cxn>
                </a:cxnLst>
                <a:rect l="0" t="0" r="r" b="b"/>
                <a:pathLst>
                  <a:path w="624" h="427">
                    <a:moveTo>
                      <a:pt x="0" y="427"/>
                    </a:moveTo>
                    <a:lnTo>
                      <a:pt x="0" y="417"/>
                    </a:lnTo>
                    <a:lnTo>
                      <a:pt x="5" y="412"/>
                    </a:lnTo>
                    <a:lnTo>
                      <a:pt x="10" y="407"/>
                    </a:lnTo>
                    <a:lnTo>
                      <a:pt x="20" y="397"/>
                    </a:lnTo>
                    <a:lnTo>
                      <a:pt x="20" y="392"/>
                    </a:lnTo>
                    <a:lnTo>
                      <a:pt x="25" y="388"/>
                    </a:lnTo>
                    <a:lnTo>
                      <a:pt x="35" y="378"/>
                    </a:lnTo>
                    <a:lnTo>
                      <a:pt x="35" y="373"/>
                    </a:lnTo>
                    <a:lnTo>
                      <a:pt x="40" y="368"/>
                    </a:lnTo>
                    <a:lnTo>
                      <a:pt x="49" y="358"/>
                    </a:lnTo>
                    <a:lnTo>
                      <a:pt x="49" y="353"/>
                    </a:lnTo>
                    <a:lnTo>
                      <a:pt x="54" y="348"/>
                    </a:lnTo>
                    <a:lnTo>
                      <a:pt x="64" y="338"/>
                    </a:lnTo>
                    <a:lnTo>
                      <a:pt x="64" y="333"/>
                    </a:lnTo>
                    <a:lnTo>
                      <a:pt x="69" y="328"/>
                    </a:lnTo>
                    <a:lnTo>
                      <a:pt x="79" y="318"/>
                    </a:lnTo>
                    <a:lnTo>
                      <a:pt x="79" y="313"/>
                    </a:lnTo>
                    <a:lnTo>
                      <a:pt x="84" y="308"/>
                    </a:lnTo>
                    <a:lnTo>
                      <a:pt x="89" y="303"/>
                    </a:lnTo>
                    <a:lnTo>
                      <a:pt x="99" y="293"/>
                    </a:lnTo>
                    <a:lnTo>
                      <a:pt x="99" y="288"/>
                    </a:lnTo>
                    <a:lnTo>
                      <a:pt x="104" y="283"/>
                    </a:lnTo>
                    <a:lnTo>
                      <a:pt x="114" y="273"/>
                    </a:lnTo>
                    <a:lnTo>
                      <a:pt x="114" y="268"/>
                    </a:lnTo>
                    <a:lnTo>
                      <a:pt x="119" y="263"/>
                    </a:lnTo>
                    <a:lnTo>
                      <a:pt x="124" y="258"/>
                    </a:lnTo>
                    <a:lnTo>
                      <a:pt x="129" y="253"/>
                    </a:lnTo>
                    <a:lnTo>
                      <a:pt x="139" y="243"/>
                    </a:lnTo>
                    <a:lnTo>
                      <a:pt x="139" y="239"/>
                    </a:lnTo>
                    <a:lnTo>
                      <a:pt x="144" y="234"/>
                    </a:lnTo>
                    <a:lnTo>
                      <a:pt x="149" y="229"/>
                    </a:lnTo>
                    <a:lnTo>
                      <a:pt x="154" y="224"/>
                    </a:lnTo>
                    <a:lnTo>
                      <a:pt x="163" y="214"/>
                    </a:lnTo>
                    <a:lnTo>
                      <a:pt x="163" y="209"/>
                    </a:lnTo>
                    <a:lnTo>
                      <a:pt x="168" y="204"/>
                    </a:lnTo>
                    <a:lnTo>
                      <a:pt x="173" y="199"/>
                    </a:lnTo>
                    <a:lnTo>
                      <a:pt x="178" y="194"/>
                    </a:lnTo>
                    <a:lnTo>
                      <a:pt x="183" y="189"/>
                    </a:lnTo>
                    <a:lnTo>
                      <a:pt x="188" y="184"/>
                    </a:lnTo>
                    <a:lnTo>
                      <a:pt x="198" y="174"/>
                    </a:lnTo>
                    <a:lnTo>
                      <a:pt x="198" y="169"/>
                    </a:lnTo>
                    <a:lnTo>
                      <a:pt x="203" y="164"/>
                    </a:lnTo>
                    <a:lnTo>
                      <a:pt x="208" y="159"/>
                    </a:lnTo>
                    <a:lnTo>
                      <a:pt x="213" y="154"/>
                    </a:lnTo>
                    <a:lnTo>
                      <a:pt x="218" y="149"/>
                    </a:lnTo>
                    <a:lnTo>
                      <a:pt x="223" y="144"/>
                    </a:lnTo>
                    <a:lnTo>
                      <a:pt x="228" y="139"/>
                    </a:lnTo>
                    <a:lnTo>
                      <a:pt x="233" y="134"/>
                    </a:lnTo>
                    <a:lnTo>
                      <a:pt x="238" y="129"/>
                    </a:lnTo>
                    <a:lnTo>
                      <a:pt x="243" y="124"/>
                    </a:lnTo>
                    <a:lnTo>
                      <a:pt x="248" y="119"/>
                    </a:lnTo>
                    <a:lnTo>
                      <a:pt x="253" y="114"/>
                    </a:lnTo>
                    <a:lnTo>
                      <a:pt x="258" y="114"/>
                    </a:lnTo>
                    <a:lnTo>
                      <a:pt x="263" y="109"/>
                    </a:lnTo>
                    <a:lnTo>
                      <a:pt x="268" y="104"/>
                    </a:lnTo>
                    <a:lnTo>
                      <a:pt x="273" y="99"/>
                    </a:lnTo>
                    <a:lnTo>
                      <a:pt x="277" y="94"/>
                    </a:lnTo>
                    <a:lnTo>
                      <a:pt x="282" y="90"/>
                    </a:lnTo>
                    <a:lnTo>
                      <a:pt x="287" y="85"/>
                    </a:lnTo>
                    <a:lnTo>
                      <a:pt x="292" y="85"/>
                    </a:lnTo>
                    <a:lnTo>
                      <a:pt x="297" y="80"/>
                    </a:lnTo>
                    <a:lnTo>
                      <a:pt x="302" y="75"/>
                    </a:lnTo>
                    <a:lnTo>
                      <a:pt x="307" y="70"/>
                    </a:lnTo>
                    <a:lnTo>
                      <a:pt x="312" y="70"/>
                    </a:lnTo>
                    <a:lnTo>
                      <a:pt x="317" y="65"/>
                    </a:lnTo>
                    <a:lnTo>
                      <a:pt x="322" y="60"/>
                    </a:lnTo>
                    <a:lnTo>
                      <a:pt x="327" y="55"/>
                    </a:lnTo>
                    <a:lnTo>
                      <a:pt x="332" y="55"/>
                    </a:lnTo>
                    <a:lnTo>
                      <a:pt x="337" y="50"/>
                    </a:lnTo>
                    <a:lnTo>
                      <a:pt x="342" y="50"/>
                    </a:lnTo>
                    <a:lnTo>
                      <a:pt x="347" y="45"/>
                    </a:lnTo>
                    <a:lnTo>
                      <a:pt x="352" y="40"/>
                    </a:lnTo>
                    <a:lnTo>
                      <a:pt x="357" y="40"/>
                    </a:lnTo>
                    <a:lnTo>
                      <a:pt x="362" y="35"/>
                    </a:lnTo>
                    <a:lnTo>
                      <a:pt x="367" y="35"/>
                    </a:lnTo>
                    <a:lnTo>
                      <a:pt x="372" y="30"/>
                    </a:lnTo>
                    <a:lnTo>
                      <a:pt x="377" y="30"/>
                    </a:lnTo>
                    <a:lnTo>
                      <a:pt x="382" y="25"/>
                    </a:lnTo>
                    <a:lnTo>
                      <a:pt x="387" y="25"/>
                    </a:lnTo>
                    <a:lnTo>
                      <a:pt x="391" y="20"/>
                    </a:lnTo>
                    <a:lnTo>
                      <a:pt x="396" y="20"/>
                    </a:lnTo>
                    <a:lnTo>
                      <a:pt x="401" y="20"/>
                    </a:lnTo>
                    <a:lnTo>
                      <a:pt x="406" y="15"/>
                    </a:lnTo>
                    <a:lnTo>
                      <a:pt x="411" y="15"/>
                    </a:lnTo>
                    <a:lnTo>
                      <a:pt x="416" y="10"/>
                    </a:lnTo>
                    <a:lnTo>
                      <a:pt x="421" y="10"/>
                    </a:lnTo>
                    <a:lnTo>
                      <a:pt x="426" y="10"/>
                    </a:lnTo>
                    <a:lnTo>
                      <a:pt x="431" y="10"/>
                    </a:lnTo>
                    <a:lnTo>
                      <a:pt x="436" y="5"/>
                    </a:lnTo>
                    <a:lnTo>
                      <a:pt x="441" y="5"/>
                    </a:lnTo>
                    <a:lnTo>
                      <a:pt x="446" y="5"/>
                    </a:lnTo>
                    <a:lnTo>
                      <a:pt x="451" y="5"/>
                    </a:lnTo>
                    <a:lnTo>
                      <a:pt x="456" y="5"/>
                    </a:lnTo>
                    <a:lnTo>
                      <a:pt x="461" y="0"/>
                    </a:lnTo>
                    <a:lnTo>
                      <a:pt x="466" y="0"/>
                    </a:lnTo>
                    <a:lnTo>
                      <a:pt x="471" y="0"/>
                    </a:lnTo>
                    <a:lnTo>
                      <a:pt x="476" y="0"/>
                    </a:lnTo>
                    <a:lnTo>
                      <a:pt x="481" y="0"/>
                    </a:lnTo>
                    <a:lnTo>
                      <a:pt x="486" y="0"/>
                    </a:lnTo>
                    <a:lnTo>
                      <a:pt x="491" y="0"/>
                    </a:lnTo>
                    <a:lnTo>
                      <a:pt x="496" y="0"/>
                    </a:lnTo>
                    <a:lnTo>
                      <a:pt x="501" y="0"/>
                    </a:lnTo>
                    <a:lnTo>
                      <a:pt x="506" y="0"/>
                    </a:lnTo>
                    <a:lnTo>
                      <a:pt x="510" y="0"/>
                    </a:lnTo>
                    <a:lnTo>
                      <a:pt x="515" y="0"/>
                    </a:lnTo>
                    <a:lnTo>
                      <a:pt x="520" y="0"/>
                    </a:lnTo>
                    <a:lnTo>
                      <a:pt x="525" y="0"/>
                    </a:lnTo>
                    <a:lnTo>
                      <a:pt x="530" y="5"/>
                    </a:lnTo>
                    <a:lnTo>
                      <a:pt x="535" y="5"/>
                    </a:lnTo>
                    <a:lnTo>
                      <a:pt x="540" y="5"/>
                    </a:lnTo>
                    <a:lnTo>
                      <a:pt x="545" y="5"/>
                    </a:lnTo>
                    <a:lnTo>
                      <a:pt x="550" y="5"/>
                    </a:lnTo>
                    <a:lnTo>
                      <a:pt x="555" y="10"/>
                    </a:lnTo>
                    <a:lnTo>
                      <a:pt x="560" y="10"/>
                    </a:lnTo>
                    <a:lnTo>
                      <a:pt x="565" y="10"/>
                    </a:lnTo>
                    <a:lnTo>
                      <a:pt x="570" y="15"/>
                    </a:lnTo>
                    <a:lnTo>
                      <a:pt x="575" y="15"/>
                    </a:lnTo>
                    <a:lnTo>
                      <a:pt x="580" y="15"/>
                    </a:lnTo>
                    <a:lnTo>
                      <a:pt x="585" y="20"/>
                    </a:lnTo>
                    <a:lnTo>
                      <a:pt x="590" y="20"/>
                    </a:lnTo>
                    <a:lnTo>
                      <a:pt x="595" y="20"/>
                    </a:lnTo>
                    <a:lnTo>
                      <a:pt x="600" y="25"/>
                    </a:lnTo>
                    <a:lnTo>
                      <a:pt x="605" y="25"/>
                    </a:lnTo>
                    <a:lnTo>
                      <a:pt x="610" y="30"/>
                    </a:lnTo>
                    <a:lnTo>
                      <a:pt x="615" y="30"/>
                    </a:lnTo>
                    <a:lnTo>
                      <a:pt x="620" y="35"/>
                    </a:lnTo>
                    <a:lnTo>
                      <a:pt x="624" y="35"/>
                    </a:lnTo>
                  </a:path>
                </a:pathLst>
              </a:custGeom>
              <a:noFill/>
              <a:ln w="19050" cmpd="sng">
                <a:solidFill>
                  <a:schemeClr val="tx2"/>
                </a:solidFill>
                <a:prstDash val="solid"/>
                <a:round/>
                <a:headEnd/>
                <a:tailEnd/>
              </a:ln>
            </p:spPr>
            <p:txBody>
              <a:bodyPr/>
              <a:lstStyle/>
              <a:p>
                <a:endParaRPr lang="en-US"/>
              </a:p>
            </p:txBody>
          </p:sp>
          <p:sp>
            <p:nvSpPr>
              <p:cNvPr id="35" name="Freeform 22"/>
              <p:cNvSpPr>
                <a:spLocks/>
              </p:cNvSpPr>
              <p:nvPr/>
            </p:nvSpPr>
            <p:spPr bwMode="auto">
              <a:xfrm>
                <a:off x="3943" y="1372"/>
                <a:ext cx="630" cy="705"/>
              </a:xfrm>
              <a:custGeom>
                <a:avLst/>
                <a:gdLst/>
                <a:ahLst/>
                <a:cxnLst>
                  <a:cxn ang="0">
                    <a:pos x="10" y="5"/>
                  </a:cxn>
                  <a:cxn ang="0">
                    <a:pos x="25" y="15"/>
                  </a:cxn>
                  <a:cxn ang="0">
                    <a:pos x="40" y="25"/>
                  </a:cxn>
                  <a:cxn ang="0">
                    <a:pos x="55" y="35"/>
                  </a:cxn>
                  <a:cxn ang="0">
                    <a:pos x="70" y="50"/>
                  </a:cxn>
                  <a:cxn ang="0">
                    <a:pos x="85" y="59"/>
                  </a:cxn>
                  <a:cxn ang="0">
                    <a:pos x="100" y="74"/>
                  </a:cxn>
                  <a:cxn ang="0">
                    <a:pos x="114" y="84"/>
                  </a:cxn>
                  <a:cxn ang="0">
                    <a:pos x="129" y="99"/>
                  </a:cxn>
                  <a:cxn ang="0">
                    <a:pos x="144" y="114"/>
                  </a:cxn>
                  <a:cxn ang="0">
                    <a:pos x="159" y="129"/>
                  </a:cxn>
                  <a:cxn ang="0">
                    <a:pos x="179" y="149"/>
                  </a:cxn>
                  <a:cxn ang="0">
                    <a:pos x="189" y="164"/>
                  </a:cxn>
                  <a:cxn ang="0">
                    <a:pos x="204" y="179"/>
                  </a:cxn>
                  <a:cxn ang="0">
                    <a:pos x="219" y="199"/>
                  </a:cxn>
                  <a:cxn ang="0">
                    <a:pos x="238" y="218"/>
                  </a:cxn>
                  <a:cxn ang="0">
                    <a:pos x="248" y="233"/>
                  </a:cxn>
                  <a:cxn ang="0">
                    <a:pos x="263" y="253"/>
                  </a:cxn>
                  <a:cxn ang="0">
                    <a:pos x="278" y="273"/>
                  </a:cxn>
                  <a:cxn ang="0">
                    <a:pos x="298" y="293"/>
                  </a:cxn>
                  <a:cxn ang="0">
                    <a:pos x="313" y="313"/>
                  </a:cxn>
                  <a:cxn ang="0">
                    <a:pos x="328" y="333"/>
                  </a:cxn>
                  <a:cxn ang="0">
                    <a:pos x="343" y="353"/>
                  </a:cxn>
                  <a:cxn ang="0">
                    <a:pos x="357" y="372"/>
                  </a:cxn>
                  <a:cxn ang="0">
                    <a:pos x="372" y="392"/>
                  </a:cxn>
                  <a:cxn ang="0">
                    <a:pos x="387" y="412"/>
                  </a:cxn>
                  <a:cxn ang="0">
                    <a:pos x="402" y="432"/>
                  </a:cxn>
                  <a:cxn ang="0">
                    <a:pos x="417" y="452"/>
                  </a:cxn>
                  <a:cxn ang="0">
                    <a:pos x="432" y="472"/>
                  </a:cxn>
                  <a:cxn ang="0">
                    <a:pos x="442" y="487"/>
                  </a:cxn>
                  <a:cxn ang="0">
                    <a:pos x="457" y="506"/>
                  </a:cxn>
                  <a:cxn ang="0">
                    <a:pos x="471" y="526"/>
                  </a:cxn>
                  <a:cxn ang="0">
                    <a:pos x="486" y="546"/>
                  </a:cxn>
                  <a:cxn ang="0">
                    <a:pos x="506" y="566"/>
                  </a:cxn>
                  <a:cxn ang="0">
                    <a:pos x="516" y="581"/>
                  </a:cxn>
                  <a:cxn ang="0">
                    <a:pos x="531" y="601"/>
                  </a:cxn>
                  <a:cxn ang="0">
                    <a:pos x="546" y="616"/>
                  </a:cxn>
                  <a:cxn ang="0">
                    <a:pos x="561" y="631"/>
                  </a:cxn>
                  <a:cxn ang="0">
                    <a:pos x="576" y="651"/>
                  </a:cxn>
                  <a:cxn ang="0">
                    <a:pos x="590" y="665"/>
                  </a:cxn>
                  <a:cxn ang="0">
                    <a:pos x="605" y="680"/>
                  </a:cxn>
                  <a:cxn ang="0">
                    <a:pos x="620" y="695"/>
                  </a:cxn>
                </a:cxnLst>
                <a:rect l="0" t="0" r="r" b="b"/>
                <a:pathLst>
                  <a:path w="630" h="705">
                    <a:moveTo>
                      <a:pt x="0" y="0"/>
                    </a:moveTo>
                    <a:lnTo>
                      <a:pt x="5" y="5"/>
                    </a:lnTo>
                    <a:lnTo>
                      <a:pt x="10" y="5"/>
                    </a:lnTo>
                    <a:lnTo>
                      <a:pt x="15" y="10"/>
                    </a:lnTo>
                    <a:lnTo>
                      <a:pt x="20" y="15"/>
                    </a:lnTo>
                    <a:lnTo>
                      <a:pt x="25" y="15"/>
                    </a:lnTo>
                    <a:lnTo>
                      <a:pt x="30" y="20"/>
                    </a:lnTo>
                    <a:lnTo>
                      <a:pt x="35" y="20"/>
                    </a:lnTo>
                    <a:lnTo>
                      <a:pt x="40" y="25"/>
                    </a:lnTo>
                    <a:lnTo>
                      <a:pt x="45" y="30"/>
                    </a:lnTo>
                    <a:lnTo>
                      <a:pt x="50" y="35"/>
                    </a:lnTo>
                    <a:lnTo>
                      <a:pt x="55" y="35"/>
                    </a:lnTo>
                    <a:lnTo>
                      <a:pt x="60" y="40"/>
                    </a:lnTo>
                    <a:lnTo>
                      <a:pt x="65" y="45"/>
                    </a:lnTo>
                    <a:lnTo>
                      <a:pt x="70" y="50"/>
                    </a:lnTo>
                    <a:lnTo>
                      <a:pt x="75" y="50"/>
                    </a:lnTo>
                    <a:lnTo>
                      <a:pt x="80" y="55"/>
                    </a:lnTo>
                    <a:lnTo>
                      <a:pt x="85" y="59"/>
                    </a:lnTo>
                    <a:lnTo>
                      <a:pt x="90" y="64"/>
                    </a:lnTo>
                    <a:lnTo>
                      <a:pt x="95" y="69"/>
                    </a:lnTo>
                    <a:lnTo>
                      <a:pt x="100" y="74"/>
                    </a:lnTo>
                    <a:lnTo>
                      <a:pt x="105" y="79"/>
                    </a:lnTo>
                    <a:lnTo>
                      <a:pt x="110" y="79"/>
                    </a:lnTo>
                    <a:lnTo>
                      <a:pt x="114" y="84"/>
                    </a:lnTo>
                    <a:lnTo>
                      <a:pt x="119" y="89"/>
                    </a:lnTo>
                    <a:lnTo>
                      <a:pt x="124" y="94"/>
                    </a:lnTo>
                    <a:lnTo>
                      <a:pt x="129" y="99"/>
                    </a:lnTo>
                    <a:lnTo>
                      <a:pt x="134" y="104"/>
                    </a:lnTo>
                    <a:lnTo>
                      <a:pt x="139" y="109"/>
                    </a:lnTo>
                    <a:lnTo>
                      <a:pt x="144" y="114"/>
                    </a:lnTo>
                    <a:lnTo>
                      <a:pt x="149" y="119"/>
                    </a:lnTo>
                    <a:lnTo>
                      <a:pt x="154" y="124"/>
                    </a:lnTo>
                    <a:lnTo>
                      <a:pt x="159" y="129"/>
                    </a:lnTo>
                    <a:lnTo>
                      <a:pt x="164" y="134"/>
                    </a:lnTo>
                    <a:lnTo>
                      <a:pt x="169" y="139"/>
                    </a:lnTo>
                    <a:lnTo>
                      <a:pt x="179" y="149"/>
                    </a:lnTo>
                    <a:lnTo>
                      <a:pt x="179" y="154"/>
                    </a:lnTo>
                    <a:lnTo>
                      <a:pt x="184" y="159"/>
                    </a:lnTo>
                    <a:lnTo>
                      <a:pt x="189" y="164"/>
                    </a:lnTo>
                    <a:lnTo>
                      <a:pt x="194" y="169"/>
                    </a:lnTo>
                    <a:lnTo>
                      <a:pt x="199" y="174"/>
                    </a:lnTo>
                    <a:lnTo>
                      <a:pt x="204" y="179"/>
                    </a:lnTo>
                    <a:lnTo>
                      <a:pt x="214" y="189"/>
                    </a:lnTo>
                    <a:lnTo>
                      <a:pt x="214" y="194"/>
                    </a:lnTo>
                    <a:lnTo>
                      <a:pt x="219" y="199"/>
                    </a:lnTo>
                    <a:lnTo>
                      <a:pt x="224" y="204"/>
                    </a:lnTo>
                    <a:lnTo>
                      <a:pt x="229" y="208"/>
                    </a:lnTo>
                    <a:lnTo>
                      <a:pt x="238" y="218"/>
                    </a:lnTo>
                    <a:lnTo>
                      <a:pt x="238" y="223"/>
                    </a:lnTo>
                    <a:lnTo>
                      <a:pt x="243" y="228"/>
                    </a:lnTo>
                    <a:lnTo>
                      <a:pt x="248" y="233"/>
                    </a:lnTo>
                    <a:lnTo>
                      <a:pt x="253" y="238"/>
                    </a:lnTo>
                    <a:lnTo>
                      <a:pt x="263" y="248"/>
                    </a:lnTo>
                    <a:lnTo>
                      <a:pt x="263" y="253"/>
                    </a:lnTo>
                    <a:lnTo>
                      <a:pt x="268" y="258"/>
                    </a:lnTo>
                    <a:lnTo>
                      <a:pt x="278" y="268"/>
                    </a:lnTo>
                    <a:lnTo>
                      <a:pt x="278" y="273"/>
                    </a:lnTo>
                    <a:lnTo>
                      <a:pt x="283" y="278"/>
                    </a:lnTo>
                    <a:lnTo>
                      <a:pt x="288" y="283"/>
                    </a:lnTo>
                    <a:lnTo>
                      <a:pt x="298" y="293"/>
                    </a:lnTo>
                    <a:lnTo>
                      <a:pt x="298" y="298"/>
                    </a:lnTo>
                    <a:lnTo>
                      <a:pt x="303" y="303"/>
                    </a:lnTo>
                    <a:lnTo>
                      <a:pt x="313" y="313"/>
                    </a:lnTo>
                    <a:lnTo>
                      <a:pt x="313" y="318"/>
                    </a:lnTo>
                    <a:lnTo>
                      <a:pt x="318" y="323"/>
                    </a:lnTo>
                    <a:lnTo>
                      <a:pt x="328" y="333"/>
                    </a:lnTo>
                    <a:lnTo>
                      <a:pt x="328" y="338"/>
                    </a:lnTo>
                    <a:lnTo>
                      <a:pt x="333" y="343"/>
                    </a:lnTo>
                    <a:lnTo>
                      <a:pt x="343" y="353"/>
                    </a:lnTo>
                    <a:lnTo>
                      <a:pt x="343" y="357"/>
                    </a:lnTo>
                    <a:lnTo>
                      <a:pt x="347" y="362"/>
                    </a:lnTo>
                    <a:lnTo>
                      <a:pt x="357" y="372"/>
                    </a:lnTo>
                    <a:lnTo>
                      <a:pt x="357" y="377"/>
                    </a:lnTo>
                    <a:lnTo>
                      <a:pt x="362" y="382"/>
                    </a:lnTo>
                    <a:lnTo>
                      <a:pt x="372" y="392"/>
                    </a:lnTo>
                    <a:lnTo>
                      <a:pt x="372" y="397"/>
                    </a:lnTo>
                    <a:lnTo>
                      <a:pt x="377" y="402"/>
                    </a:lnTo>
                    <a:lnTo>
                      <a:pt x="387" y="412"/>
                    </a:lnTo>
                    <a:lnTo>
                      <a:pt x="387" y="417"/>
                    </a:lnTo>
                    <a:lnTo>
                      <a:pt x="392" y="422"/>
                    </a:lnTo>
                    <a:lnTo>
                      <a:pt x="402" y="432"/>
                    </a:lnTo>
                    <a:lnTo>
                      <a:pt x="402" y="437"/>
                    </a:lnTo>
                    <a:lnTo>
                      <a:pt x="407" y="442"/>
                    </a:lnTo>
                    <a:lnTo>
                      <a:pt x="417" y="452"/>
                    </a:lnTo>
                    <a:lnTo>
                      <a:pt x="417" y="457"/>
                    </a:lnTo>
                    <a:lnTo>
                      <a:pt x="422" y="462"/>
                    </a:lnTo>
                    <a:lnTo>
                      <a:pt x="432" y="472"/>
                    </a:lnTo>
                    <a:lnTo>
                      <a:pt x="432" y="477"/>
                    </a:lnTo>
                    <a:lnTo>
                      <a:pt x="437" y="482"/>
                    </a:lnTo>
                    <a:lnTo>
                      <a:pt x="442" y="487"/>
                    </a:lnTo>
                    <a:lnTo>
                      <a:pt x="452" y="497"/>
                    </a:lnTo>
                    <a:lnTo>
                      <a:pt x="452" y="502"/>
                    </a:lnTo>
                    <a:lnTo>
                      <a:pt x="457" y="506"/>
                    </a:lnTo>
                    <a:lnTo>
                      <a:pt x="466" y="516"/>
                    </a:lnTo>
                    <a:lnTo>
                      <a:pt x="466" y="521"/>
                    </a:lnTo>
                    <a:lnTo>
                      <a:pt x="471" y="526"/>
                    </a:lnTo>
                    <a:lnTo>
                      <a:pt x="476" y="531"/>
                    </a:lnTo>
                    <a:lnTo>
                      <a:pt x="486" y="541"/>
                    </a:lnTo>
                    <a:lnTo>
                      <a:pt x="486" y="546"/>
                    </a:lnTo>
                    <a:lnTo>
                      <a:pt x="491" y="551"/>
                    </a:lnTo>
                    <a:lnTo>
                      <a:pt x="496" y="556"/>
                    </a:lnTo>
                    <a:lnTo>
                      <a:pt x="506" y="566"/>
                    </a:lnTo>
                    <a:lnTo>
                      <a:pt x="506" y="571"/>
                    </a:lnTo>
                    <a:lnTo>
                      <a:pt x="511" y="576"/>
                    </a:lnTo>
                    <a:lnTo>
                      <a:pt x="516" y="581"/>
                    </a:lnTo>
                    <a:lnTo>
                      <a:pt x="521" y="586"/>
                    </a:lnTo>
                    <a:lnTo>
                      <a:pt x="531" y="596"/>
                    </a:lnTo>
                    <a:lnTo>
                      <a:pt x="531" y="601"/>
                    </a:lnTo>
                    <a:lnTo>
                      <a:pt x="536" y="606"/>
                    </a:lnTo>
                    <a:lnTo>
                      <a:pt x="541" y="611"/>
                    </a:lnTo>
                    <a:lnTo>
                      <a:pt x="546" y="616"/>
                    </a:lnTo>
                    <a:lnTo>
                      <a:pt x="551" y="621"/>
                    </a:lnTo>
                    <a:lnTo>
                      <a:pt x="556" y="626"/>
                    </a:lnTo>
                    <a:lnTo>
                      <a:pt x="561" y="631"/>
                    </a:lnTo>
                    <a:lnTo>
                      <a:pt x="571" y="641"/>
                    </a:lnTo>
                    <a:lnTo>
                      <a:pt x="571" y="646"/>
                    </a:lnTo>
                    <a:lnTo>
                      <a:pt x="576" y="651"/>
                    </a:lnTo>
                    <a:lnTo>
                      <a:pt x="580" y="655"/>
                    </a:lnTo>
                    <a:lnTo>
                      <a:pt x="585" y="660"/>
                    </a:lnTo>
                    <a:lnTo>
                      <a:pt x="590" y="665"/>
                    </a:lnTo>
                    <a:lnTo>
                      <a:pt x="595" y="670"/>
                    </a:lnTo>
                    <a:lnTo>
                      <a:pt x="600" y="675"/>
                    </a:lnTo>
                    <a:lnTo>
                      <a:pt x="605" y="680"/>
                    </a:lnTo>
                    <a:lnTo>
                      <a:pt x="610" y="685"/>
                    </a:lnTo>
                    <a:lnTo>
                      <a:pt x="615" y="690"/>
                    </a:lnTo>
                    <a:lnTo>
                      <a:pt x="620" y="695"/>
                    </a:lnTo>
                    <a:lnTo>
                      <a:pt x="625" y="700"/>
                    </a:lnTo>
                    <a:lnTo>
                      <a:pt x="630" y="705"/>
                    </a:lnTo>
                  </a:path>
                </a:pathLst>
              </a:custGeom>
              <a:noFill/>
              <a:ln w="19050" cmpd="sng">
                <a:solidFill>
                  <a:schemeClr val="tx2"/>
                </a:solidFill>
                <a:prstDash val="solid"/>
                <a:round/>
                <a:headEnd/>
                <a:tailEnd/>
              </a:ln>
            </p:spPr>
            <p:txBody>
              <a:bodyPr/>
              <a:lstStyle/>
              <a:p>
                <a:endParaRPr lang="en-US"/>
              </a:p>
            </p:txBody>
          </p:sp>
          <p:sp>
            <p:nvSpPr>
              <p:cNvPr id="36" name="Freeform 23"/>
              <p:cNvSpPr>
                <a:spLocks/>
              </p:cNvSpPr>
              <p:nvPr/>
            </p:nvSpPr>
            <p:spPr bwMode="auto">
              <a:xfrm>
                <a:off x="4573" y="1898"/>
                <a:ext cx="630" cy="288"/>
              </a:xfrm>
              <a:custGeom>
                <a:avLst/>
                <a:gdLst/>
                <a:ahLst/>
                <a:cxnLst>
                  <a:cxn ang="0">
                    <a:pos x="10" y="184"/>
                  </a:cxn>
                  <a:cxn ang="0">
                    <a:pos x="25" y="199"/>
                  </a:cxn>
                  <a:cxn ang="0">
                    <a:pos x="40" y="209"/>
                  </a:cxn>
                  <a:cxn ang="0">
                    <a:pos x="55" y="219"/>
                  </a:cxn>
                  <a:cxn ang="0">
                    <a:pos x="69" y="234"/>
                  </a:cxn>
                  <a:cxn ang="0">
                    <a:pos x="84" y="244"/>
                  </a:cxn>
                  <a:cxn ang="0">
                    <a:pos x="99" y="249"/>
                  </a:cxn>
                  <a:cxn ang="0">
                    <a:pos x="114" y="259"/>
                  </a:cxn>
                  <a:cxn ang="0">
                    <a:pos x="129" y="264"/>
                  </a:cxn>
                  <a:cxn ang="0">
                    <a:pos x="144" y="269"/>
                  </a:cxn>
                  <a:cxn ang="0">
                    <a:pos x="159" y="278"/>
                  </a:cxn>
                  <a:cxn ang="0">
                    <a:pos x="174" y="278"/>
                  </a:cxn>
                  <a:cxn ang="0">
                    <a:pos x="188" y="283"/>
                  </a:cxn>
                  <a:cxn ang="0">
                    <a:pos x="203" y="288"/>
                  </a:cxn>
                  <a:cxn ang="0">
                    <a:pos x="218" y="288"/>
                  </a:cxn>
                  <a:cxn ang="0">
                    <a:pos x="233" y="288"/>
                  </a:cxn>
                  <a:cxn ang="0">
                    <a:pos x="248" y="288"/>
                  </a:cxn>
                  <a:cxn ang="0">
                    <a:pos x="263" y="288"/>
                  </a:cxn>
                  <a:cxn ang="0">
                    <a:pos x="278" y="283"/>
                  </a:cxn>
                  <a:cxn ang="0">
                    <a:pos x="293" y="283"/>
                  </a:cxn>
                  <a:cxn ang="0">
                    <a:pos x="307" y="278"/>
                  </a:cxn>
                  <a:cxn ang="0">
                    <a:pos x="322" y="274"/>
                  </a:cxn>
                  <a:cxn ang="0">
                    <a:pos x="337" y="269"/>
                  </a:cxn>
                  <a:cxn ang="0">
                    <a:pos x="352" y="259"/>
                  </a:cxn>
                  <a:cxn ang="0">
                    <a:pos x="367" y="254"/>
                  </a:cxn>
                  <a:cxn ang="0">
                    <a:pos x="382" y="244"/>
                  </a:cxn>
                  <a:cxn ang="0">
                    <a:pos x="397" y="234"/>
                  </a:cxn>
                  <a:cxn ang="0">
                    <a:pos x="411" y="224"/>
                  </a:cxn>
                  <a:cxn ang="0">
                    <a:pos x="426" y="214"/>
                  </a:cxn>
                  <a:cxn ang="0">
                    <a:pos x="441" y="204"/>
                  </a:cxn>
                  <a:cxn ang="0">
                    <a:pos x="456" y="189"/>
                  </a:cxn>
                  <a:cxn ang="0">
                    <a:pos x="471" y="174"/>
                  </a:cxn>
                  <a:cxn ang="0">
                    <a:pos x="486" y="164"/>
                  </a:cxn>
                  <a:cxn ang="0">
                    <a:pos x="501" y="149"/>
                  </a:cxn>
                  <a:cxn ang="0">
                    <a:pos x="516" y="134"/>
                  </a:cxn>
                  <a:cxn ang="0">
                    <a:pos x="530" y="120"/>
                  </a:cxn>
                  <a:cxn ang="0">
                    <a:pos x="545" y="100"/>
                  </a:cxn>
                  <a:cxn ang="0">
                    <a:pos x="560" y="85"/>
                  </a:cxn>
                  <a:cxn ang="0">
                    <a:pos x="580" y="65"/>
                  </a:cxn>
                  <a:cxn ang="0">
                    <a:pos x="590" y="50"/>
                  </a:cxn>
                  <a:cxn ang="0">
                    <a:pos x="605" y="30"/>
                  </a:cxn>
                  <a:cxn ang="0">
                    <a:pos x="625" y="10"/>
                  </a:cxn>
                </a:cxnLst>
                <a:rect l="0" t="0" r="r" b="b"/>
                <a:pathLst>
                  <a:path w="630" h="288">
                    <a:moveTo>
                      <a:pt x="0" y="179"/>
                    </a:moveTo>
                    <a:lnTo>
                      <a:pt x="5" y="179"/>
                    </a:lnTo>
                    <a:lnTo>
                      <a:pt x="10" y="184"/>
                    </a:lnTo>
                    <a:lnTo>
                      <a:pt x="15" y="189"/>
                    </a:lnTo>
                    <a:lnTo>
                      <a:pt x="20" y="194"/>
                    </a:lnTo>
                    <a:lnTo>
                      <a:pt x="25" y="199"/>
                    </a:lnTo>
                    <a:lnTo>
                      <a:pt x="30" y="204"/>
                    </a:lnTo>
                    <a:lnTo>
                      <a:pt x="35" y="204"/>
                    </a:lnTo>
                    <a:lnTo>
                      <a:pt x="40" y="209"/>
                    </a:lnTo>
                    <a:lnTo>
                      <a:pt x="45" y="214"/>
                    </a:lnTo>
                    <a:lnTo>
                      <a:pt x="50" y="219"/>
                    </a:lnTo>
                    <a:lnTo>
                      <a:pt x="55" y="219"/>
                    </a:lnTo>
                    <a:lnTo>
                      <a:pt x="60" y="224"/>
                    </a:lnTo>
                    <a:lnTo>
                      <a:pt x="64" y="229"/>
                    </a:lnTo>
                    <a:lnTo>
                      <a:pt x="69" y="234"/>
                    </a:lnTo>
                    <a:lnTo>
                      <a:pt x="74" y="234"/>
                    </a:lnTo>
                    <a:lnTo>
                      <a:pt x="79" y="239"/>
                    </a:lnTo>
                    <a:lnTo>
                      <a:pt x="84" y="244"/>
                    </a:lnTo>
                    <a:lnTo>
                      <a:pt x="89" y="244"/>
                    </a:lnTo>
                    <a:lnTo>
                      <a:pt x="94" y="249"/>
                    </a:lnTo>
                    <a:lnTo>
                      <a:pt x="99" y="249"/>
                    </a:lnTo>
                    <a:lnTo>
                      <a:pt x="104" y="254"/>
                    </a:lnTo>
                    <a:lnTo>
                      <a:pt x="109" y="254"/>
                    </a:lnTo>
                    <a:lnTo>
                      <a:pt x="114" y="259"/>
                    </a:lnTo>
                    <a:lnTo>
                      <a:pt x="119" y="259"/>
                    </a:lnTo>
                    <a:lnTo>
                      <a:pt x="124" y="264"/>
                    </a:lnTo>
                    <a:lnTo>
                      <a:pt x="129" y="264"/>
                    </a:lnTo>
                    <a:lnTo>
                      <a:pt x="134" y="269"/>
                    </a:lnTo>
                    <a:lnTo>
                      <a:pt x="139" y="269"/>
                    </a:lnTo>
                    <a:lnTo>
                      <a:pt x="144" y="269"/>
                    </a:lnTo>
                    <a:lnTo>
                      <a:pt x="149" y="274"/>
                    </a:lnTo>
                    <a:lnTo>
                      <a:pt x="154" y="274"/>
                    </a:lnTo>
                    <a:lnTo>
                      <a:pt x="159" y="278"/>
                    </a:lnTo>
                    <a:lnTo>
                      <a:pt x="164" y="278"/>
                    </a:lnTo>
                    <a:lnTo>
                      <a:pt x="169" y="278"/>
                    </a:lnTo>
                    <a:lnTo>
                      <a:pt x="174" y="278"/>
                    </a:lnTo>
                    <a:lnTo>
                      <a:pt x="178" y="283"/>
                    </a:lnTo>
                    <a:lnTo>
                      <a:pt x="183" y="283"/>
                    </a:lnTo>
                    <a:lnTo>
                      <a:pt x="188" y="283"/>
                    </a:lnTo>
                    <a:lnTo>
                      <a:pt x="193" y="283"/>
                    </a:lnTo>
                    <a:lnTo>
                      <a:pt x="198" y="283"/>
                    </a:lnTo>
                    <a:lnTo>
                      <a:pt x="203" y="288"/>
                    </a:lnTo>
                    <a:lnTo>
                      <a:pt x="208" y="288"/>
                    </a:lnTo>
                    <a:lnTo>
                      <a:pt x="213" y="288"/>
                    </a:lnTo>
                    <a:lnTo>
                      <a:pt x="218" y="288"/>
                    </a:lnTo>
                    <a:lnTo>
                      <a:pt x="223" y="288"/>
                    </a:lnTo>
                    <a:lnTo>
                      <a:pt x="228" y="288"/>
                    </a:lnTo>
                    <a:lnTo>
                      <a:pt x="233" y="288"/>
                    </a:lnTo>
                    <a:lnTo>
                      <a:pt x="238" y="288"/>
                    </a:lnTo>
                    <a:lnTo>
                      <a:pt x="243" y="288"/>
                    </a:lnTo>
                    <a:lnTo>
                      <a:pt x="248" y="288"/>
                    </a:lnTo>
                    <a:lnTo>
                      <a:pt x="253" y="288"/>
                    </a:lnTo>
                    <a:lnTo>
                      <a:pt x="258" y="288"/>
                    </a:lnTo>
                    <a:lnTo>
                      <a:pt x="263" y="288"/>
                    </a:lnTo>
                    <a:lnTo>
                      <a:pt x="268" y="288"/>
                    </a:lnTo>
                    <a:lnTo>
                      <a:pt x="273" y="283"/>
                    </a:lnTo>
                    <a:lnTo>
                      <a:pt x="278" y="283"/>
                    </a:lnTo>
                    <a:lnTo>
                      <a:pt x="283" y="283"/>
                    </a:lnTo>
                    <a:lnTo>
                      <a:pt x="288" y="283"/>
                    </a:lnTo>
                    <a:lnTo>
                      <a:pt x="293" y="283"/>
                    </a:lnTo>
                    <a:lnTo>
                      <a:pt x="297" y="278"/>
                    </a:lnTo>
                    <a:lnTo>
                      <a:pt x="302" y="278"/>
                    </a:lnTo>
                    <a:lnTo>
                      <a:pt x="307" y="278"/>
                    </a:lnTo>
                    <a:lnTo>
                      <a:pt x="312" y="274"/>
                    </a:lnTo>
                    <a:lnTo>
                      <a:pt x="317" y="274"/>
                    </a:lnTo>
                    <a:lnTo>
                      <a:pt x="322" y="274"/>
                    </a:lnTo>
                    <a:lnTo>
                      <a:pt x="327" y="269"/>
                    </a:lnTo>
                    <a:lnTo>
                      <a:pt x="332" y="269"/>
                    </a:lnTo>
                    <a:lnTo>
                      <a:pt x="337" y="269"/>
                    </a:lnTo>
                    <a:lnTo>
                      <a:pt x="342" y="264"/>
                    </a:lnTo>
                    <a:lnTo>
                      <a:pt x="347" y="264"/>
                    </a:lnTo>
                    <a:lnTo>
                      <a:pt x="352" y="259"/>
                    </a:lnTo>
                    <a:lnTo>
                      <a:pt x="357" y="259"/>
                    </a:lnTo>
                    <a:lnTo>
                      <a:pt x="362" y="254"/>
                    </a:lnTo>
                    <a:lnTo>
                      <a:pt x="367" y="254"/>
                    </a:lnTo>
                    <a:lnTo>
                      <a:pt x="372" y="249"/>
                    </a:lnTo>
                    <a:lnTo>
                      <a:pt x="377" y="249"/>
                    </a:lnTo>
                    <a:lnTo>
                      <a:pt x="382" y="244"/>
                    </a:lnTo>
                    <a:lnTo>
                      <a:pt x="387" y="239"/>
                    </a:lnTo>
                    <a:lnTo>
                      <a:pt x="392" y="239"/>
                    </a:lnTo>
                    <a:lnTo>
                      <a:pt x="397" y="234"/>
                    </a:lnTo>
                    <a:lnTo>
                      <a:pt x="402" y="229"/>
                    </a:lnTo>
                    <a:lnTo>
                      <a:pt x="407" y="229"/>
                    </a:lnTo>
                    <a:lnTo>
                      <a:pt x="411" y="224"/>
                    </a:lnTo>
                    <a:lnTo>
                      <a:pt x="416" y="219"/>
                    </a:lnTo>
                    <a:lnTo>
                      <a:pt x="421" y="219"/>
                    </a:lnTo>
                    <a:lnTo>
                      <a:pt x="426" y="214"/>
                    </a:lnTo>
                    <a:lnTo>
                      <a:pt x="431" y="209"/>
                    </a:lnTo>
                    <a:lnTo>
                      <a:pt x="436" y="204"/>
                    </a:lnTo>
                    <a:lnTo>
                      <a:pt x="441" y="204"/>
                    </a:lnTo>
                    <a:lnTo>
                      <a:pt x="446" y="199"/>
                    </a:lnTo>
                    <a:lnTo>
                      <a:pt x="451" y="194"/>
                    </a:lnTo>
                    <a:lnTo>
                      <a:pt x="456" y="189"/>
                    </a:lnTo>
                    <a:lnTo>
                      <a:pt x="461" y="184"/>
                    </a:lnTo>
                    <a:lnTo>
                      <a:pt x="466" y="179"/>
                    </a:lnTo>
                    <a:lnTo>
                      <a:pt x="471" y="174"/>
                    </a:lnTo>
                    <a:lnTo>
                      <a:pt x="476" y="169"/>
                    </a:lnTo>
                    <a:lnTo>
                      <a:pt x="481" y="169"/>
                    </a:lnTo>
                    <a:lnTo>
                      <a:pt x="486" y="164"/>
                    </a:lnTo>
                    <a:lnTo>
                      <a:pt x="491" y="159"/>
                    </a:lnTo>
                    <a:lnTo>
                      <a:pt x="496" y="154"/>
                    </a:lnTo>
                    <a:lnTo>
                      <a:pt x="501" y="149"/>
                    </a:lnTo>
                    <a:lnTo>
                      <a:pt x="506" y="144"/>
                    </a:lnTo>
                    <a:lnTo>
                      <a:pt x="511" y="139"/>
                    </a:lnTo>
                    <a:lnTo>
                      <a:pt x="516" y="134"/>
                    </a:lnTo>
                    <a:lnTo>
                      <a:pt x="521" y="129"/>
                    </a:lnTo>
                    <a:lnTo>
                      <a:pt x="525" y="125"/>
                    </a:lnTo>
                    <a:lnTo>
                      <a:pt x="530" y="120"/>
                    </a:lnTo>
                    <a:lnTo>
                      <a:pt x="540" y="110"/>
                    </a:lnTo>
                    <a:lnTo>
                      <a:pt x="540" y="105"/>
                    </a:lnTo>
                    <a:lnTo>
                      <a:pt x="545" y="100"/>
                    </a:lnTo>
                    <a:lnTo>
                      <a:pt x="550" y="95"/>
                    </a:lnTo>
                    <a:lnTo>
                      <a:pt x="555" y="90"/>
                    </a:lnTo>
                    <a:lnTo>
                      <a:pt x="560" y="85"/>
                    </a:lnTo>
                    <a:lnTo>
                      <a:pt x="565" y="80"/>
                    </a:lnTo>
                    <a:lnTo>
                      <a:pt x="570" y="75"/>
                    </a:lnTo>
                    <a:lnTo>
                      <a:pt x="580" y="65"/>
                    </a:lnTo>
                    <a:lnTo>
                      <a:pt x="580" y="60"/>
                    </a:lnTo>
                    <a:lnTo>
                      <a:pt x="585" y="55"/>
                    </a:lnTo>
                    <a:lnTo>
                      <a:pt x="590" y="50"/>
                    </a:lnTo>
                    <a:lnTo>
                      <a:pt x="595" y="45"/>
                    </a:lnTo>
                    <a:lnTo>
                      <a:pt x="605" y="35"/>
                    </a:lnTo>
                    <a:lnTo>
                      <a:pt x="605" y="30"/>
                    </a:lnTo>
                    <a:lnTo>
                      <a:pt x="610" y="25"/>
                    </a:lnTo>
                    <a:lnTo>
                      <a:pt x="615" y="20"/>
                    </a:lnTo>
                    <a:lnTo>
                      <a:pt x="625" y="10"/>
                    </a:lnTo>
                    <a:lnTo>
                      <a:pt x="625" y="5"/>
                    </a:lnTo>
                    <a:lnTo>
                      <a:pt x="630" y="0"/>
                    </a:lnTo>
                  </a:path>
                </a:pathLst>
              </a:custGeom>
              <a:noFill/>
              <a:ln w="19050" cmpd="sng">
                <a:solidFill>
                  <a:schemeClr val="tx2"/>
                </a:solidFill>
                <a:prstDash val="solid"/>
                <a:round/>
                <a:headEnd/>
                <a:tailEnd/>
              </a:ln>
            </p:spPr>
            <p:txBody>
              <a:bodyPr/>
              <a:lstStyle/>
              <a:p>
                <a:endParaRPr lang="en-US"/>
              </a:p>
            </p:txBody>
          </p:sp>
          <p:sp>
            <p:nvSpPr>
              <p:cNvPr id="37" name="Freeform 24"/>
              <p:cNvSpPr>
                <a:spLocks/>
              </p:cNvSpPr>
              <p:nvPr/>
            </p:nvSpPr>
            <p:spPr bwMode="auto">
              <a:xfrm>
                <a:off x="5203" y="1764"/>
                <a:ext cx="104" cy="134"/>
              </a:xfrm>
              <a:custGeom>
                <a:avLst/>
                <a:gdLst/>
                <a:ahLst/>
                <a:cxnLst>
                  <a:cxn ang="0">
                    <a:pos x="0" y="134"/>
                  </a:cxn>
                  <a:cxn ang="0">
                    <a:pos x="5" y="129"/>
                  </a:cxn>
                  <a:cxn ang="0">
                    <a:pos x="14" y="119"/>
                  </a:cxn>
                  <a:cxn ang="0">
                    <a:pos x="14" y="114"/>
                  </a:cxn>
                  <a:cxn ang="0">
                    <a:pos x="19" y="110"/>
                  </a:cxn>
                  <a:cxn ang="0">
                    <a:pos x="24" y="105"/>
                  </a:cxn>
                  <a:cxn ang="0">
                    <a:pos x="34" y="95"/>
                  </a:cxn>
                  <a:cxn ang="0">
                    <a:pos x="34" y="90"/>
                  </a:cxn>
                  <a:cxn ang="0">
                    <a:pos x="39" y="85"/>
                  </a:cxn>
                  <a:cxn ang="0">
                    <a:pos x="49" y="75"/>
                  </a:cxn>
                  <a:cxn ang="0">
                    <a:pos x="49" y="70"/>
                  </a:cxn>
                  <a:cxn ang="0">
                    <a:pos x="54" y="65"/>
                  </a:cxn>
                  <a:cxn ang="0">
                    <a:pos x="64" y="55"/>
                  </a:cxn>
                  <a:cxn ang="0">
                    <a:pos x="64" y="50"/>
                  </a:cxn>
                  <a:cxn ang="0">
                    <a:pos x="69" y="45"/>
                  </a:cxn>
                  <a:cxn ang="0">
                    <a:pos x="79" y="35"/>
                  </a:cxn>
                  <a:cxn ang="0">
                    <a:pos x="79" y="30"/>
                  </a:cxn>
                  <a:cxn ang="0">
                    <a:pos x="84" y="25"/>
                  </a:cxn>
                  <a:cxn ang="0">
                    <a:pos x="94" y="15"/>
                  </a:cxn>
                  <a:cxn ang="0">
                    <a:pos x="94" y="10"/>
                  </a:cxn>
                  <a:cxn ang="0">
                    <a:pos x="99" y="5"/>
                  </a:cxn>
                  <a:cxn ang="0">
                    <a:pos x="104" y="0"/>
                  </a:cxn>
                </a:cxnLst>
                <a:rect l="0" t="0" r="r" b="b"/>
                <a:pathLst>
                  <a:path w="104" h="134">
                    <a:moveTo>
                      <a:pt x="0" y="134"/>
                    </a:moveTo>
                    <a:lnTo>
                      <a:pt x="5" y="129"/>
                    </a:lnTo>
                    <a:lnTo>
                      <a:pt x="14" y="119"/>
                    </a:lnTo>
                    <a:lnTo>
                      <a:pt x="14" y="114"/>
                    </a:lnTo>
                    <a:lnTo>
                      <a:pt x="19" y="110"/>
                    </a:lnTo>
                    <a:lnTo>
                      <a:pt x="24" y="105"/>
                    </a:lnTo>
                    <a:lnTo>
                      <a:pt x="34" y="95"/>
                    </a:lnTo>
                    <a:lnTo>
                      <a:pt x="34" y="90"/>
                    </a:lnTo>
                    <a:lnTo>
                      <a:pt x="39" y="85"/>
                    </a:lnTo>
                    <a:lnTo>
                      <a:pt x="49" y="75"/>
                    </a:lnTo>
                    <a:lnTo>
                      <a:pt x="49" y="70"/>
                    </a:lnTo>
                    <a:lnTo>
                      <a:pt x="54" y="65"/>
                    </a:lnTo>
                    <a:lnTo>
                      <a:pt x="64" y="55"/>
                    </a:lnTo>
                    <a:lnTo>
                      <a:pt x="64" y="50"/>
                    </a:lnTo>
                    <a:lnTo>
                      <a:pt x="69" y="45"/>
                    </a:lnTo>
                    <a:lnTo>
                      <a:pt x="79" y="35"/>
                    </a:lnTo>
                    <a:lnTo>
                      <a:pt x="79" y="30"/>
                    </a:lnTo>
                    <a:lnTo>
                      <a:pt x="84" y="25"/>
                    </a:lnTo>
                    <a:lnTo>
                      <a:pt x="94" y="15"/>
                    </a:lnTo>
                    <a:lnTo>
                      <a:pt x="94" y="10"/>
                    </a:lnTo>
                    <a:lnTo>
                      <a:pt x="99" y="5"/>
                    </a:lnTo>
                    <a:lnTo>
                      <a:pt x="104" y="0"/>
                    </a:lnTo>
                  </a:path>
                </a:pathLst>
              </a:custGeom>
              <a:noFill/>
              <a:ln w="19050" cmpd="sng">
                <a:solidFill>
                  <a:schemeClr val="tx2"/>
                </a:solidFill>
                <a:prstDash val="solid"/>
                <a:round/>
                <a:headEnd/>
                <a:tailEnd/>
              </a:ln>
            </p:spPr>
            <p:txBody>
              <a:bodyPr/>
              <a:lstStyle/>
              <a:p>
                <a:endParaRPr lang="en-US"/>
              </a:p>
            </p:txBody>
          </p:sp>
        </p:grpSp>
        <p:sp>
          <p:nvSpPr>
            <p:cNvPr id="30" name="Freeform 32"/>
            <p:cNvSpPr>
              <a:spLocks/>
            </p:cNvSpPr>
            <p:nvPr/>
          </p:nvSpPr>
          <p:spPr bwMode="auto">
            <a:xfrm>
              <a:off x="5268913" y="4652963"/>
              <a:ext cx="960438" cy="1347787"/>
            </a:xfrm>
            <a:custGeom>
              <a:avLst/>
              <a:gdLst/>
              <a:ahLst/>
              <a:cxnLst>
                <a:cxn ang="0">
                  <a:pos x="10" y="849"/>
                </a:cxn>
                <a:cxn ang="0">
                  <a:pos x="25" y="849"/>
                </a:cxn>
                <a:cxn ang="0">
                  <a:pos x="40" y="849"/>
                </a:cxn>
                <a:cxn ang="0">
                  <a:pos x="54" y="849"/>
                </a:cxn>
                <a:cxn ang="0">
                  <a:pos x="69" y="849"/>
                </a:cxn>
                <a:cxn ang="0">
                  <a:pos x="84" y="849"/>
                </a:cxn>
                <a:cxn ang="0">
                  <a:pos x="94" y="0"/>
                </a:cxn>
                <a:cxn ang="0">
                  <a:pos x="109" y="0"/>
                </a:cxn>
                <a:cxn ang="0">
                  <a:pos x="124" y="0"/>
                </a:cxn>
                <a:cxn ang="0">
                  <a:pos x="139" y="0"/>
                </a:cxn>
                <a:cxn ang="0">
                  <a:pos x="154" y="0"/>
                </a:cxn>
                <a:cxn ang="0">
                  <a:pos x="168" y="0"/>
                </a:cxn>
                <a:cxn ang="0">
                  <a:pos x="183" y="0"/>
                </a:cxn>
                <a:cxn ang="0">
                  <a:pos x="198" y="0"/>
                </a:cxn>
                <a:cxn ang="0">
                  <a:pos x="213" y="0"/>
                </a:cxn>
                <a:cxn ang="0">
                  <a:pos x="223" y="849"/>
                </a:cxn>
                <a:cxn ang="0">
                  <a:pos x="238" y="849"/>
                </a:cxn>
                <a:cxn ang="0">
                  <a:pos x="253" y="849"/>
                </a:cxn>
                <a:cxn ang="0">
                  <a:pos x="268" y="849"/>
                </a:cxn>
                <a:cxn ang="0">
                  <a:pos x="277" y="0"/>
                </a:cxn>
                <a:cxn ang="0">
                  <a:pos x="292" y="0"/>
                </a:cxn>
                <a:cxn ang="0">
                  <a:pos x="307" y="0"/>
                </a:cxn>
                <a:cxn ang="0">
                  <a:pos x="322" y="0"/>
                </a:cxn>
                <a:cxn ang="0">
                  <a:pos x="337" y="0"/>
                </a:cxn>
                <a:cxn ang="0">
                  <a:pos x="352" y="0"/>
                </a:cxn>
                <a:cxn ang="0">
                  <a:pos x="367" y="0"/>
                </a:cxn>
                <a:cxn ang="0">
                  <a:pos x="382" y="0"/>
                </a:cxn>
                <a:cxn ang="0">
                  <a:pos x="396" y="0"/>
                </a:cxn>
                <a:cxn ang="0">
                  <a:pos x="411" y="0"/>
                </a:cxn>
                <a:cxn ang="0">
                  <a:pos x="421" y="849"/>
                </a:cxn>
                <a:cxn ang="0">
                  <a:pos x="436" y="849"/>
                </a:cxn>
                <a:cxn ang="0">
                  <a:pos x="451" y="849"/>
                </a:cxn>
                <a:cxn ang="0">
                  <a:pos x="466" y="849"/>
                </a:cxn>
                <a:cxn ang="0">
                  <a:pos x="476" y="0"/>
                </a:cxn>
                <a:cxn ang="0">
                  <a:pos x="491" y="0"/>
                </a:cxn>
                <a:cxn ang="0">
                  <a:pos x="506" y="0"/>
                </a:cxn>
                <a:cxn ang="0">
                  <a:pos x="520" y="0"/>
                </a:cxn>
                <a:cxn ang="0">
                  <a:pos x="535" y="0"/>
                </a:cxn>
                <a:cxn ang="0">
                  <a:pos x="550" y="0"/>
                </a:cxn>
                <a:cxn ang="0">
                  <a:pos x="565" y="0"/>
                </a:cxn>
                <a:cxn ang="0">
                  <a:pos x="580" y="0"/>
                </a:cxn>
                <a:cxn ang="0">
                  <a:pos x="595" y="0"/>
                </a:cxn>
              </a:cxnLst>
              <a:rect l="0" t="0" r="r" b="b"/>
              <a:pathLst>
                <a:path w="605" h="849">
                  <a:moveTo>
                    <a:pt x="0" y="849"/>
                  </a:moveTo>
                  <a:lnTo>
                    <a:pt x="5" y="849"/>
                  </a:lnTo>
                  <a:lnTo>
                    <a:pt x="10" y="849"/>
                  </a:lnTo>
                  <a:lnTo>
                    <a:pt x="15" y="849"/>
                  </a:lnTo>
                  <a:lnTo>
                    <a:pt x="20" y="849"/>
                  </a:lnTo>
                  <a:lnTo>
                    <a:pt x="25" y="849"/>
                  </a:lnTo>
                  <a:lnTo>
                    <a:pt x="30" y="849"/>
                  </a:lnTo>
                  <a:lnTo>
                    <a:pt x="35" y="849"/>
                  </a:lnTo>
                  <a:lnTo>
                    <a:pt x="40" y="849"/>
                  </a:lnTo>
                  <a:lnTo>
                    <a:pt x="44" y="849"/>
                  </a:lnTo>
                  <a:lnTo>
                    <a:pt x="49" y="849"/>
                  </a:lnTo>
                  <a:lnTo>
                    <a:pt x="54" y="849"/>
                  </a:lnTo>
                  <a:lnTo>
                    <a:pt x="59" y="849"/>
                  </a:lnTo>
                  <a:lnTo>
                    <a:pt x="64" y="849"/>
                  </a:lnTo>
                  <a:lnTo>
                    <a:pt x="69" y="849"/>
                  </a:lnTo>
                  <a:lnTo>
                    <a:pt x="74" y="849"/>
                  </a:lnTo>
                  <a:lnTo>
                    <a:pt x="79" y="849"/>
                  </a:lnTo>
                  <a:lnTo>
                    <a:pt x="84" y="849"/>
                  </a:lnTo>
                  <a:lnTo>
                    <a:pt x="89" y="849"/>
                  </a:lnTo>
                  <a:lnTo>
                    <a:pt x="89" y="0"/>
                  </a:lnTo>
                  <a:lnTo>
                    <a:pt x="94" y="0"/>
                  </a:lnTo>
                  <a:lnTo>
                    <a:pt x="99" y="0"/>
                  </a:lnTo>
                  <a:lnTo>
                    <a:pt x="104" y="0"/>
                  </a:lnTo>
                  <a:lnTo>
                    <a:pt x="109" y="0"/>
                  </a:lnTo>
                  <a:lnTo>
                    <a:pt x="114" y="0"/>
                  </a:lnTo>
                  <a:lnTo>
                    <a:pt x="119" y="0"/>
                  </a:lnTo>
                  <a:lnTo>
                    <a:pt x="124" y="0"/>
                  </a:lnTo>
                  <a:lnTo>
                    <a:pt x="129" y="0"/>
                  </a:lnTo>
                  <a:lnTo>
                    <a:pt x="134" y="0"/>
                  </a:lnTo>
                  <a:lnTo>
                    <a:pt x="139" y="0"/>
                  </a:lnTo>
                  <a:lnTo>
                    <a:pt x="144" y="0"/>
                  </a:lnTo>
                  <a:lnTo>
                    <a:pt x="149" y="0"/>
                  </a:lnTo>
                  <a:lnTo>
                    <a:pt x="154" y="0"/>
                  </a:lnTo>
                  <a:lnTo>
                    <a:pt x="159" y="0"/>
                  </a:lnTo>
                  <a:lnTo>
                    <a:pt x="163" y="0"/>
                  </a:lnTo>
                  <a:lnTo>
                    <a:pt x="168" y="0"/>
                  </a:lnTo>
                  <a:lnTo>
                    <a:pt x="173" y="0"/>
                  </a:lnTo>
                  <a:lnTo>
                    <a:pt x="178" y="0"/>
                  </a:lnTo>
                  <a:lnTo>
                    <a:pt x="183" y="0"/>
                  </a:lnTo>
                  <a:lnTo>
                    <a:pt x="188" y="0"/>
                  </a:lnTo>
                  <a:lnTo>
                    <a:pt x="193" y="0"/>
                  </a:lnTo>
                  <a:lnTo>
                    <a:pt x="198" y="0"/>
                  </a:lnTo>
                  <a:lnTo>
                    <a:pt x="203" y="0"/>
                  </a:lnTo>
                  <a:lnTo>
                    <a:pt x="208" y="0"/>
                  </a:lnTo>
                  <a:lnTo>
                    <a:pt x="213" y="0"/>
                  </a:lnTo>
                  <a:lnTo>
                    <a:pt x="213" y="849"/>
                  </a:lnTo>
                  <a:lnTo>
                    <a:pt x="218" y="849"/>
                  </a:lnTo>
                  <a:lnTo>
                    <a:pt x="223" y="849"/>
                  </a:lnTo>
                  <a:lnTo>
                    <a:pt x="228" y="849"/>
                  </a:lnTo>
                  <a:lnTo>
                    <a:pt x="233" y="849"/>
                  </a:lnTo>
                  <a:lnTo>
                    <a:pt x="238" y="849"/>
                  </a:lnTo>
                  <a:lnTo>
                    <a:pt x="243" y="849"/>
                  </a:lnTo>
                  <a:lnTo>
                    <a:pt x="248" y="849"/>
                  </a:lnTo>
                  <a:lnTo>
                    <a:pt x="253" y="849"/>
                  </a:lnTo>
                  <a:lnTo>
                    <a:pt x="258" y="849"/>
                  </a:lnTo>
                  <a:lnTo>
                    <a:pt x="263" y="849"/>
                  </a:lnTo>
                  <a:lnTo>
                    <a:pt x="268" y="849"/>
                  </a:lnTo>
                  <a:lnTo>
                    <a:pt x="273" y="849"/>
                  </a:lnTo>
                  <a:lnTo>
                    <a:pt x="277" y="849"/>
                  </a:lnTo>
                  <a:lnTo>
                    <a:pt x="277" y="0"/>
                  </a:lnTo>
                  <a:lnTo>
                    <a:pt x="282" y="0"/>
                  </a:lnTo>
                  <a:lnTo>
                    <a:pt x="287" y="0"/>
                  </a:lnTo>
                  <a:lnTo>
                    <a:pt x="292" y="0"/>
                  </a:lnTo>
                  <a:lnTo>
                    <a:pt x="297" y="0"/>
                  </a:lnTo>
                  <a:lnTo>
                    <a:pt x="302" y="0"/>
                  </a:lnTo>
                  <a:lnTo>
                    <a:pt x="307" y="0"/>
                  </a:lnTo>
                  <a:lnTo>
                    <a:pt x="312" y="0"/>
                  </a:lnTo>
                  <a:lnTo>
                    <a:pt x="317" y="0"/>
                  </a:lnTo>
                  <a:lnTo>
                    <a:pt x="322" y="0"/>
                  </a:lnTo>
                  <a:lnTo>
                    <a:pt x="327" y="0"/>
                  </a:lnTo>
                  <a:lnTo>
                    <a:pt x="332" y="0"/>
                  </a:lnTo>
                  <a:lnTo>
                    <a:pt x="337" y="0"/>
                  </a:lnTo>
                  <a:lnTo>
                    <a:pt x="342" y="0"/>
                  </a:lnTo>
                  <a:lnTo>
                    <a:pt x="347" y="0"/>
                  </a:lnTo>
                  <a:lnTo>
                    <a:pt x="352" y="0"/>
                  </a:lnTo>
                  <a:lnTo>
                    <a:pt x="357" y="0"/>
                  </a:lnTo>
                  <a:lnTo>
                    <a:pt x="362" y="0"/>
                  </a:lnTo>
                  <a:lnTo>
                    <a:pt x="367" y="0"/>
                  </a:lnTo>
                  <a:lnTo>
                    <a:pt x="372" y="0"/>
                  </a:lnTo>
                  <a:lnTo>
                    <a:pt x="377" y="0"/>
                  </a:lnTo>
                  <a:lnTo>
                    <a:pt x="382" y="0"/>
                  </a:lnTo>
                  <a:lnTo>
                    <a:pt x="387" y="0"/>
                  </a:lnTo>
                  <a:lnTo>
                    <a:pt x="391" y="0"/>
                  </a:lnTo>
                  <a:lnTo>
                    <a:pt x="396" y="0"/>
                  </a:lnTo>
                  <a:lnTo>
                    <a:pt x="401" y="0"/>
                  </a:lnTo>
                  <a:lnTo>
                    <a:pt x="406" y="0"/>
                  </a:lnTo>
                  <a:lnTo>
                    <a:pt x="411" y="0"/>
                  </a:lnTo>
                  <a:lnTo>
                    <a:pt x="416" y="0"/>
                  </a:lnTo>
                  <a:lnTo>
                    <a:pt x="421" y="0"/>
                  </a:lnTo>
                  <a:lnTo>
                    <a:pt x="421" y="849"/>
                  </a:lnTo>
                  <a:lnTo>
                    <a:pt x="426" y="849"/>
                  </a:lnTo>
                  <a:lnTo>
                    <a:pt x="431" y="849"/>
                  </a:lnTo>
                  <a:lnTo>
                    <a:pt x="436" y="849"/>
                  </a:lnTo>
                  <a:lnTo>
                    <a:pt x="441" y="849"/>
                  </a:lnTo>
                  <a:lnTo>
                    <a:pt x="446" y="849"/>
                  </a:lnTo>
                  <a:lnTo>
                    <a:pt x="451" y="849"/>
                  </a:lnTo>
                  <a:lnTo>
                    <a:pt x="456" y="849"/>
                  </a:lnTo>
                  <a:lnTo>
                    <a:pt x="461" y="849"/>
                  </a:lnTo>
                  <a:lnTo>
                    <a:pt x="466" y="849"/>
                  </a:lnTo>
                  <a:lnTo>
                    <a:pt x="471" y="849"/>
                  </a:lnTo>
                  <a:lnTo>
                    <a:pt x="471" y="0"/>
                  </a:lnTo>
                  <a:lnTo>
                    <a:pt x="476" y="0"/>
                  </a:lnTo>
                  <a:lnTo>
                    <a:pt x="481" y="0"/>
                  </a:lnTo>
                  <a:lnTo>
                    <a:pt x="486" y="0"/>
                  </a:lnTo>
                  <a:lnTo>
                    <a:pt x="491" y="0"/>
                  </a:lnTo>
                  <a:lnTo>
                    <a:pt x="496" y="0"/>
                  </a:lnTo>
                  <a:lnTo>
                    <a:pt x="501" y="0"/>
                  </a:lnTo>
                  <a:lnTo>
                    <a:pt x="506" y="0"/>
                  </a:lnTo>
                  <a:lnTo>
                    <a:pt x="510" y="0"/>
                  </a:lnTo>
                  <a:lnTo>
                    <a:pt x="515" y="0"/>
                  </a:lnTo>
                  <a:lnTo>
                    <a:pt x="520" y="0"/>
                  </a:lnTo>
                  <a:lnTo>
                    <a:pt x="525" y="0"/>
                  </a:lnTo>
                  <a:lnTo>
                    <a:pt x="530" y="0"/>
                  </a:lnTo>
                  <a:lnTo>
                    <a:pt x="535" y="0"/>
                  </a:lnTo>
                  <a:lnTo>
                    <a:pt x="540" y="0"/>
                  </a:lnTo>
                  <a:lnTo>
                    <a:pt x="545" y="0"/>
                  </a:lnTo>
                  <a:lnTo>
                    <a:pt x="550" y="0"/>
                  </a:lnTo>
                  <a:lnTo>
                    <a:pt x="555" y="0"/>
                  </a:lnTo>
                  <a:lnTo>
                    <a:pt x="560" y="0"/>
                  </a:lnTo>
                  <a:lnTo>
                    <a:pt x="565" y="0"/>
                  </a:lnTo>
                  <a:lnTo>
                    <a:pt x="570" y="0"/>
                  </a:lnTo>
                  <a:lnTo>
                    <a:pt x="575" y="0"/>
                  </a:lnTo>
                  <a:lnTo>
                    <a:pt x="580" y="0"/>
                  </a:lnTo>
                  <a:lnTo>
                    <a:pt x="585" y="0"/>
                  </a:lnTo>
                  <a:lnTo>
                    <a:pt x="590" y="0"/>
                  </a:lnTo>
                  <a:lnTo>
                    <a:pt x="595" y="0"/>
                  </a:lnTo>
                  <a:lnTo>
                    <a:pt x="600" y="0"/>
                  </a:lnTo>
                  <a:lnTo>
                    <a:pt x="605" y="0"/>
                  </a:lnTo>
                </a:path>
              </a:pathLst>
            </a:custGeom>
            <a:noFill/>
            <a:ln w="19050" cmpd="sng">
              <a:solidFill>
                <a:schemeClr val="tx2"/>
              </a:solidFill>
              <a:prstDash val="solid"/>
              <a:round/>
              <a:headEnd/>
              <a:tailEnd/>
            </a:ln>
          </p:spPr>
          <p:txBody>
            <a:bodyPr/>
            <a:lstStyle/>
            <a:p>
              <a:endParaRPr lang="en-US"/>
            </a:p>
          </p:txBody>
        </p:sp>
        <p:sp>
          <p:nvSpPr>
            <p:cNvPr id="31" name="Freeform 33"/>
            <p:cNvSpPr>
              <a:spLocks/>
            </p:cNvSpPr>
            <p:nvPr/>
          </p:nvSpPr>
          <p:spPr bwMode="auto">
            <a:xfrm>
              <a:off x="6229351" y="4652963"/>
              <a:ext cx="944563" cy="1347787"/>
            </a:xfrm>
            <a:custGeom>
              <a:avLst/>
              <a:gdLst/>
              <a:ahLst/>
              <a:cxnLst>
                <a:cxn ang="0">
                  <a:pos x="10" y="0"/>
                </a:cxn>
                <a:cxn ang="0">
                  <a:pos x="19" y="849"/>
                </a:cxn>
                <a:cxn ang="0">
                  <a:pos x="34" y="849"/>
                </a:cxn>
                <a:cxn ang="0">
                  <a:pos x="49" y="849"/>
                </a:cxn>
                <a:cxn ang="0">
                  <a:pos x="64" y="849"/>
                </a:cxn>
                <a:cxn ang="0">
                  <a:pos x="74" y="0"/>
                </a:cxn>
                <a:cxn ang="0">
                  <a:pos x="89" y="0"/>
                </a:cxn>
                <a:cxn ang="0">
                  <a:pos x="104" y="0"/>
                </a:cxn>
                <a:cxn ang="0">
                  <a:pos x="119" y="0"/>
                </a:cxn>
                <a:cxn ang="0">
                  <a:pos x="133" y="0"/>
                </a:cxn>
                <a:cxn ang="0">
                  <a:pos x="148" y="0"/>
                </a:cxn>
                <a:cxn ang="0">
                  <a:pos x="163" y="0"/>
                </a:cxn>
                <a:cxn ang="0">
                  <a:pos x="178" y="0"/>
                </a:cxn>
                <a:cxn ang="0">
                  <a:pos x="193" y="0"/>
                </a:cxn>
                <a:cxn ang="0">
                  <a:pos x="203" y="849"/>
                </a:cxn>
                <a:cxn ang="0">
                  <a:pos x="218" y="849"/>
                </a:cxn>
                <a:cxn ang="0">
                  <a:pos x="233" y="849"/>
                </a:cxn>
                <a:cxn ang="0">
                  <a:pos x="248" y="849"/>
                </a:cxn>
                <a:cxn ang="0">
                  <a:pos x="262" y="849"/>
                </a:cxn>
                <a:cxn ang="0">
                  <a:pos x="277" y="849"/>
                </a:cxn>
                <a:cxn ang="0">
                  <a:pos x="287" y="0"/>
                </a:cxn>
                <a:cxn ang="0">
                  <a:pos x="302" y="0"/>
                </a:cxn>
                <a:cxn ang="0">
                  <a:pos x="317" y="0"/>
                </a:cxn>
                <a:cxn ang="0">
                  <a:pos x="332" y="0"/>
                </a:cxn>
                <a:cxn ang="0">
                  <a:pos x="347" y="0"/>
                </a:cxn>
                <a:cxn ang="0">
                  <a:pos x="362" y="0"/>
                </a:cxn>
                <a:cxn ang="0">
                  <a:pos x="376" y="0"/>
                </a:cxn>
                <a:cxn ang="0">
                  <a:pos x="386" y="849"/>
                </a:cxn>
                <a:cxn ang="0">
                  <a:pos x="401" y="849"/>
                </a:cxn>
                <a:cxn ang="0">
                  <a:pos x="416" y="849"/>
                </a:cxn>
                <a:cxn ang="0">
                  <a:pos x="431" y="849"/>
                </a:cxn>
                <a:cxn ang="0">
                  <a:pos x="446" y="849"/>
                </a:cxn>
                <a:cxn ang="0">
                  <a:pos x="461" y="849"/>
                </a:cxn>
                <a:cxn ang="0">
                  <a:pos x="476" y="849"/>
                </a:cxn>
                <a:cxn ang="0">
                  <a:pos x="490" y="849"/>
                </a:cxn>
                <a:cxn ang="0">
                  <a:pos x="500" y="0"/>
                </a:cxn>
                <a:cxn ang="0">
                  <a:pos x="515" y="0"/>
                </a:cxn>
                <a:cxn ang="0">
                  <a:pos x="530" y="0"/>
                </a:cxn>
                <a:cxn ang="0">
                  <a:pos x="545" y="0"/>
                </a:cxn>
                <a:cxn ang="0">
                  <a:pos x="560" y="0"/>
                </a:cxn>
                <a:cxn ang="0">
                  <a:pos x="575" y="0"/>
                </a:cxn>
                <a:cxn ang="0">
                  <a:pos x="585" y="849"/>
                </a:cxn>
              </a:cxnLst>
              <a:rect l="0" t="0" r="r" b="b"/>
              <a:pathLst>
                <a:path w="595" h="849">
                  <a:moveTo>
                    <a:pt x="0" y="0"/>
                  </a:moveTo>
                  <a:lnTo>
                    <a:pt x="5" y="0"/>
                  </a:lnTo>
                  <a:lnTo>
                    <a:pt x="10" y="0"/>
                  </a:lnTo>
                  <a:lnTo>
                    <a:pt x="15" y="0"/>
                  </a:lnTo>
                  <a:lnTo>
                    <a:pt x="15" y="849"/>
                  </a:lnTo>
                  <a:lnTo>
                    <a:pt x="19" y="849"/>
                  </a:lnTo>
                  <a:lnTo>
                    <a:pt x="24" y="849"/>
                  </a:lnTo>
                  <a:lnTo>
                    <a:pt x="29" y="849"/>
                  </a:lnTo>
                  <a:lnTo>
                    <a:pt x="34" y="849"/>
                  </a:lnTo>
                  <a:lnTo>
                    <a:pt x="39" y="849"/>
                  </a:lnTo>
                  <a:lnTo>
                    <a:pt x="44" y="849"/>
                  </a:lnTo>
                  <a:lnTo>
                    <a:pt x="49" y="849"/>
                  </a:lnTo>
                  <a:lnTo>
                    <a:pt x="54" y="849"/>
                  </a:lnTo>
                  <a:lnTo>
                    <a:pt x="59" y="849"/>
                  </a:lnTo>
                  <a:lnTo>
                    <a:pt x="64" y="849"/>
                  </a:lnTo>
                  <a:lnTo>
                    <a:pt x="69" y="849"/>
                  </a:lnTo>
                  <a:lnTo>
                    <a:pt x="69" y="0"/>
                  </a:lnTo>
                  <a:lnTo>
                    <a:pt x="74" y="0"/>
                  </a:lnTo>
                  <a:lnTo>
                    <a:pt x="79" y="0"/>
                  </a:lnTo>
                  <a:lnTo>
                    <a:pt x="84" y="0"/>
                  </a:lnTo>
                  <a:lnTo>
                    <a:pt x="89" y="0"/>
                  </a:lnTo>
                  <a:lnTo>
                    <a:pt x="94" y="0"/>
                  </a:lnTo>
                  <a:lnTo>
                    <a:pt x="99" y="0"/>
                  </a:lnTo>
                  <a:lnTo>
                    <a:pt x="104" y="0"/>
                  </a:lnTo>
                  <a:lnTo>
                    <a:pt x="109" y="0"/>
                  </a:lnTo>
                  <a:lnTo>
                    <a:pt x="114" y="0"/>
                  </a:lnTo>
                  <a:lnTo>
                    <a:pt x="119" y="0"/>
                  </a:lnTo>
                  <a:lnTo>
                    <a:pt x="124" y="0"/>
                  </a:lnTo>
                  <a:lnTo>
                    <a:pt x="129" y="0"/>
                  </a:lnTo>
                  <a:lnTo>
                    <a:pt x="133" y="0"/>
                  </a:lnTo>
                  <a:lnTo>
                    <a:pt x="138" y="0"/>
                  </a:lnTo>
                  <a:lnTo>
                    <a:pt x="143" y="0"/>
                  </a:lnTo>
                  <a:lnTo>
                    <a:pt x="148" y="0"/>
                  </a:lnTo>
                  <a:lnTo>
                    <a:pt x="153" y="0"/>
                  </a:lnTo>
                  <a:lnTo>
                    <a:pt x="158" y="0"/>
                  </a:lnTo>
                  <a:lnTo>
                    <a:pt x="163" y="0"/>
                  </a:lnTo>
                  <a:lnTo>
                    <a:pt x="168" y="0"/>
                  </a:lnTo>
                  <a:lnTo>
                    <a:pt x="173" y="0"/>
                  </a:lnTo>
                  <a:lnTo>
                    <a:pt x="178" y="0"/>
                  </a:lnTo>
                  <a:lnTo>
                    <a:pt x="183" y="0"/>
                  </a:lnTo>
                  <a:lnTo>
                    <a:pt x="188" y="0"/>
                  </a:lnTo>
                  <a:lnTo>
                    <a:pt x="193" y="0"/>
                  </a:lnTo>
                  <a:lnTo>
                    <a:pt x="198" y="0"/>
                  </a:lnTo>
                  <a:lnTo>
                    <a:pt x="203" y="0"/>
                  </a:lnTo>
                  <a:lnTo>
                    <a:pt x="203" y="849"/>
                  </a:lnTo>
                  <a:lnTo>
                    <a:pt x="208" y="849"/>
                  </a:lnTo>
                  <a:lnTo>
                    <a:pt x="213" y="849"/>
                  </a:lnTo>
                  <a:lnTo>
                    <a:pt x="218" y="849"/>
                  </a:lnTo>
                  <a:lnTo>
                    <a:pt x="223" y="849"/>
                  </a:lnTo>
                  <a:lnTo>
                    <a:pt x="228" y="849"/>
                  </a:lnTo>
                  <a:lnTo>
                    <a:pt x="233" y="849"/>
                  </a:lnTo>
                  <a:lnTo>
                    <a:pt x="238" y="849"/>
                  </a:lnTo>
                  <a:lnTo>
                    <a:pt x="243" y="849"/>
                  </a:lnTo>
                  <a:lnTo>
                    <a:pt x="248" y="849"/>
                  </a:lnTo>
                  <a:lnTo>
                    <a:pt x="252" y="849"/>
                  </a:lnTo>
                  <a:lnTo>
                    <a:pt x="257" y="849"/>
                  </a:lnTo>
                  <a:lnTo>
                    <a:pt x="262" y="849"/>
                  </a:lnTo>
                  <a:lnTo>
                    <a:pt x="267" y="849"/>
                  </a:lnTo>
                  <a:lnTo>
                    <a:pt x="272" y="849"/>
                  </a:lnTo>
                  <a:lnTo>
                    <a:pt x="277" y="849"/>
                  </a:lnTo>
                  <a:lnTo>
                    <a:pt x="282" y="849"/>
                  </a:lnTo>
                  <a:lnTo>
                    <a:pt x="282" y="0"/>
                  </a:lnTo>
                  <a:lnTo>
                    <a:pt x="287" y="0"/>
                  </a:lnTo>
                  <a:lnTo>
                    <a:pt x="292" y="0"/>
                  </a:lnTo>
                  <a:lnTo>
                    <a:pt x="297" y="0"/>
                  </a:lnTo>
                  <a:lnTo>
                    <a:pt x="302" y="0"/>
                  </a:lnTo>
                  <a:lnTo>
                    <a:pt x="307" y="0"/>
                  </a:lnTo>
                  <a:lnTo>
                    <a:pt x="312" y="0"/>
                  </a:lnTo>
                  <a:lnTo>
                    <a:pt x="317" y="0"/>
                  </a:lnTo>
                  <a:lnTo>
                    <a:pt x="322" y="0"/>
                  </a:lnTo>
                  <a:lnTo>
                    <a:pt x="327" y="0"/>
                  </a:lnTo>
                  <a:lnTo>
                    <a:pt x="332" y="0"/>
                  </a:lnTo>
                  <a:lnTo>
                    <a:pt x="337" y="0"/>
                  </a:lnTo>
                  <a:lnTo>
                    <a:pt x="342" y="0"/>
                  </a:lnTo>
                  <a:lnTo>
                    <a:pt x="347" y="0"/>
                  </a:lnTo>
                  <a:lnTo>
                    <a:pt x="352" y="0"/>
                  </a:lnTo>
                  <a:lnTo>
                    <a:pt x="357" y="0"/>
                  </a:lnTo>
                  <a:lnTo>
                    <a:pt x="362" y="0"/>
                  </a:lnTo>
                  <a:lnTo>
                    <a:pt x="366" y="0"/>
                  </a:lnTo>
                  <a:lnTo>
                    <a:pt x="371" y="0"/>
                  </a:lnTo>
                  <a:lnTo>
                    <a:pt x="376" y="0"/>
                  </a:lnTo>
                  <a:lnTo>
                    <a:pt x="381" y="0"/>
                  </a:lnTo>
                  <a:lnTo>
                    <a:pt x="386" y="0"/>
                  </a:lnTo>
                  <a:lnTo>
                    <a:pt x="386" y="849"/>
                  </a:lnTo>
                  <a:lnTo>
                    <a:pt x="391" y="849"/>
                  </a:lnTo>
                  <a:lnTo>
                    <a:pt x="396" y="849"/>
                  </a:lnTo>
                  <a:lnTo>
                    <a:pt x="401" y="849"/>
                  </a:lnTo>
                  <a:lnTo>
                    <a:pt x="406" y="849"/>
                  </a:lnTo>
                  <a:lnTo>
                    <a:pt x="411" y="849"/>
                  </a:lnTo>
                  <a:lnTo>
                    <a:pt x="416" y="849"/>
                  </a:lnTo>
                  <a:lnTo>
                    <a:pt x="421" y="849"/>
                  </a:lnTo>
                  <a:lnTo>
                    <a:pt x="426" y="849"/>
                  </a:lnTo>
                  <a:lnTo>
                    <a:pt x="431" y="849"/>
                  </a:lnTo>
                  <a:lnTo>
                    <a:pt x="436" y="849"/>
                  </a:lnTo>
                  <a:lnTo>
                    <a:pt x="441" y="849"/>
                  </a:lnTo>
                  <a:lnTo>
                    <a:pt x="446" y="849"/>
                  </a:lnTo>
                  <a:lnTo>
                    <a:pt x="451" y="849"/>
                  </a:lnTo>
                  <a:lnTo>
                    <a:pt x="456" y="849"/>
                  </a:lnTo>
                  <a:lnTo>
                    <a:pt x="461" y="849"/>
                  </a:lnTo>
                  <a:lnTo>
                    <a:pt x="466" y="849"/>
                  </a:lnTo>
                  <a:lnTo>
                    <a:pt x="471" y="849"/>
                  </a:lnTo>
                  <a:lnTo>
                    <a:pt x="476" y="849"/>
                  </a:lnTo>
                  <a:lnTo>
                    <a:pt x="480" y="849"/>
                  </a:lnTo>
                  <a:lnTo>
                    <a:pt x="485" y="849"/>
                  </a:lnTo>
                  <a:lnTo>
                    <a:pt x="490" y="849"/>
                  </a:lnTo>
                  <a:lnTo>
                    <a:pt x="495" y="849"/>
                  </a:lnTo>
                  <a:lnTo>
                    <a:pt x="495" y="0"/>
                  </a:lnTo>
                  <a:lnTo>
                    <a:pt x="500" y="0"/>
                  </a:lnTo>
                  <a:lnTo>
                    <a:pt x="505" y="0"/>
                  </a:lnTo>
                  <a:lnTo>
                    <a:pt x="510" y="0"/>
                  </a:lnTo>
                  <a:lnTo>
                    <a:pt x="515" y="0"/>
                  </a:lnTo>
                  <a:lnTo>
                    <a:pt x="520" y="0"/>
                  </a:lnTo>
                  <a:lnTo>
                    <a:pt x="525" y="0"/>
                  </a:lnTo>
                  <a:lnTo>
                    <a:pt x="530" y="0"/>
                  </a:lnTo>
                  <a:lnTo>
                    <a:pt x="535" y="0"/>
                  </a:lnTo>
                  <a:lnTo>
                    <a:pt x="540" y="0"/>
                  </a:lnTo>
                  <a:lnTo>
                    <a:pt x="545" y="0"/>
                  </a:lnTo>
                  <a:lnTo>
                    <a:pt x="550" y="0"/>
                  </a:lnTo>
                  <a:lnTo>
                    <a:pt x="555" y="0"/>
                  </a:lnTo>
                  <a:lnTo>
                    <a:pt x="560" y="0"/>
                  </a:lnTo>
                  <a:lnTo>
                    <a:pt x="565" y="0"/>
                  </a:lnTo>
                  <a:lnTo>
                    <a:pt x="570" y="0"/>
                  </a:lnTo>
                  <a:lnTo>
                    <a:pt x="575" y="0"/>
                  </a:lnTo>
                  <a:lnTo>
                    <a:pt x="575" y="849"/>
                  </a:lnTo>
                  <a:lnTo>
                    <a:pt x="580" y="849"/>
                  </a:lnTo>
                  <a:lnTo>
                    <a:pt x="585" y="849"/>
                  </a:lnTo>
                  <a:lnTo>
                    <a:pt x="590" y="849"/>
                  </a:lnTo>
                  <a:lnTo>
                    <a:pt x="595" y="849"/>
                  </a:lnTo>
                </a:path>
              </a:pathLst>
            </a:custGeom>
            <a:noFill/>
            <a:ln w="19050" cmpd="sng">
              <a:solidFill>
                <a:schemeClr val="tx2"/>
              </a:solidFill>
              <a:prstDash val="solid"/>
              <a:round/>
              <a:headEnd/>
              <a:tailEnd/>
            </a:ln>
          </p:spPr>
          <p:txBody>
            <a:bodyPr/>
            <a:lstStyle/>
            <a:p>
              <a:endParaRPr lang="en-US"/>
            </a:p>
          </p:txBody>
        </p:sp>
        <p:sp>
          <p:nvSpPr>
            <p:cNvPr id="32" name="Freeform 34"/>
            <p:cNvSpPr>
              <a:spLocks/>
            </p:cNvSpPr>
            <p:nvPr/>
          </p:nvSpPr>
          <p:spPr bwMode="auto">
            <a:xfrm>
              <a:off x="7173913" y="4652963"/>
              <a:ext cx="950913" cy="1347787"/>
            </a:xfrm>
            <a:custGeom>
              <a:avLst/>
              <a:gdLst/>
              <a:ahLst/>
              <a:cxnLst>
                <a:cxn ang="0">
                  <a:pos x="9" y="849"/>
                </a:cxn>
                <a:cxn ang="0">
                  <a:pos x="24" y="849"/>
                </a:cxn>
                <a:cxn ang="0">
                  <a:pos x="39" y="849"/>
                </a:cxn>
                <a:cxn ang="0">
                  <a:pos x="54" y="849"/>
                </a:cxn>
                <a:cxn ang="0">
                  <a:pos x="69" y="849"/>
                </a:cxn>
                <a:cxn ang="0">
                  <a:pos x="84" y="849"/>
                </a:cxn>
                <a:cxn ang="0">
                  <a:pos x="99" y="849"/>
                </a:cxn>
                <a:cxn ang="0">
                  <a:pos x="114" y="849"/>
                </a:cxn>
                <a:cxn ang="0">
                  <a:pos x="123" y="0"/>
                </a:cxn>
                <a:cxn ang="0">
                  <a:pos x="138" y="0"/>
                </a:cxn>
                <a:cxn ang="0">
                  <a:pos x="153" y="0"/>
                </a:cxn>
                <a:cxn ang="0">
                  <a:pos x="168" y="0"/>
                </a:cxn>
                <a:cxn ang="0">
                  <a:pos x="178" y="849"/>
                </a:cxn>
                <a:cxn ang="0">
                  <a:pos x="193" y="849"/>
                </a:cxn>
                <a:cxn ang="0">
                  <a:pos x="208" y="849"/>
                </a:cxn>
                <a:cxn ang="0">
                  <a:pos x="223" y="849"/>
                </a:cxn>
                <a:cxn ang="0">
                  <a:pos x="237" y="849"/>
                </a:cxn>
                <a:cxn ang="0">
                  <a:pos x="252" y="849"/>
                </a:cxn>
                <a:cxn ang="0">
                  <a:pos x="267" y="849"/>
                </a:cxn>
                <a:cxn ang="0">
                  <a:pos x="282" y="849"/>
                </a:cxn>
                <a:cxn ang="0">
                  <a:pos x="297" y="849"/>
                </a:cxn>
                <a:cxn ang="0">
                  <a:pos x="312" y="849"/>
                </a:cxn>
                <a:cxn ang="0">
                  <a:pos x="322" y="0"/>
                </a:cxn>
                <a:cxn ang="0">
                  <a:pos x="337" y="0"/>
                </a:cxn>
                <a:cxn ang="0">
                  <a:pos x="351" y="0"/>
                </a:cxn>
                <a:cxn ang="0">
                  <a:pos x="366" y="0"/>
                </a:cxn>
                <a:cxn ang="0">
                  <a:pos x="376" y="849"/>
                </a:cxn>
                <a:cxn ang="0">
                  <a:pos x="391" y="849"/>
                </a:cxn>
                <a:cxn ang="0">
                  <a:pos x="406" y="849"/>
                </a:cxn>
                <a:cxn ang="0">
                  <a:pos x="421" y="849"/>
                </a:cxn>
                <a:cxn ang="0">
                  <a:pos x="436" y="849"/>
                </a:cxn>
                <a:cxn ang="0">
                  <a:pos x="451" y="849"/>
                </a:cxn>
                <a:cxn ang="0">
                  <a:pos x="465" y="849"/>
                </a:cxn>
                <a:cxn ang="0">
                  <a:pos x="480" y="849"/>
                </a:cxn>
                <a:cxn ang="0">
                  <a:pos x="495" y="849"/>
                </a:cxn>
                <a:cxn ang="0">
                  <a:pos x="510" y="849"/>
                </a:cxn>
                <a:cxn ang="0">
                  <a:pos x="520" y="0"/>
                </a:cxn>
                <a:cxn ang="0">
                  <a:pos x="535" y="0"/>
                </a:cxn>
                <a:cxn ang="0">
                  <a:pos x="550" y="0"/>
                </a:cxn>
                <a:cxn ang="0">
                  <a:pos x="565" y="0"/>
                </a:cxn>
                <a:cxn ang="0">
                  <a:pos x="575" y="849"/>
                </a:cxn>
                <a:cxn ang="0">
                  <a:pos x="589" y="849"/>
                </a:cxn>
              </a:cxnLst>
              <a:rect l="0" t="0" r="r" b="b"/>
              <a:pathLst>
                <a:path w="599" h="849">
                  <a:moveTo>
                    <a:pt x="0" y="849"/>
                  </a:moveTo>
                  <a:lnTo>
                    <a:pt x="4" y="849"/>
                  </a:lnTo>
                  <a:lnTo>
                    <a:pt x="9" y="849"/>
                  </a:lnTo>
                  <a:lnTo>
                    <a:pt x="14" y="849"/>
                  </a:lnTo>
                  <a:lnTo>
                    <a:pt x="19" y="849"/>
                  </a:lnTo>
                  <a:lnTo>
                    <a:pt x="24" y="849"/>
                  </a:lnTo>
                  <a:lnTo>
                    <a:pt x="29" y="849"/>
                  </a:lnTo>
                  <a:lnTo>
                    <a:pt x="34" y="849"/>
                  </a:lnTo>
                  <a:lnTo>
                    <a:pt x="39" y="849"/>
                  </a:lnTo>
                  <a:lnTo>
                    <a:pt x="44" y="849"/>
                  </a:lnTo>
                  <a:lnTo>
                    <a:pt x="49" y="849"/>
                  </a:lnTo>
                  <a:lnTo>
                    <a:pt x="54" y="849"/>
                  </a:lnTo>
                  <a:lnTo>
                    <a:pt x="59" y="849"/>
                  </a:lnTo>
                  <a:lnTo>
                    <a:pt x="64" y="849"/>
                  </a:lnTo>
                  <a:lnTo>
                    <a:pt x="69" y="849"/>
                  </a:lnTo>
                  <a:lnTo>
                    <a:pt x="74" y="849"/>
                  </a:lnTo>
                  <a:lnTo>
                    <a:pt x="79" y="849"/>
                  </a:lnTo>
                  <a:lnTo>
                    <a:pt x="84" y="849"/>
                  </a:lnTo>
                  <a:lnTo>
                    <a:pt x="89" y="849"/>
                  </a:lnTo>
                  <a:lnTo>
                    <a:pt x="94" y="849"/>
                  </a:lnTo>
                  <a:lnTo>
                    <a:pt x="99" y="849"/>
                  </a:lnTo>
                  <a:lnTo>
                    <a:pt x="104" y="849"/>
                  </a:lnTo>
                  <a:lnTo>
                    <a:pt x="109" y="849"/>
                  </a:lnTo>
                  <a:lnTo>
                    <a:pt x="114" y="849"/>
                  </a:lnTo>
                  <a:lnTo>
                    <a:pt x="114" y="0"/>
                  </a:lnTo>
                  <a:lnTo>
                    <a:pt x="118" y="0"/>
                  </a:lnTo>
                  <a:lnTo>
                    <a:pt x="123" y="0"/>
                  </a:lnTo>
                  <a:lnTo>
                    <a:pt x="128" y="0"/>
                  </a:lnTo>
                  <a:lnTo>
                    <a:pt x="133" y="0"/>
                  </a:lnTo>
                  <a:lnTo>
                    <a:pt x="138" y="0"/>
                  </a:lnTo>
                  <a:lnTo>
                    <a:pt x="143" y="0"/>
                  </a:lnTo>
                  <a:lnTo>
                    <a:pt x="148" y="0"/>
                  </a:lnTo>
                  <a:lnTo>
                    <a:pt x="153" y="0"/>
                  </a:lnTo>
                  <a:lnTo>
                    <a:pt x="158" y="0"/>
                  </a:lnTo>
                  <a:lnTo>
                    <a:pt x="163" y="0"/>
                  </a:lnTo>
                  <a:lnTo>
                    <a:pt x="168" y="0"/>
                  </a:lnTo>
                  <a:lnTo>
                    <a:pt x="168" y="849"/>
                  </a:lnTo>
                  <a:lnTo>
                    <a:pt x="173" y="849"/>
                  </a:lnTo>
                  <a:lnTo>
                    <a:pt x="178" y="849"/>
                  </a:lnTo>
                  <a:lnTo>
                    <a:pt x="183" y="849"/>
                  </a:lnTo>
                  <a:lnTo>
                    <a:pt x="188" y="849"/>
                  </a:lnTo>
                  <a:lnTo>
                    <a:pt x="193" y="849"/>
                  </a:lnTo>
                  <a:lnTo>
                    <a:pt x="198" y="849"/>
                  </a:lnTo>
                  <a:lnTo>
                    <a:pt x="203" y="849"/>
                  </a:lnTo>
                  <a:lnTo>
                    <a:pt x="208" y="849"/>
                  </a:lnTo>
                  <a:lnTo>
                    <a:pt x="213" y="849"/>
                  </a:lnTo>
                  <a:lnTo>
                    <a:pt x="218" y="849"/>
                  </a:lnTo>
                  <a:lnTo>
                    <a:pt x="223" y="849"/>
                  </a:lnTo>
                  <a:lnTo>
                    <a:pt x="228" y="849"/>
                  </a:lnTo>
                  <a:lnTo>
                    <a:pt x="232" y="849"/>
                  </a:lnTo>
                  <a:lnTo>
                    <a:pt x="237" y="849"/>
                  </a:lnTo>
                  <a:lnTo>
                    <a:pt x="242" y="849"/>
                  </a:lnTo>
                  <a:lnTo>
                    <a:pt x="247" y="849"/>
                  </a:lnTo>
                  <a:lnTo>
                    <a:pt x="252" y="849"/>
                  </a:lnTo>
                  <a:lnTo>
                    <a:pt x="257" y="849"/>
                  </a:lnTo>
                  <a:lnTo>
                    <a:pt x="262" y="849"/>
                  </a:lnTo>
                  <a:lnTo>
                    <a:pt x="267" y="849"/>
                  </a:lnTo>
                  <a:lnTo>
                    <a:pt x="272" y="849"/>
                  </a:lnTo>
                  <a:lnTo>
                    <a:pt x="277" y="849"/>
                  </a:lnTo>
                  <a:lnTo>
                    <a:pt x="282" y="849"/>
                  </a:lnTo>
                  <a:lnTo>
                    <a:pt x="287" y="849"/>
                  </a:lnTo>
                  <a:lnTo>
                    <a:pt x="292" y="849"/>
                  </a:lnTo>
                  <a:lnTo>
                    <a:pt x="297" y="849"/>
                  </a:lnTo>
                  <a:lnTo>
                    <a:pt x="302" y="849"/>
                  </a:lnTo>
                  <a:lnTo>
                    <a:pt x="307" y="849"/>
                  </a:lnTo>
                  <a:lnTo>
                    <a:pt x="312" y="849"/>
                  </a:lnTo>
                  <a:lnTo>
                    <a:pt x="317" y="849"/>
                  </a:lnTo>
                  <a:lnTo>
                    <a:pt x="317" y="0"/>
                  </a:lnTo>
                  <a:lnTo>
                    <a:pt x="322" y="0"/>
                  </a:lnTo>
                  <a:lnTo>
                    <a:pt x="327" y="0"/>
                  </a:lnTo>
                  <a:lnTo>
                    <a:pt x="332" y="0"/>
                  </a:lnTo>
                  <a:lnTo>
                    <a:pt x="337" y="0"/>
                  </a:lnTo>
                  <a:lnTo>
                    <a:pt x="342" y="0"/>
                  </a:lnTo>
                  <a:lnTo>
                    <a:pt x="347" y="0"/>
                  </a:lnTo>
                  <a:lnTo>
                    <a:pt x="351" y="0"/>
                  </a:lnTo>
                  <a:lnTo>
                    <a:pt x="356" y="0"/>
                  </a:lnTo>
                  <a:lnTo>
                    <a:pt x="361" y="0"/>
                  </a:lnTo>
                  <a:lnTo>
                    <a:pt x="366" y="0"/>
                  </a:lnTo>
                  <a:lnTo>
                    <a:pt x="366" y="849"/>
                  </a:lnTo>
                  <a:lnTo>
                    <a:pt x="371" y="849"/>
                  </a:lnTo>
                  <a:lnTo>
                    <a:pt x="376" y="849"/>
                  </a:lnTo>
                  <a:lnTo>
                    <a:pt x="381" y="849"/>
                  </a:lnTo>
                  <a:lnTo>
                    <a:pt x="386" y="849"/>
                  </a:lnTo>
                  <a:lnTo>
                    <a:pt x="391" y="849"/>
                  </a:lnTo>
                  <a:lnTo>
                    <a:pt x="396" y="849"/>
                  </a:lnTo>
                  <a:lnTo>
                    <a:pt x="401" y="849"/>
                  </a:lnTo>
                  <a:lnTo>
                    <a:pt x="406" y="849"/>
                  </a:lnTo>
                  <a:lnTo>
                    <a:pt x="411" y="849"/>
                  </a:lnTo>
                  <a:lnTo>
                    <a:pt x="416" y="849"/>
                  </a:lnTo>
                  <a:lnTo>
                    <a:pt x="421" y="849"/>
                  </a:lnTo>
                  <a:lnTo>
                    <a:pt x="426" y="849"/>
                  </a:lnTo>
                  <a:lnTo>
                    <a:pt x="431" y="849"/>
                  </a:lnTo>
                  <a:lnTo>
                    <a:pt x="436" y="849"/>
                  </a:lnTo>
                  <a:lnTo>
                    <a:pt x="441" y="849"/>
                  </a:lnTo>
                  <a:lnTo>
                    <a:pt x="446" y="849"/>
                  </a:lnTo>
                  <a:lnTo>
                    <a:pt x="451" y="849"/>
                  </a:lnTo>
                  <a:lnTo>
                    <a:pt x="456" y="849"/>
                  </a:lnTo>
                  <a:lnTo>
                    <a:pt x="461" y="849"/>
                  </a:lnTo>
                  <a:lnTo>
                    <a:pt x="465" y="849"/>
                  </a:lnTo>
                  <a:lnTo>
                    <a:pt x="470" y="849"/>
                  </a:lnTo>
                  <a:lnTo>
                    <a:pt x="475" y="849"/>
                  </a:lnTo>
                  <a:lnTo>
                    <a:pt x="480" y="849"/>
                  </a:lnTo>
                  <a:lnTo>
                    <a:pt x="485" y="849"/>
                  </a:lnTo>
                  <a:lnTo>
                    <a:pt x="490" y="849"/>
                  </a:lnTo>
                  <a:lnTo>
                    <a:pt x="495" y="849"/>
                  </a:lnTo>
                  <a:lnTo>
                    <a:pt x="500" y="849"/>
                  </a:lnTo>
                  <a:lnTo>
                    <a:pt x="505" y="849"/>
                  </a:lnTo>
                  <a:lnTo>
                    <a:pt x="510" y="849"/>
                  </a:lnTo>
                  <a:lnTo>
                    <a:pt x="510" y="0"/>
                  </a:lnTo>
                  <a:lnTo>
                    <a:pt x="515" y="0"/>
                  </a:lnTo>
                  <a:lnTo>
                    <a:pt x="520" y="0"/>
                  </a:lnTo>
                  <a:lnTo>
                    <a:pt x="525" y="0"/>
                  </a:lnTo>
                  <a:lnTo>
                    <a:pt x="530" y="0"/>
                  </a:lnTo>
                  <a:lnTo>
                    <a:pt x="535" y="0"/>
                  </a:lnTo>
                  <a:lnTo>
                    <a:pt x="540" y="0"/>
                  </a:lnTo>
                  <a:lnTo>
                    <a:pt x="545" y="0"/>
                  </a:lnTo>
                  <a:lnTo>
                    <a:pt x="550" y="0"/>
                  </a:lnTo>
                  <a:lnTo>
                    <a:pt x="555" y="0"/>
                  </a:lnTo>
                  <a:lnTo>
                    <a:pt x="560" y="0"/>
                  </a:lnTo>
                  <a:lnTo>
                    <a:pt x="565" y="0"/>
                  </a:lnTo>
                  <a:lnTo>
                    <a:pt x="570" y="0"/>
                  </a:lnTo>
                  <a:lnTo>
                    <a:pt x="575" y="0"/>
                  </a:lnTo>
                  <a:lnTo>
                    <a:pt x="575" y="849"/>
                  </a:lnTo>
                  <a:lnTo>
                    <a:pt x="579" y="849"/>
                  </a:lnTo>
                  <a:lnTo>
                    <a:pt x="584" y="849"/>
                  </a:lnTo>
                  <a:lnTo>
                    <a:pt x="589" y="849"/>
                  </a:lnTo>
                  <a:lnTo>
                    <a:pt x="594" y="849"/>
                  </a:lnTo>
                  <a:lnTo>
                    <a:pt x="599" y="849"/>
                  </a:lnTo>
                </a:path>
              </a:pathLst>
            </a:custGeom>
            <a:noFill/>
            <a:ln w="19050" cmpd="sng">
              <a:solidFill>
                <a:schemeClr val="tx2"/>
              </a:solidFill>
              <a:prstDash val="solid"/>
              <a:round/>
              <a:headEnd/>
              <a:tailEnd/>
            </a:ln>
          </p:spPr>
          <p:txBody>
            <a:bodyPr/>
            <a:lstStyle/>
            <a:p>
              <a:endParaRPr lang="en-US"/>
            </a:p>
          </p:txBody>
        </p:sp>
        <p:sp>
          <p:nvSpPr>
            <p:cNvPr id="33" name="Freeform 35"/>
            <p:cNvSpPr>
              <a:spLocks/>
            </p:cNvSpPr>
            <p:nvPr/>
          </p:nvSpPr>
          <p:spPr bwMode="auto">
            <a:xfrm>
              <a:off x="8124826" y="4652963"/>
              <a:ext cx="300038" cy="1347787"/>
            </a:xfrm>
            <a:custGeom>
              <a:avLst/>
              <a:gdLst/>
              <a:ahLst/>
              <a:cxnLst>
                <a:cxn ang="0">
                  <a:pos x="0" y="849"/>
                </a:cxn>
                <a:cxn ang="0">
                  <a:pos x="5" y="849"/>
                </a:cxn>
                <a:cxn ang="0">
                  <a:pos x="10" y="849"/>
                </a:cxn>
                <a:cxn ang="0">
                  <a:pos x="15" y="849"/>
                </a:cxn>
                <a:cxn ang="0">
                  <a:pos x="20" y="849"/>
                </a:cxn>
                <a:cxn ang="0">
                  <a:pos x="25" y="849"/>
                </a:cxn>
                <a:cxn ang="0">
                  <a:pos x="30" y="849"/>
                </a:cxn>
                <a:cxn ang="0">
                  <a:pos x="35" y="849"/>
                </a:cxn>
                <a:cxn ang="0">
                  <a:pos x="40" y="849"/>
                </a:cxn>
                <a:cxn ang="0">
                  <a:pos x="45" y="849"/>
                </a:cxn>
                <a:cxn ang="0">
                  <a:pos x="50" y="849"/>
                </a:cxn>
                <a:cxn ang="0">
                  <a:pos x="55" y="849"/>
                </a:cxn>
                <a:cxn ang="0">
                  <a:pos x="60" y="849"/>
                </a:cxn>
                <a:cxn ang="0">
                  <a:pos x="65" y="849"/>
                </a:cxn>
                <a:cxn ang="0">
                  <a:pos x="70" y="849"/>
                </a:cxn>
                <a:cxn ang="0">
                  <a:pos x="75" y="849"/>
                </a:cxn>
                <a:cxn ang="0">
                  <a:pos x="80" y="849"/>
                </a:cxn>
                <a:cxn ang="0">
                  <a:pos x="85" y="849"/>
                </a:cxn>
                <a:cxn ang="0">
                  <a:pos x="90" y="849"/>
                </a:cxn>
                <a:cxn ang="0">
                  <a:pos x="95" y="849"/>
                </a:cxn>
                <a:cxn ang="0">
                  <a:pos x="99" y="849"/>
                </a:cxn>
                <a:cxn ang="0">
                  <a:pos x="99" y="0"/>
                </a:cxn>
                <a:cxn ang="0">
                  <a:pos x="104" y="0"/>
                </a:cxn>
                <a:cxn ang="0">
                  <a:pos x="109" y="0"/>
                </a:cxn>
                <a:cxn ang="0">
                  <a:pos x="114" y="0"/>
                </a:cxn>
                <a:cxn ang="0">
                  <a:pos x="119" y="0"/>
                </a:cxn>
                <a:cxn ang="0">
                  <a:pos x="124" y="0"/>
                </a:cxn>
                <a:cxn ang="0">
                  <a:pos x="129" y="0"/>
                </a:cxn>
                <a:cxn ang="0">
                  <a:pos x="134" y="0"/>
                </a:cxn>
                <a:cxn ang="0">
                  <a:pos x="139" y="0"/>
                </a:cxn>
                <a:cxn ang="0">
                  <a:pos x="144" y="0"/>
                </a:cxn>
                <a:cxn ang="0">
                  <a:pos x="149" y="0"/>
                </a:cxn>
                <a:cxn ang="0">
                  <a:pos x="154" y="0"/>
                </a:cxn>
                <a:cxn ang="0">
                  <a:pos x="159" y="0"/>
                </a:cxn>
                <a:cxn ang="0">
                  <a:pos x="164" y="0"/>
                </a:cxn>
                <a:cxn ang="0">
                  <a:pos x="169" y="0"/>
                </a:cxn>
                <a:cxn ang="0">
                  <a:pos x="174" y="0"/>
                </a:cxn>
                <a:cxn ang="0">
                  <a:pos x="179" y="0"/>
                </a:cxn>
                <a:cxn ang="0">
                  <a:pos x="184" y="0"/>
                </a:cxn>
                <a:cxn ang="0">
                  <a:pos x="189" y="0"/>
                </a:cxn>
              </a:cxnLst>
              <a:rect l="0" t="0" r="r" b="b"/>
              <a:pathLst>
                <a:path w="189" h="849">
                  <a:moveTo>
                    <a:pt x="0" y="849"/>
                  </a:moveTo>
                  <a:lnTo>
                    <a:pt x="5" y="849"/>
                  </a:lnTo>
                  <a:lnTo>
                    <a:pt x="10" y="849"/>
                  </a:lnTo>
                  <a:lnTo>
                    <a:pt x="15" y="849"/>
                  </a:lnTo>
                  <a:lnTo>
                    <a:pt x="20" y="849"/>
                  </a:lnTo>
                  <a:lnTo>
                    <a:pt x="25" y="849"/>
                  </a:lnTo>
                  <a:lnTo>
                    <a:pt x="30" y="849"/>
                  </a:lnTo>
                  <a:lnTo>
                    <a:pt x="35" y="849"/>
                  </a:lnTo>
                  <a:lnTo>
                    <a:pt x="40" y="849"/>
                  </a:lnTo>
                  <a:lnTo>
                    <a:pt x="45" y="849"/>
                  </a:lnTo>
                  <a:lnTo>
                    <a:pt x="50" y="849"/>
                  </a:lnTo>
                  <a:lnTo>
                    <a:pt x="55" y="849"/>
                  </a:lnTo>
                  <a:lnTo>
                    <a:pt x="60" y="849"/>
                  </a:lnTo>
                  <a:lnTo>
                    <a:pt x="65" y="849"/>
                  </a:lnTo>
                  <a:lnTo>
                    <a:pt x="70" y="849"/>
                  </a:lnTo>
                  <a:lnTo>
                    <a:pt x="75" y="849"/>
                  </a:lnTo>
                  <a:lnTo>
                    <a:pt x="80" y="849"/>
                  </a:lnTo>
                  <a:lnTo>
                    <a:pt x="85" y="849"/>
                  </a:lnTo>
                  <a:lnTo>
                    <a:pt x="90" y="849"/>
                  </a:lnTo>
                  <a:lnTo>
                    <a:pt x="95" y="849"/>
                  </a:lnTo>
                  <a:lnTo>
                    <a:pt x="99" y="849"/>
                  </a:lnTo>
                  <a:lnTo>
                    <a:pt x="99" y="0"/>
                  </a:lnTo>
                  <a:lnTo>
                    <a:pt x="104" y="0"/>
                  </a:lnTo>
                  <a:lnTo>
                    <a:pt x="109" y="0"/>
                  </a:lnTo>
                  <a:lnTo>
                    <a:pt x="114" y="0"/>
                  </a:lnTo>
                  <a:lnTo>
                    <a:pt x="119" y="0"/>
                  </a:lnTo>
                  <a:lnTo>
                    <a:pt x="124" y="0"/>
                  </a:lnTo>
                  <a:lnTo>
                    <a:pt x="129" y="0"/>
                  </a:lnTo>
                  <a:lnTo>
                    <a:pt x="134" y="0"/>
                  </a:lnTo>
                  <a:lnTo>
                    <a:pt x="139" y="0"/>
                  </a:lnTo>
                  <a:lnTo>
                    <a:pt x="144" y="0"/>
                  </a:lnTo>
                  <a:lnTo>
                    <a:pt x="149" y="0"/>
                  </a:lnTo>
                  <a:lnTo>
                    <a:pt x="154" y="0"/>
                  </a:lnTo>
                  <a:lnTo>
                    <a:pt x="159" y="0"/>
                  </a:lnTo>
                  <a:lnTo>
                    <a:pt x="164" y="0"/>
                  </a:lnTo>
                  <a:lnTo>
                    <a:pt x="169" y="0"/>
                  </a:lnTo>
                  <a:lnTo>
                    <a:pt x="174" y="0"/>
                  </a:lnTo>
                  <a:lnTo>
                    <a:pt x="179" y="0"/>
                  </a:lnTo>
                  <a:lnTo>
                    <a:pt x="184" y="0"/>
                  </a:lnTo>
                  <a:lnTo>
                    <a:pt x="189" y="0"/>
                  </a:lnTo>
                </a:path>
              </a:pathLst>
            </a:custGeom>
            <a:noFill/>
            <a:ln w="19050" cmpd="sng">
              <a:solidFill>
                <a:schemeClr val="tx2"/>
              </a:solidFill>
              <a:prstDash val="solid"/>
              <a:round/>
              <a:headEnd/>
              <a:tailEnd/>
            </a:ln>
          </p:spPr>
          <p:txBody>
            <a:bodyPr/>
            <a:lstStyle/>
            <a:p>
              <a:endParaRPr lang="en-US"/>
            </a:p>
          </p:txBody>
        </p:sp>
      </p:grpSp>
      <p:sp>
        <p:nvSpPr>
          <p:cNvPr id="38" name="TextBox 37"/>
          <p:cNvSpPr txBox="1"/>
          <p:nvPr/>
        </p:nvSpPr>
        <p:spPr>
          <a:xfrm>
            <a:off x="1789623" y="5481935"/>
            <a:ext cx="2101857" cy="461665"/>
          </a:xfrm>
          <a:prstGeom prst="rect">
            <a:avLst/>
          </a:prstGeom>
          <a:noFill/>
        </p:spPr>
        <p:txBody>
          <a:bodyPr wrap="none" rtlCol="0">
            <a:spAutoFit/>
          </a:bodyPr>
          <a:lstStyle/>
          <a:p>
            <a:pPr algn="ctr">
              <a:buNone/>
            </a:pPr>
            <a:r>
              <a:rPr lang="en-US" sz="1200" dirty="0" smtClean="0">
                <a:solidFill>
                  <a:schemeClr val="accent5">
                    <a:lumMod val="50000"/>
                  </a:schemeClr>
                </a:solidFill>
                <a:latin typeface="+mn-lt"/>
              </a:rPr>
              <a:t>PWM Duty Cycle</a:t>
            </a:r>
          </a:p>
          <a:p>
            <a:pPr algn="ctr">
              <a:buNone/>
            </a:pPr>
            <a:r>
              <a:rPr lang="en-US" sz="1200" dirty="0" smtClean="0">
                <a:solidFill>
                  <a:schemeClr val="accent5">
                    <a:lumMod val="50000"/>
                  </a:schemeClr>
                </a:solidFill>
                <a:latin typeface="+mn-lt"/>
              </a:rPr>
              <a:t>for </a:t>
            </a:r>
            <a:r>
              <a:rPr lang="en-US" sz="1200" dirty="0" smtClean="0">
                <a:solidFill>
                  <a:schemeClr val="accent5">
                    <a:lumMod val="50000"/>
                  </a:schemeClr>
                </a:solidFill>
              </a:rPr>
              <a:t>f</a:t>
            </a:r>
            <a:r>
              <a:rPr lang="en-US" sz="1200" dirty="0" smtClean="0">
                <a:solidFill>
                  <a:schemeClr val="accent5">
                    <a:lumMod val="50000"/>
                  </a:schemeClr>
                </a:solidFill>
                <a:latin typeface="+mn-lt"/>
              </a:rPr>
              <a:t>ull </a:t>
            </a:r>
            <a:r>
              <a:rPr lang="en-US" sz="1200" dirty="0" smtClean="0">
                <a:solidFill>
                  <a:schemeClr val="accent5">
                    <a:lumMod val="50000"/>
                  </a:schemeClr>
                </a:solidFill>
              </a:rPr>
              <a:t>a</a:t>
            </a:r>
            <a:r>
              <a:rPr lang="en-US" sz="1200" dirty="0" smtClean="0">
                <a:solidFill>
                  <a:schemeClr val="accent5">
                    <a:lumMod val="50000"/>
                  </a:schemeClr>
                </a:solidFill>
                <a:latin typeface="+mn-lt"/>
              </a:rPr>
              <a:t>mplitude modulation</a:t>
            </a:r>
            <a:endParaRPr lang="en-US" sz="1200" dirty="0">
              <a:solidFill>
                <a:schemeClr val="accent5">
                  <a:lumMod val="50000"/>
                </a:schemeClr>
              </a:solidFill>
              <a:latin typeface="+mn-lt"/>
            </a:endParaRPr>
          </a:p>
        </p:txBody>
      </p:sp>
      <p:sp>
        <p:nvSpPr>
          <p:cNvPr id="39" name="TextBox 38"/>
          <p:cNvSpPr txBox="1"/>
          <p:nvPr/>
        </p:nvSpPr>
        <p:spPr>
          <a:xfrm>
            <a:off x="4857150" y="5481935"/>
            <a:ext cx="2212465" cy="461665"/>
          </a:xfrm>
          <a:prstGeom prst="rect">
            <a:avLst/>
          </a:prstGeom>
          <a:noFill/>
        </p:spPr>
        <p:txBody>
          <a:bodyPr wrap="none" rtlCol="0">
            <a:spAutoFit/>
          </a:bodyPr>
          <a:lstStyle/>
          <a:p>
            <a:pPr algn="ctr">
              <a:buNone/>
            </a:pPr>
            <a:r>
              <a:rPr lang="en-US" sz="1200" dirty="0" smtClean="0">
                <a:solidFill>
                  <a:schemeClr val="accent5">
                    <a:lumMod val="50000"/>
                  </a:schemeClr>
                </a:solidFill>
                <a:latin typeface="+mn-lt"/>
              </a:rPr>
              <a:t>PWM Duty Cycle</a:t>
            </a:r>
          </a:p>
          <a:p>
            <a:pPr algn="ctr">
              <a:buNone/>
            </a:pPr>
            <a:r>
              <a:rPr lang="en-US" sz="1200" dirty="0" smtClean="0">
                <a:solidFill>
                  <a:schemeClr val="accent5">
                    <a:lumMod val="50000"/>
                  </a:schemeClr>
                </a:solidFill>
                <a:latin typeface="+mn-lt"/>
              </a:rPr>
              <a:t>for 50% amplitude </a:t>
            </a:r>
            <a:r>
              <a:rPr lang="en-US" sz="1200" dirty="0" smtClean="0">
                <a:solidFill>
                  <a:schemeClr val="accent5">
                    <a:lumMod val="50000"/>
                  </a:schemeClr>
                </a:solidFill>
              </a:rPr>
              <a:t>m</a:t>
            </a:r>
            <a:r>
              <a:rPr lang="en-US" sz="1200" dirty="0" smtClean="0">
                <a:solidFill>
                  <a:schemeClr val="accent5">
                    <a:lumMod val="50000"/>
                  </a:schemeClr>
                </a:solidFill>
                <a:latin typeface="+mn-lt"/>
              </a:rPr>
              <a:t>odulation</a:t>
            </a:r>
            <a:endParaRPr lang="en-US" sz="1200" dirty="0">
              <a:solidFill>
                <a:schemeClr val="accent5">
                  <a:lumMod val="50000"/>
                </a:schemeClr>
              </a:solidFill>
              <a:latin typeface="+mn-lt"/>
            </a:endParaRPr>
          </a:p>
        </p:txBody>
      </p:sp>
      <p:sp>
        <p:nvSpPr>
          <p:cNvPr id="40" name="TextBox 39"/>
          <p:cNvSpPr txBox="1"/>
          <p:nvPr/>
        </p:nvSpPr>
        <p:spPr>
          <a:xfrm>
            <a:off x="3563112" y="3883223"/>
            <a:ext cx="1600200" cy="307777"/>
          </a:xfrm>
          <a:prstGeom prst="rect">
            <a:avLst/>
          </a:prstGeom>
          <a:noFill/>
        </p:spPr>
        <p:txBody>
          <a:bodyPr wrap="square" rtlCol="0">
            <a:spAutoFit/>
          </a:bodyPr>
          <a:lstStyle/>
          <a:p>
            <a:pPr algn="ctr">
              <a:buNone/>
            </a:pPr>
            <a:r>
              <a:rPr lang="en-US" sz="1400" i="1" dirty="0" smtClean="0">
                <a:solidFill>
                  <a:schemeClr val="tx2"/>
                </a:solidFill>
              </a:rPr>
              <a:t>modulation wave</a:t>
            </a:r>
            <a:endParaRPr lang="en-US" sz="1400" i="1" baseline="-25000" dirty="0">
              <a:solidFill>
                <a:schemeClr val="tx2"/>
              </a:solidFill>
            </a:endParaRPr>
          </a:p>
        </p:txBody>
      </p:sp>
      <p:sp>
        <p:nvSpPr>
          <p:cNvPr id="41" name="TextBox 40"/>
          <p:cNvSpPr txBox="1"/>
          <p:nvPr/>
        </p:nvSpPr>
        <p:spPr>
          <a:xfrm>
            <a:off x="3563112" y="3502223"/>
            <a:ext cx="1600200" cy="307777"/>
          </a:xfrm>
          <a:prstGeom prst="rect">
            <a:avLst/>
          </a:prstGeom>
          <a:noFill/>
        </p:spPr>
        <p:txBody>
          <a:bodyPr wrap="square" rtlCol="0">
            <a:spAutoFit/>
          </a:bodyPr>
          <a:lstStyle/>
          <a:p>
            <a:pPr algn="ctr">
              <a:buNone/>
            </a:pPr>
            <a:r>
              <a:rPr lang="en-US" sz="1400" i="1" dirty="0" smtClean="0">
                <a:solidFill>
                  <a:schemeClr val="accent4"/>
                </a:solidFill>
              </a:rPr>
              <a:t>carrier wave</a:t>
            </a:r>
            <a:endParaRPr lang="en-US" sz="1400" i="1" baseline="-25000" dirty="0">
              <a:solidFill>
                <a:schemeClr val="accent4"/>
              </a:solidFill>
            </a:endParaRPr>
          </a:p>
        </p:txBody>
      </p:sp>
    </p:spTree>
    <p:extLst>
      <p:ext uri="{BB962C8B-B14F-4D97-AF65-F5344CB8AC3E}">
        <p14:creationId xmlns:p14="http://schemas.microsoft.com/office/powerpoint/2010/main" val="11713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dissolve">
                                      <p:cBhvr>
                                        <p:cTn id="13" dur="1000"/>
                                        <p:tgtEl>
                                          <p:spTgt spid="4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dissolve">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10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a:grpSpLocks noChangeAspect="1"/>
          </p:cNvGrpSpPr>
          <p:nvPr/>
        </p:nvGrpSpPr>
        <p:grpSpPr>
          <a:xfrm>
            <a:off x="2743200" y="1752600"/>
            <a:ext cx="3144012" cy="1694688"/>
            <a:chOff x="2701926" y="1457298"/>
            <a:chExt cx="3275013" cy="1765300"/>
          </a:xfrm>
        </p:grpSpPr>
        <p:sp>
          <p:nvSpPr>
            <p:cNvPr id="42" name="Freeform 4"/>
            <p:cNvSpPr>
              <a:spLocks/>
            </p:cNvSpPr>
            <p:nvPr/>
          </p:nvSpPr>
          <p:spPr bwMode="auto">
            <a:xfrm>
              <a:off x="2701926" y="1457298"/>
              <a:ext cx="939158" cy="882650"/>
            </a:xfrm>
            <a:custGeom>
              <a:avLst/>
              <a:gdLst/>
              <a:ahLst/>
              <a:cxnLst>
                <a:cxn ang="0">
                  <a:pos x="5" y="850"/>
                </a:cxn>
                <a:cxn ang="0">
                  <a:pos x="16" y="815"/>
                </a:cxn>
                <a:cxn ang="0">
                  <a:pos x="31" y="789"/>
                </a:cxn>
                <a:cxn ang="0">
                  <a:pos x="36" y="759"/>
                </a:cxn>
                <a:cxn ang="0">
                  <a:pos x="51" y="728"/>
                </a:cxn>
                <a:cxn ang="0">
                  <a:pos x="61" y="693"/>
                </a:cxn>
                <a:cxn ang="0">
                  <a:pos x="77" y="667"/>
                </a:cxn>
                <a:cxn ang="0">
                  <a:pos x="87" y="626"/>
                </a:cxn>
                <a:cxn ang="0">
                  <a:pos x="97" y="611"/>
                </a:cxn>
                <a:cxn ang="0">
                  <a:pos x="102" y="586"/>
                </a:cxn>
                <a:cxn ang="0">
                  <a:pos x="122" y="550"/>
                </a:cxn>
                <a:cxn ang="0">
                  <a:pos x="132" y="514"/>
                </a:cxn>
                <a:cxn ang="0">
                  <a:pos x="148" y="489"/>
                </a:cxn>
                <a:cxn ang="0">
                  <a:pos x="158" y="453"/>
                </a:cxn>
                <a:cxn ang="0">
                  <a:pos x="173" y="428"/>
                </a:cxn>
                <a:cxn ang="0">
                  <a:pos x="178" y="402"/>
                </a:cxn>
                <a:cxn ang="0">
                  <a:pos x="199" y="372"/>
                </a:cxn>
                <a:cxn ang="0">
                  <a:pos x="209" y="336"/>
                </a:cxn>
                <a:cxn ang="0">
                  <a:pos x="229" y="306"/>
                </a:cxn>
                <a:cxn ang="0">
                  <a:pos x="239" y="275"/>
                </a:cxn>
                <a:cxn ang="0">
                  <a:pos x="260" y="244"/>
                </a:cxn>
                <a:cxn ang="0">
                  <a:pos x="275" y="219"/>
                </a:cxn>
                <a:cxn ang="0">
                  <a:pos x="285" y="194"/>
                </a:cxn>
                <a:cxn ang="0">
                  <a:pos x="300" y="168"/>
                </a:cxn>
                <a:cxn ang="0">
                  <a:pos x="321" y="143"/>
                </a:cxn>
                <a:cxn ang="0">
                  <a:pos x="331" y="122"/>
                </a:cxn>
                <a:cxn ang="0">
                  <a:pos x="346" y="102"/>
                </a:cxn>
                <a:cxn ang="0">
                  <a:pos x="361" y="81"/>
                </a:cxn>
                <a:cxn ang="0">
                  <a:pos x="377" y="66"/>
                </a:cxn>
                <a:cxn ang="0">
                  <a:pos x="392" y="51"/>
                </a:cxn>
                <a:cxn ang="0">
                  <a:pos x="407" y="36"/>
                </a:cxn>
                <a:cxn ang="0">
                  <a:pos x="422" y="25"/>
                </a:cxn>
                <a:cxn ang="0">
                  <a:pos x="438" y="15"/>
                </a:cxn>
                <a:cxn ang="0">
                  <a:pos x="453" y="10"/>
                </a:cxn>
                <a:cxn ang="0">
                  <a:pos x="468" y="5"/>
                </a:cxn>
                <a:cxn ang="0">
                  <a:pos x="483" y="0"/>
                </a:cxn>
                <a:cxn ang="0">
                  <a:pos x="499" y="0"/>
                </a:cxn>
                <a:cxn ang="0">
                  <a:pos x="514" y="0"/>
                </a:cxn>
                <a:cxn ang="0">
                  <a:pos x="529" y="0"/>
                </a:cxn>
                <a:cxn ang="0">
                  <a:pos x="544" y="5"/>
                </a:cxn>
                <a:cxn ang="0">
                  <a:pos x="560" y="10"/>
                </a:cxn>
                <a:cxn ang="0">
                  <a:pos x="575" y="15"/>
                </a:cxn>
              </a:cxnLst>
              <a:rect l="0" t="0" r="r" b="b"/>
              <a:pathLst>
                <a:path w="585" h="871">
                  <a:moveTo>
                    <a:pt x="0" y="871"/>
                  </a:moveTo>
                  <a:lnTo>
                    <a:pt x="0" y="856"/>
                  </a:lnTo>
                  <a:lnTo>
                    <a:pt x="5" y="850"/>
                  </a:lnTo>
                  <a:lnTo>
                    <a:pt x="5" y="840"/>
                  </a:lnTo>
                  <a:lnTo>
                    <a:pt x="16" y="830"/>
                  </a:lnTo>
                  <a:lnTo>
                    <a:pt x="16" y="815"/>
                  </a:lnTo>
                  <a:lnTo>
                    <a:pt x="21" y="810"/>
                  </a:lnTo>
                  <a:lnTo>
                    <a:pt x="21" y="800"/>
                  </a:lnTo>
                  <a:lnTo>
                    <a:pt x="31" y="789"/>
                  </a:lnTo>
                  <a:lnTo>
                    <a:pt x="31" y="774"/>
                  </a:lnTo>
                  <a:lnTo>
                    <a:pt x="36" y="769"/>
                  </a:lnTo>
                  <a:lnTo>
                    <a:pt x="36" y="759"/>
                  </a:lnTo>
                  <a:lnTo>
                    <a:pt x="46" y="749"/>
                  </a:lnTo>
                  <a:lnTo>
                    <a:pt x="46" y="733"/>
                  </a:lnTo>
                  <a:lnTo>
                    <a:pt x="51" y="728"/>
                  </a:lnTo>
                  <a:lnTo>
                    <a:pt x="51" y="718"/>
                  </a:lnTo>
                  <a:lnTo>
                    <a:pt x="61" y="708"/>
                  </a:lnTo>
                  <a:lnTo>
                    <a:pt x="61" y="693"/>
                  </a:lnTo>
                  <a:lnTo>
                    <a:pt x="66" y="688"/>
                  </a:lnTo>
                  <a:lnTo>
                    <a:pt x="66" y="677"/>
                  </a:lnTo>
                  <a:lnTo>
                    <a:pt x="77" y="667"/>
                  </a:lnTo>
                  <a:lnTo>
                    <a:pt x="77" y="652"/>
                  </a:lnTo>
                  <a:lnTo>
                    <a:pt x="87" y="642"/>
                  </a:lnTo>
                  <a:lnTo>
                    <a:pt x="87" y="626"/>
                  </a:lnTo>
                  <a:lnTo>
                    <a:pt x="92" y="621"/>
                  </a:lnTo>
                  <a:lnTo>
                    <a:pt x="92" y="616"/>
                  </a:lnTo>
                  <a:lnTo>
                    <a:pt x="97" y="611"/>
                  </a:lnTo>
                  <a:lnTo>
                    <a:pt x="97" y="601"/>
                  </a:lnTo>
                  <a:lnTo>
                    <a:pt x="102" y="596"/>
                  </a:lnTo>
                  <a:lnTo>
                    <a:pt x="102" y="586"/>
                  </a:lnTo>
                  <a:lnTo>
                    <a:pt x="112" y="575"/>
                  </a:lnTo>
                  <a:lnTo>
                    <a:pt x="112" y="560"/>
                  </a:lnTo>
                  <a:lnTo>
                    <a:pt x="122" y="550"/>
                  </a:lnTo>
                  <a:lnTo>
                    <a:pt x="122" y="535"/>
                  </a:lnTo>
                  <a:lnTo>
                    <a:pt x="132" y="525"/>
                  </a:lnTo>
                  <a:lnTo>
                    <a:pt x="132" y="514"/>
                  </a:lnTo>
                  <a:lnTo>
                    <a:pt x="138" y="509"/>
                  </a:lnTo>
                  <a:lnTo>
                    <a:pt x="138" y="499"/>
                  </a:lnTo>
                  <a:lnTo>
                    <a:pt x="148" y="489"/>
                  </a:lnTo>
                  <a:lnTo>
                    <a:pt x="148" y="474"/>
                  </a:lnTo>
                  <a:lnTo>
                    <a:pt x="158" y="463"/>
                  </a:lnTo>
                  <a:lnTo>
                    <a:pt x="158" y="453"/>
                  </a:lnTo>
                  <a:lnTo>
                    <a:pt x="163" y="448"/>
                  </a:lnTo>
                  <a:lnTo>
                    <a:pt x="163" y="438"/>
                  </a:lnTo>
                  <a:lnTo>
                    <a:pt x="173" y="428"/>
                  </a:lnTo>
                  <a:lnTo>
                    <a:pt x="173" y="418"/>
                  </a:lnTo>
                  <a:lnTo>
                    <a:pt x="178" y="412"/>
                  </a:lnTo>
                  <a:lnTo>
                    <a:pt x="178" y="402"/>
                  </a:lnTo>
                  <a:lnTo>
                    <a:pt x="188" y="392"/>
                  </a:lnTo>
                  <a:lnTo>
                    <a:pt x="188" y="382"/>
                  </a:lnTo>
                  <a:lnTo>
                    <a:pt x="199" y="372"/>
                  </a:lnTo>
                  <a:lnTo>
                    <a:pt x="199" y="356"/>
                  </a:lnTo>
                  <a:lnTo>
                    <a:pt x="209" y="346"/>
                  </a:lnTo>
                  <a:lnTo>
                    <a:pt x="209" y="336"/>
                  </a:lnTo>
                  <a:lnTo>
                    <a:pt x="219" y="326"/>
                  </a:lnTo>
                  <a:lnTo>
                    <a:pt x="219" y="316"/>
                  </a:lnTo>
                  <a:lnTo>
                    <a:pt x="229" y="306"/>
                  </a:lnTo>
                  <a:lnTo>
                    <a:pt x="229" y="295"/>
                  </a:lnTo>
                  <a:lnTo>
                    <a:pt x="239" y="285"/>
                  </a:lnTo>
                  <a:lnTo>
                    <a:pt x="239" y="275"/>
                  </a:lnTo>
                  <a:lnTo>
                    <a:pt x="249" y="265"/>
                  </a:lnTo>
                  <a:lnTo>
                    <a:pt x="249" y="255"/>
                  </a:lnTo>
                  <a:lnTo>
                    <a:pt x="260" y="244"/>
                  </a:lnTo>
                  <a:lnTo>
                    <a:pt x="260" y="234"/>
                  </a:lnTo>
                  <a:lnTo>
                    <a:pt x="265" y="229"/>
                  </a:lnTo>
                  <a:lnTo>
                    <a:pt x="275" y="219"/>
                  </a:lnTo>
                  <a:lnTo>
                    <a:pt x="275" y="209"/>
                  </a:lnTo>
                  <a:lnTo>
                    <a:pt x="285" y="199"/>
                  </a:lnTo>
                  <a:lnTo>
                    <a:pt x="285" y="194"/>
                  </a:lnTo>
                  <a:lnTo>
                    <a:pt x="295" y="183"/>
                  </a:lnTo>
                  <a:lnTo>
                    <a:pt x="295" y="173"/>
                  </a:lnTo>
                  <a:lnTo>
                    <a:pt x="300" y="168"/>
                  </a:lnTo>
                  <a:lnTo>
                    <a:pt x="310" y="158"/>
                  </a:lnTo>
                  <a:lnTo>
                    <a:pt x="310" y="153"/>
                  </a:lnTo>
                  <a:lnTo>
                    <a:pt x="321" y="143"/>
                  </a:lnTo>
                  <a:lnTo>
                    <a:pt x="321" y="137"/>
                  </a:lnTo>
                  <a:lnTo>
                    <a:pt x="331" y="127"/>
                  </a:lnTo>
                  <a:lnTo>
                    <a:pt x="331" y="122"/>
                  </a:lnTo>
                  <a:lnTo>
                    <a:pt x="341" y="112"/>
                  </a:lnTo>
                  <a:lnTo>
                    <a:pt x="341" y="107"/>
                  </a:lnTo>
                  <a:lnTo>
                    <a:pt x="346" y="102"/>
                  </a:lnTo>
                  <a:lnTo>
                    <a:pt x="351" y="97"/>
                  </a:lnTo>
                  <a:lnTo>
                    <a:pt x="361" y="87"/>
                  </a:lnTo>
                  <a:lnTo>
                    <a:pt x="361" y="81"/>
                  </a:lnTo>
                  <a:lnTo>
                    <a:pt x="366" y="76"/>
                  </a:lnTo>
                  <a:lnTo>
                    <a:pt x="372" y="71"/>
                  </a:lnTo>
                  <a:lnTo>
                    <a:pt x="377" y="66"/>
                  </a:lnTo>
                  <a:lnTo>
                    <a:pt x="382" y="61"/>
                  </a:lnTo>
                  <a:lnTo>
                    <a:pt x="387" y="56"/>
                  </a:lnTo>
                  <a:lnTo>
                    <a:pt x="392" y="51"/>
                  </a:lnTo>
                  <a:lnTo>
                    <a:pt x="397" y="46"/>
                  </a:lnTo>
                  <a:lnTo>
                    <a:pt x="402" y="41"/>
                  </a:lnTo>
                  <a:lnTo>
                    <a:pt x="407" y="36"/>
                  </a:lnTo>
                  <a:lnTo>
                    <a:pt x="412" y="36"/>
                  </a:lnTo>
                  <a:lnTo>
                    <a:pt x="417" y="31"/>
                  </a:lnTo>
                  <a:lnTo>
                    <a:pt x="422" y="25"/>
                  </a:lnTo>
                  <a:lnTo>
                    <a:pt x="427" y="20"/>
                  </a:lnTo>
                  <a:lnTo>
                    <a:pt x="433" y="20"/>
                  </a:lnTo>
                  <a:lnTo>
                    <a:pt x="438" y="15"/>
                  </a:lnTo>
                  <a:lnTo>
                    <a:pt x="443" y="15"/>
                  </a:lnTo>
                  <a:lnTo>
                    <a:pt x="448" y="10"/>
                  </a:lnTo>
                  <a:lnTo>
                    <a:pt x="453" y="10"/>
                  </a:lnTo>
                  <a:lnTo>
                    <a:pt x="458" y="5"/>
                  </a:lnTo>
                  <a:lnTo>
                    <a:pt x="463" y="5"/>
                  </a:lnTo>
                  <a:lnTo>
                    <a:pt x="468" y="5"/>
                  </a:lnTo>
                  <a:lnTo>
                    <a:pt x="473" y="0"/>
                  </a:lnTo>
                  <a:lnTo>
                    <a:pt x="478" y="0"/>
                  </a:lnTo>
                  <a:lnTo>
                    <a:pt x="483" y="0"/>
                  </a:lnTo>
                  <a:lnTo>
                    <a:pt x="488" y="0"/>
                  </a:lnTo>
                  <a:lnTo>
                    <a:pt x="494" y="0"/>
                  </a:lnTo>
                  <a:lnTo>
                    <a:pt x="499" y="0"/>
                  </a:lnTo>
                  <a:lnTo>
                    <a:pt x="504" y="0"/>
                  </a:lnTo>
                  <a:lnTo>
                    <a:pt x="509" y="0"/>
                  </a:lnTo>
                  <a:lnTo>
                    <a:pt x="514" y="0"/>
                  </a:lnTo>
                  <a:lnTo>
                    <a:pt x="519" y="0"/>
                  </a:lnTo>
                  <a:lnTo>
                    <a:pt x="524" y="0"/>
                  </a:lnTo>
                  <a:lnTo>
                    <a:pt x="529" y="0"/>
                  </a:lnTo>
                  <a:lnTo>
                    <a:pt x="534" y="0"/>
                  </a:lnTo>
                  <a:lnTo>
                    <a:pt x="539" y="0"/>
                  </a:lnTo>
                  <a:lnTo>
                    <a:pt x="544" y="5"/>
                  </a:lnTo>
                  <a:lnTo>
                    <a:pt x="550" y="5"/>
                  </a:lnTo>
                  <a:lnTo>
                    <a:pt x="555" y="5"/>
                  </a:lnTo>
                  <a:lnTo>
                    <a:pt x="560" y="10"/>
                  </a:lnTo>
                  <a:lnTo>
                    <a:pt x="565" y="10"/>
                  </a:lnTo>
                  <a:lnTo>
                    <a:pt x="570" y="15"/>
                  </a:lnTo>
                  <a:lnTo>
                    <a:pt x="575" y="15"/>
                  </a:lnTo>
                  <a:lnTo>
                    <a:pt x="580" y="20"/>
                  </a:lnTo>
                  <a:lnTo>
                    <a:pt x="585" y="25"/>
                  </a:lnTo>
                </a:path>
              </a:pathLst>
            </a:custGeom>
            <a:noFill/>
            <a:ln w="19050" cmpd="sng">
              <a:solidFill>
                <a:schemeClr val="accent2"/>
              </a:solidFill>
              <a:prstDash val="solid"/>
              <a:round/>
              <a:headEnd/>
              <a:tailEnd/>
            </a:ln>
          </p:spPr>
          <p:txBody>
            <a:bodyPr/>
            <a:lstStyle/>
            <a:p>
              <a:endParaRPr lang="en-US"/>
            </a:p>
          </p:txBody>
        </p:sp>
        <p:sp>
          <p:nvSpPr>
            <p:cNvPr id="43" name="Freeform 5"/>
            <p:cNvSpPr>
              <a:spLocks/>
            </p:cNvSpPr>
            <p:nvPr/>
          </p:nvSpPr>
          <p:spPr bwMode="auto">
            <a:xfrm>
              <a:off x="3641084" y="1482632"/>
              <a:ext cx="881364" cy="1166395"/>
            </a:xfrm>
            <a:custGeom>
              <a:avLst/>
              <a:gdLst/>
              <a:ahLst/>
              <a:cxnLst>
                <a:cxn ang="0">
                  <a:pos x="10" y="6"/>
                </a:cxn>
                <a:cxn ang="0">
                  <a:pos x="26" y="16"/>
                </a:cxn>
                <a:cxn ang="0">
                  <a:pos x="41" y="31"/>
                </a:cxn>
                <a:cxn ang="0">
                  <a:pos x="56" y="46"/>
                </a:cxn>
                <a:cxn ang="0">
                  <a:pos x="71" y="62"/>
                </a:cxn>
                <a:cxn ang="0">
                  <a:pos x="87" y="82"/>
                </a:cxn>
                <a:cxn ang="0">
                  <a:pos x="102" y="102"/>
                </a:cxn>
                <a:cxn ang="0">
                  <a:pos x="122" y="128"/>
                </a:cxn>
                <a:cxn ang="0">
                  <a:pos x="132" y="148"/>
                </a:cxn>
                <a:cxn ang="0">
                  <a:pos x="148" y="174"/>
                </a:cxn>
                <a:cxn ang="0">
                  <a:pos x="168" y="204"/>
                </a:cxn>
                <a:cxn ang="0">
                  <a:pos x="178" y="230"/>
                </a:cxn>
                <a:cxn ang="0">
                  <a:pos x="198" y="260"/>
                </a:cxn>
                <a:cxn ang="0">
                  <a:pos x="209" y="291"/>
                </a:cxn>
                <a:cxn ang="0">
                  <a:pos x="229" y="321"/>
                </a:cxn>
                <a:cxn ang="0">
                  <a:pos x="234" y="347"/>
                </a:cxn>
                <a:cxn ang="0">
                  <a:pos x="254" y="377"/>
                </a:cxn>
                <a:cxn ang="0">
                  <a:pos x="265" y="413"/>
                </a:cxn>
                <a:cxn ang="0">
                  <a:pos x="280" y="438"/>
                </a:cxn>
                <a:cxn ang="0">
                  <a:pos x="285" y="464"/>
                </a:cxn>
                <a:cxn ang="0">
                  <a:pos x="305" y="500"/>
                </a:cxn>
                <a:cxn ang="0">
                  <a:pos x="310" y="525"/>
                </a:cxn>
                <a:cxn ang="0">
                  <a:pos x="326" y="556"/>
                </a:cxn>
                <a:cxn ang="0">
                  <a:pos x="331" y="576"/>
                </a:cxn>
                <a:cxn ang="0">
                  <a:pos x="346" y="601"/>
                </a:cxn>
                <a:cxn ang="0">
                  <a:pos x="356" y="642"/>
                </a:cxn>
                <a:cxn ang="0">
                  <a:pos x="366" y="657"/>
                </a:cxn>
                <a:cxn ang="0">
                  <a:pos x="371" y="683"/>
                </a:cxn>
                <a:cxn ang="0">
                  <a:pos x="387" y="713"/>
                </a:cxn>
                <a:cxn ang="0">
                  <a:pos x="397" y="749"/>
                </a:cxn>
                <a:cxn ang="0">
                  <a:pos x="412" y="775"/>
                </a:cxn>
                <a:cxn ang="0">
                  <a:pos x="417" y="805"/>
                </a:cxn>
                <a:cxn ang="0">
                  <a:pos x="432" y="836"/>
                </a:cxn>
                <a:cxn ang="0">
                  <a:pos x="443" y="871"/>
                </a:cxn>
                <a:cxn ang="0">
                  <a:pos x="458" y="897"/>
                </a:cxn>
                <a:cxn ang="0">
                  <a:pos x="463" y="927"/>
                </a:cxn>
                <a:cxn ang="0">
                  <a:pos x="478" y="958"/>
                </a:cxn>
                <a:cxn ang="0">
                  <a:pos x="488" y="994"/>
                </a:cxn>
                <a:cxn ang="0">
                  <a:pos x="504" y="1019"/>
                </a:cxn>
                <a:cxn ang="0">
                  <a:pos x="514" y="1060"/>
                </a:cxn>
                <a:cxn ang="0">
                  <a:pos x="529" y="1085"/>
                </a:cxn>
                <a:cxn ang="0">
                  <a:pos x="539" y="1126"/>
                </a:cxn>
              </a:cxnLst>
              <a:rect l="0" t="0" r="r" b="b"/>
              <a:pathLst>
                <a:path w="549" h="1151">
                  <a:moveTo>
                    <a:pt x="0" y="0"/>
                  </a:moveTo>
                  <a:lnTo>
                    <a:pt x="5" y="0"/>
                  </a:lnTo>
                  <a:lnTo>
                    <a:pt x="10" y="6"/>
                  </a:lnTo>
                  <a:lnTo>
                    <a:pt x="15" y="11"/>
                  </a:lnTo>
                  <a:lnTo>
                    <a:pt x="20" y="11"/>
                  </a:lnTo>
                  <a:lnTo>
                    <a:pt x="26" y="16"/>
                  </a:lnTo>
                  <a:lnTo>
                    <a:pt x="31" y="21"/>
                  </a:lnTo>
                  <a:lnTo>
                    <a:pt x="36" y="26"/>
                  </a:lnTo>
                  <a:lnTo>
                    <a:pt x="41" y="31"/>
                  </a:lnTo>
                  <a:lnTo>
                    <a:pt x="46" y="36"/>
                  </a:lnTo>
                  <a:lnTo>
                    <a:pt x="51" y="41"/>
                  </a:lnTo>
                  <a:lnTo>
                    <a:pt x="56" y="46"/>
                  </a:lnTo>
                  <a:lnTo>
                    <a:pt x="61" y="51"/>
                  </a:lnTo>
                  <a:lnTo>
                    <a:pt x="66" y="56"/>
                  </a:lnTo>
                  <a:lnTo>
                    <a:pt x="71" y="62"/>
                  </a:lnTo>
                  <a:lnTo>
                    <a:pt x="81" y="72"/>
                  </a:lnTo>
                  <a:lnTo>
                    <a:pt x="81" y="77"/>
                  </a:lnTo>
                  <a:lnTo>
                    <a:pt x="87" y="82"/>
                  </a:lnTo>
                  <a:lnTo>
                    <a:pt x="92" y="87"/>
                  </a:lnTo>
                  <a:lnTo>
                    <a:pt x="102" y="97"/>
                  </a:lnTo>
                  <a:lnTo>
                    <a:pt x="102" y="102"/>
                  </a:lnTo>
                  <a:lnTo>
                    <a:pt x="112" y="112"/>
                  </a:lnTo>
                  <a:lnTo>
                    <a:pt x="112" y="118"/>
                  </a:lnTo>
                  <a:lnTo>
                    <a:pt x="122" y="128"/>
                  </a:lnTo>
                  <a:lnTo>
                    <a:pt x="122" y="133"/>
                  </a:lnTo>
                  <a:lnTo>
                    <a:pt x="132" y="143"/>
                  </a:lnTo>
                  <a:lnTo>
                    <a:pt x="132" y="148"/>
                  </a:lnTo>
                  <a:lnTo>
                    <a:pt x="143" y="158"/>
                  </a:lnTo>
                  <a:lnTo>
                    <a:pt x="143" y="169"/>
                  </a:lnTo>
                  <a:lnTo>
                    <a:pt x="148" y="174"/>
                  </a:lnTo>
                  <a:lnTo>
                    <a:pt x="158" y="184"/>
                  </a:lnTo>
                  <a:lnTo>
                    <a:pt x="158" y="194"/>
                  </a:lnTo>
                  <a:lnTo>
                    <a:pt x="168" y="204"/>
                  </a:lnTo>
                  <a:lnTo>
                    <a:pt x="168" y="209"/>
                  </a:lnTo>
                  <a:lnTo>
                    <a:pt x="178" y="219"/>
                  </a:lnTo>
                  <a:lnTo>
                    <a:pt x="178" y="230"/>
                  </a:lnTo>
                  <a:lnTo>
                    <a:pt x="188" y="240"/>
                  </a:lnTo>
                  <a:lnTo>
                    <a:pt x="188" y="250"/>
                  </a:lnTo>
                  <a:lnTo>
                    <a:pt x="198" y="260"/>
                  </a:lnTo>
                  <a:lnTo>
                    <a:pt x="198" y="270"/>
                  </a:lnTo>
                  <a:lnTo>
                    <a:pt x="209" y="281"/>
                  </a:lnTo>
                  <a:lnTo>
                    <a:pt x="209" y="291"/>
                  </a:lnTo>
                  <a:lnTo>
                    <a:pt x="219" y="301"/>
                  </a:lnTo>
                  <a:lnTo>
                    <a:pt x="219" y="311"/>
                  </a:lnTo>
                  <a:lnTo>
                    <a:pt x="229" y="321"/>
                  </a:lnTo>
                  <a:lnTo>
                    <a:pt x="229" y="331"/>
                  </a:lnTo>
                  <a:lnTo>
                    <a:pt x="234" y="337"/>
                  </a:lnTo>
                  <a:lnTo>
                    <a:pt x="234" y="347"/>
                  </a:lnTo>
                  <a:lnTo>
                    <a:pt x="244" y="357"/>
                  </a:lnTo>
                  <a:lnTo>
                    <a:pt x="244" y="367"/>
                  </a:lnTo>
                  <a:lnTo>
                    <a:pt x="254" y="377"/>
                  </a:lnTo>
                  <a:lnTo>
                    <a:pt x="254" y="393"/>
                  </a:lnTo>
                  <a:lnTo>
                    <a:pt x="265" y="403"/>
                  </a:lnTo>
                  <a:lnTo>
                    <a:pt x="265" y="413"/>
                  </a:lnTo>
                  <a:lnTo>
                    <a:pt x="270" y="418"/>
                  </a:lnTo>
                  <a:lnTo>
                    <a:pt x="270" y="428"/>
                  </a:lnTo>
                  <a:lnTo>
                    <a:pt x="280" y="438"/>
                  </a:lnTo>
                  <a:lnTo>
                    <a:pt x="280" y="449"/>
                  </a:lnTo>
                  <a:lnTo>
                    <a:pt x="285" y="454"/>
                  </a:lnTo>
                  <a:lnTo>
                    <a:pt x="285" y="464"/>
                  </a:lnTo>
                  <a:lnTo>
                    <a:pt x="295" y="474"/>
                  </a:lnTo>
                  <a:lnTo>
                    <a:pt x="295" y="489"/>
                  </a:lnTo>
                  <a:lnTo>
                    <a:pt x="305" y="500"/>
                  </a:lnTo>
                  <a:lnTo>
                    <a:pt x="305" y="510"/>
                  </a:lnTo>
                  <a:lnTo>
                    <a:pt x="310" y="515"/>
                  </a:lnTo>
                  <a:lnTo>
                    <a:pt x="310" y="525"/>
                  </a:lnTo>
                  <a:lnTo>
                    <a:pt x="321" y="535"/>
                  </a:lnTo>
                  <a:lnTo>
                    <a:pt x="321" y="550"/>
                  </a:lnTo>
                  <a:lnTo>
                    <a:pt x="326" y="556"/>
                  </a:lnTo>
                  <a:lnTo>
                    <a:pt x="326" y="561"/>
                  </a:lnTo>
                  <a:lnTo>
                    <a:pt x="331" y="566"/>
                  </a:lnTo>
                  <a:lnTo>
                    <a:pt x="331" y="576"/>
                  </a:lnTo>
                  <a:lnTo>
                    <a:pt x="336" y="581"/>
                  </a:lnTo>
                  <a:lnTo>
                    <a:pt x="336" y="591"/>
                  </a:lnTo>
                  <a:lnTo>
                    <a:pt x="346" y="601"/>
                  </a:lnTo>
                  <a:lnTo>
                    <a:pt x="346" y="617"/>
                  </a:lnTo>
                  <a:lnTo>
                    <a:pt x="356" y="627"/>
                  </a:lnTo>
                  <a:lnTo>
                    <a:pt x="356" y="642"/>
                  </a:lnTo>
                  <a:lnTo>
                    <a:pt x="361" y="647"/>
                  </a:lnTo>
                  <a:lnTo>
                    <a:pt x="361" y="652"/>
                  </a:lnTo>
                  <a:lnTo>
                    <a:pt x="366" y="657"/>
                  </a:lnTo>
                  <a:lnTo>
                    <a:pt x="366" y="668"/>
                  </a:lnTo>
                  <a:lnTo>
                    <a:pt x="371" y="673"/>
                  </a:lnTo>
                  <a:lnTo>
                    <a:pt x="371" y="683"/>
                  </a:lnTo>
                  <a:lnTo>
                    <a:pt x="382" y="693"/>
                  </a:lnTo>
                  <a:lnTo>
                    <a:pt x="382" y="708"/>
                  </a:lnTo>
                  <a:lnTo>
                    <a:pt x="387" y="713"/>
                  </a:lnTo>
                  <a:lnTo>
                    <a:pt x="387" y="724"/>
                  </a:lnTo>
                  <a:lnTo>
                    <a:pt x="397" y="734"/>
                  </a:lnTo>
                  <a:lnTo>
                    <a:pt x="397" y="749"/>
                  </a:lnTo>
                  <a:lnTo>
                    <a:pt x="402" y="754"/>
                  </a:lnTo>
                  <a:lnTo>
                    <a:pt x="402" y="764"/>
                  </a:lnTo>
                  <a:lnTo>
                    <a:pt x="412" y="775"/>
                  </a:lnTo>
                  <a:lnTo>
                    <a:pt x="412" y="790"/>
                  </a:lnTo>
                  <a:lnTo>
                    <a:pt x="417" y="795"/>
                  </a:lnTo>
                  <a:lnTo>
                    <a:pt x="417" y="805"/>
                  </a:lnTo>
                  <a:lnTo>
                    <a:pt x="427" y="815"/>
                  </a:lnTo>
                  <a:lnTo>
                    <a:pt x="427" y="831"/>
                  </a:lnTo>
                  <a:lnTo>
                    <a:pt x="432" y="836"/>
                  </a:lnTo>
                  <a:lnTo>
                    <a:pt x="432" y="846"/>
                  </a:lnTo>
                  <a:lnTo>
                    <a:pt x="443" y="856"/>
                  </a:lnTo>
                  <a:lnTo>
                    <a:pt x="443" y="871"/>
                  </a:lnTo>
                  <a:lnTo>
                    <a:pt x="448" y="876"/>
                  </a:lnTo>
                  <a:lnTo>
                    <a:pt x="448" y="887"/>
                  </a:lnTo>
                  <a:lnTo>
                    <a:pt x="458" y="897"/>
                  </a:lnTo>
                  <a:lnTo>
                    <a:pt x="458" y="912"/>
                  </a:lnTo>
                  <a:lnTo>
                    <a:pt x="463" y="917"/>
                  </a:lnTo>
                  <a:lnTo>
                    <a:pt x="463" y="927"/>
                  </a:lnTo>
                  <a:lnTo>
                    <a:pt x="473" y="938"/>
                  </a:lnTo>
                  <a:lnTo>
                    <a:pt x="473" y="953"/>
                  </a:lnTo>
                  <a:lnTo>
                    <a:pt x="478" y="958"/>
                  </a:lnTo>
                  <a:lnTo>
                    <a:pt x="478" y="968"/>
                  </a:lnTo>
                  <a:lnTo>
                    <a:pt x="488" y="978"/>
                  </a:lnTo>
                  <a:lnTo>
                    <a:pt x="488" y="994"/>
                  </a:lnTo>
                  <a:lnTo>
                    <a:pt x="493" y="999"/>
                  </a:lnTo>
                  <a:lnTo>
                    <a:pt x="493" y="1009"/>
                  </a:lnTo>
                  <a:lnTo>
                    <a:pt x="504" y="1019"/>
                  </a:lnTo>
                  <a:lnTo>
                    <a:pt x="504" y="1034"/>
                  </a:lnTo>
                  <a:lnTo>
                    <a:pt x="514" y="1044"/>
                  </a:lnTo>
                  <a:lnTo>
                    <a:pt x="514" y="1060"/>
                  </a:lnTo>
                  <a:lnTo>
                    <a:pt x="519" y="1065"/>
                  </a:lnTo>
                  <a:lnTo>
                    <a:pt x="519" y="1075"/>
                  </a:lnTo>
                  <a:lnTo>
                    <a:pt x="529" y="1085"/>
                  </a:lnTo>
                  <a:lnTo>
                    <a:pt x="529" y="1100"/>
                  </a:lnTo>
                  <a:lnTo>
                    <a:pt x="539" y="1111"/>
                  </a:lnTo>
                  <a:lnTo>
                    <a:pt x="539" y="1126"/>
                  </a:lnTo>
                  <a:lnTo>
                    <a:pt x="549" y="1136"/>
                  </a:lnTo>
                  <a:lnTo>
                    <a:pt x="549" y="1151"/>
                  </a:lnTo>
                </a:path>
              </a:pathLst>
            </a:custGeom>
            <a:noFill/>
            <a:ln w="19050" cmpd="sng">
              <a:solidFill>
                <a:schemeClr val="accent2"/>
              </a:solidFill>
              <a:prstDash val="solid"/>
              <a:round/>
              <a:headEnd/>
              <a:tailEnd/>
            </a:ln>
          </p:spPr>
          <p:txBody>
            <a:bodyPr/>
            <a:lstStyle/>
            <a:p>
              <a:endParaRPr lang="en-US"/>
            </a:p>
          </p:txBody>
        </p:sp>
        <p:sp>
          <p:nvSpPr>
            <p:cNvPr id="44" name="Freeform 6"/>
            <p:cNvSpPr>
              <a:spLocks/>
            </p:cNvSpPr>
            <p:nvPr/>
          </p:nvSpPr>
          <p:spPr bwMode="auto">
            <a:xfrm>
              <a:off x="4522448" y="2649028"/>
              <a:ext cx="1013006" cy="568504"/>
            </a:xfrm>
            <a:custGeom>
              <a:avLst/>
              <a:gdLst/>
              <a:ahLst/>
              <a:cxnLst>
                <a:cxn ang="0">
                  <a:pos x="11" y="26"/>
                </a:cxn>
                <a:cxn ang="0">
                  <a:pos x="31" y="62"/>
                </a:cxn>
                <a:cxn ang="0">
                  <a:pos x="41" y="97"/>
                </a:cxn>
                <a:cxn ang="0">
                  <a:pos x="56" y="123"/>
                </a:cxn>
                <a:cxn ang="0">
                  <a:pos x="61" y="148"/>
                </a:cxn>
                <a:cxn ang="0">
                  <a:pos x="82" y="179"/>
                </a:cxn>
                <a:cxn ang="0">
                  <a:pos x="87" y="204"/>
                </a:cxn>
                <a:cxn ang="0">
                  <a:pos x="107" y="235"/>
                </a:cxn>
                <a:cxn ang="0">
                  <a:pos x="117" y="265"/>
                </a:cxn>
                <a:cxn ang="0">
                  <a:pos x="138" y="296"/>
                </a:cxn>
                <a:cxn ang="0">
                  <a:pos x="148" y="326"/>
                </a:cxn>
                <a:cxn ang="0">
                  <a:pos x="168" y="352"/>
                </a:cxn>
                <a:cxn ang="0">
                  <a:pos x="178" y="377"/>
                </a:cxn>
                <a:cxn ang="0">
                  <a:pos x="199" y="403"/>
                </a:cxn>
                <a:cxn ang="0">
                  <a:pos x="209" y="423"/>
                </a:cxn>
                <a:cxn ang="0">
                  <a:pos x="229" y="449"/>
                </a:cxn>
                <a:cxn ang="0">
                  <a:pos x="244" y="469"/>
                </a:cxn>
                <a:cxn ang="0">
                  <a:pos x="255" y="484"/>
                </a:cxn>
                <a:cxn ang="0">
                  <a:pos x="270" y="500"/>
                </a:cxn>
                <a:cxn ang="0">
                  <a:pos x="285" y="515"/>
                </a:cxn>
                <a:cxn ang="0">
                  <a:pos x="300" y="525"/>
                </a:cxn>
                <a:cxn ang="0">
                  <a:pos x="316" y="540"/>
                </a:cxn>
                <a:cxn ang="0">
                  <a:pos x="331" y="545"/>
                </a:cxn>
                <a:cxn ang="0">
                  <a:pos x="346" y="556"/>
                </a:cxn>
                <a:cxn ang="0">
                  <a:pos x="361" y="561"/>
                </a:cxn>
                <a:cxn ang="0">
                  <a:pos x="377" y="561"/>
                </a:cxn>
                <a:cxn ang="0">
                  <a:pos x="392" y="561"/>
                </a:cxn>
                <a:cxn ang="0">
                  <a:pos x="402" y="561"/>
                </a:cxn>
                <a:cxn ang="0">
                  <a:pos x="417" y="561"/>
                </a:cxn>
                <a:cxn ang="0">
                  <a:pos x="433" y="556"/>
                </a:cxn>
                <a:cxn ang="0">
                  <a:pos x="448" y="550"/>
                </a:cxn>
                <a:cxn ang="0">
                  <a:pos x="463" y="545"/>
                </a:cxn>
                <a:cxn ang="0">
                  <a:pos x="478" y="535"/>
                </a:cxn>
                <a:cxn ang="0">
                  <a:pos x="494" y="525"/>
                </a:cxn>
                <a:cxn ang="0">
                  <a:pos x="509" y="510"/>
                </a:cxn>
                <a:cxn ang="0">
                  <a:pos x="524" y="494"/>
                </a:cxn>
                <a:cxn ang="0">
                  <a:pos x="539" y="479"/>
                </a:cxn>
                <a:cxn ang="0">
                  <a:pos x="555" y="459"/>
                </a:cxn>
                <a:cxn ang="0">
                  <a:pos x="570" y="438"/>
                </a:cxn>
                <a:cxn ang="0">
                  <a:pos x="585" y="418"/>
                </a:cxn>
                <a:cxn ang="0">
                  <a:pos x="606" y="393"/>
                </a:cxn>
                <a:cxn ang="0">
                  <a:pos x="616" y="367"/>
                </a:cxn>
              </a:cxnLst>
              <a:rect l="0" t="0" r="r" b="b"/>
              <a:pathLst>
                <a:path w="631" h="561">
                  <a:moveTo>
                    <a:pt x="0" y="0"/>
                  </a:moveTo>
                  <a:lnTo>
                    <a:pt x="11" y="11"/>
                  </a:lnTo>
                  <a:lnTo>
                    <a:pt x="11" y="26"/>
                  </a:lnTo>
                  <a:lnTo>
                    <a:pt x="21" y="36"/>
                  </a:lnTo>
                  <a:lnTo>
                    <a:pt x="21" y="51"/>
                  </a:lnTo>
                  <a:lnTo>
                    <a:pt x="31" y="62"/>
                  </a:lnTo>
                  <a:lnTo>
                    <a:pt x="31" y="77"/>
                  </a:lnTo>
                  <a:lnTo>
                    <a:pt x="41" y="87"/>
                  </a:lnTo>
                  <a:lnTo>
                    <a:pt x="41" y="97"/>
                  </a:lnTo>
                  <a:lnTo>
                    <a:pt x="46" y="102"/>
                  </a:lnTo>
                  <a:lnTo>
                    <a:pt x="46" y="112"/>
                  </a:lnTo>
                  <a:lnTo>
                    <a:pt x="56" y="123"/>
                  </a:lnTo>
                  <a:lnTo>
                    <a:pt x="56" y="133"/>
                  </a:lnTo>
                  <a:lnTo>
                    <a:pt x="61" y="138"/>
                  </a:lnTo>
                  <a:lnTo>
                    <a:pt x="61" y="148"/>
                  </a:lnTo>
                  <a:lnTo>
                    <a:pt x="72" y="158"/>
                  </a:lnTo>
                  <a:lnTo>
                    <a:pt x="72" y="168"/>
                  </a:lnTo>
                  <a:lnTo>
                    <a:pt x="82" y="179"/>
                  </a:lnTo>
                  <a:lnTo>
                    <a:pt x="82" y="189"/>
                  </a:lnTo>
                  <a:lnTo>
                    <a:pt x="87" y="194"/>
                  </a:lnTo>
                  <a:lnTo>
                    <a:pt x="87" y="204"/>
                  </a:lnTo>
                  <a:lnTo>
                    <a:pt x="97" y="214"/>
                  </a:lnTo>
                  <a:lnTo>
                    <a:pt x="97" y="225"/>
                  </a:lnTo>
                  <a:lnTo>
                    <a:pt x="107" y="235"/>
                  </a:lnTo>
                  <a:lnTo>
                    <a:pt x="107" y="245"/>
                  </a:lnTo>
                  <a:lnTo>
                    <a:pt x="117" y="255"/>
                  </a:lnTo>
                  <a:lnTo>
                    <a:pt x="117" y="265"/>
                  </a:lnTo>
                  <a:lnTo>
                    <a:pt x="128" y="275"/>
                  </a:lnTo>
                  <a:lnTo>
                    <a:pt x="128" y="286"/>
                  </a:lnTo>
                  <a:lnTo>
                    <a:pt x="138" y="296"/>
                  </a:lnTo>
                  <a:lnTo>
                    <a:pt x="138" y="306"/>
                  </a:lnTo>
                  <a:lnTo>
                    <a:pt x="148" y="316"/>
                  </a:lnTo>
                  <a:lnTo>
                    <a:pt x="148" y="326"/>
                  </a:lnTo>
                  <a:lnTo>
                    <a:pt x="158" y="337"/>
                  </a:lnTo>
                  <a:lnTo>
                    <a:pt x="158" y="342"/>
                  </a:lnTo>
                  <a:lnTo>
                    <a:pt x="168" y="352"/>
                  </a:lnTo>
                  <a:lnTo>
                    <a:pt x="168" y="362"/>
                  </a:lnTo>
                  <a:lnTo>
                    <a:pt x="178" y="372"/>
                  </a:lnTo>
                  <a:lnTo>
                    <a:pt x="178" y="377"/>
                  </a:lnTo>
                  <a:lnTo>
                    <a:pt x="189" y="387"/>
                  </a:lnTo>
                  <a:lnTo>
                    <a:pt x="189" y="393"/>
                  </a:lnTo>
                  <a:lnTo>
                    <a:pt x="199" y="403"/>
                  </a:lnTo>
                  <a:lnTo>
                    <a:pt x="199" y="413"/>
                  </a:lnTo>
                  <a:lnTo>
                    <a:pt x="204" y="418"/>
                  </a:lnTo>
                  <a:lnTo>
                    <a:pt x="209" y="423"/>
                  </a:lnTo>
                  <a:lnTo>
                    <a:pt x="219" y="433"/>
                  </a:lnTo>
                  <a:lnTo>
                    <a:pt x="219" y="438"/>
                  </a:lnTo>
                  <a:lnTo>
                    <a:pt x="229" y="449"/>
                  </a:lnTo>
                  <a:lnTo>
                    <a:pt x="229" y="454"/>
                  </a:lnTo>
                  <a:lnTo>
                    <a:pt x="234" y="459"/>
                  </a:lnTo>
                  <a:lnTo>
                    <a:pt x="244" y="469"/>
                  </a:lnTo>
                  <a:lnTo>
                    <a:pt x="244" y="474"/>
                  </a:lnTo>
                  <a:lnTo>
                    <a:pt x="250" y="479"/>
                  </a:lnTo>
                  <a:lnTo>
                    <a:pt x="255" y="484"/>
                  </a:lnTo>
                  <a:lnTo>
                    <a:pt x="260" y="489"/>
                  </a:lnTo>
                  <a:lnTo>
                    <a:pt x="265" y="494"/>
                  </a:lnTo>
                  <a:lnTo>
                    <a:pt x="270" y="500"/>
                  </a:lnTo>
                  <a:lnTo>
                    <a:pt x="275" y="505"/>
                  </a:lnTo>
                  <a:lnTo>
                    <a:pt x="280" y="510"/>
                  </a:lnTo>
                  <a:lnTo>
                    <a:pt x="285" y="515"/>
                  </a:lnTo>
                  <a:lnTo>
                    <a:pt x="290" y="520"/>
                  </a:lnTo>
                  <a:lnTo>
                    <a:pt x="295" y="525"/>
                  </a:lnTo>
                  <a:lnTo>
                    <a:pt x="300" y="525"/>
                  </a:lnTo>
                  <a:lnTo>
                    <a:pt x="306" y="530"/>
                  </a:lnTo>
                  <a:lnTo>
                    <a:pt x="311" y="535"/>
                  </a:lnTo>
                  <a:lnTo>
                    <a:pt x="316" y="540"/>
                  </a:lnTo>
                  <a:lnTo>
                    <a:pt x="321" y="540"/>
                  </a:lnTo>
                  <a:lnTo>
                    <a:pt x="326" y="545"/>
                  </a:lnTo>
                  <a:lnTo>
                    <a:pt x="331" y="545"/>
                  </a:lnTo>
                  <a:lnTo>
                    <a:pt x="336" y="550"/>
                  </a:lnTo>
                  <a:lnTo>
                    <a:pt x="341" y="550"/>
                  </a:lnTo>
                  <a:lnTo>
                    <a:pt x="346" y="556"/>
                  </a:lnTo>
                  <a:lnTo>
                    <a:pt x="351" y="556"/>
                  </a:lnTo>
                  <a:lnTo>
                    <a:pt x="356" y="556"/>
                  </a:lnTo>
                  <a:lnTo>
                    <a:pt x="361" y="561"/>
                  </a:lnTo>
                  <a:lnTo>
                    <a:pt x="367" y="561"/>
                  </a:lnTo>
                  <a:lnTo>
                    <a:pt x="372" y="561"/>
                  </a:lnTo>
                  <a:lnTo>
                    <a:pt x="377" y="561"/>
                  </a:lnTo>
                  <a:lnTo>
                    <a:pt x="382" y="561"/>
                  </a:lnTo>
                  <a:lnTo>
                    <a:pt x="387" y="561"/>
                  </a:lnTo>
                  <a:lnTo>
                    <a:pt x="392" y="561"/>
                  </a:lnTo>
                  <a:lnTo>
                    <a:pt x="402" y="561"/>
                  </a:lnTo>
                  <a:lnTo>
                    <a:pt x="397" y="561"/>
                  </a:lnTo>
                  <a:lnTo>
                    <a:pt x="402" y="561"/>
                  </a:lnTo>
                  <a:lnTo>
                    <a:pt x="407" y="561"/>
                  </a:lnTo>
                  <a:lnTo>
                    <a:pt x="412" y="561"/>
                  </a:lnTo>
                  <a:lnTo>
                    <a:pt x="417" y="561"/>
                  </a:lnTo>
                  <a:lnTo>
                    <a:pt x="422" y="561"/>
                  </a:lnTo>
                  <a:lnTo>
                    <a:pt x="428" y="561"/>
                  </a:lnTo>
                  <a:lnTo>
                    <a:pt x="433" y="556"/>
                  </a:lnTo>
                  <a:lnTo>
                    <a:pt x="438" y="556"/>
                  </a:lnTo>
                  <a:lnTo>
                    <a:pt x="443" y="556"/>
                  </a:lnTo>
                  <a:lnTo>
                    <a:pt x="448" y="550"/>
                  </a:lnTo>
                  <a:lnTo>
                    <a:pt x="453" y="550"/>
                  </a:lnTo>
                  <a:lnTo>
                    <a:pt x="458" y="545"/>
                  </a:lnTo>
                  <a:lnTo>
                    <a:pt x="463" y="545"/>
                  </a:lnTo>
                  <a:lnTo>
                    <a:pt x="468" y="540"/>
                  </a:lnTo>
                  <a:lnTo>
                    <a:pt x="473" y="535"/>
                  </a:lnTo>
                  <a:lnTo>
                    <a:pt x="478" y="535"/>
                  </a:lnTo>
                  <a:lnTo>
                    <a:pt x="484" y="530"/>
                  </a:lnTo>
                  <a:lnTo>
                    <a:pt x="489" y="525"/>
                  </a:lnTo>
                  <a:lnTo>
                    <a:pt x="494" y="525"/>
                  </a:lnTo>
                  <a:lnTo>
                    <a:pt x="499" y="520"/>
                  </a:lnTo>
                  <a:lnTo>
                    <a:pt x="504" y="515"/>
                  </a:lnTo>
                  <a:lnTo>
                    <a:pt x="509" y="510"/>
                  </a:lnTo>
                  <a:lnTo>
                    <a:pt x="514" y="505"/>
                  </a:lnTo>
                  <a:lnTo>
                    <a:pt x="519" y="500"/>
                  </a:lnTo>
                  <a:lnTo>
                    <a:pt x="524" y="494"/>
                  </a:lnTo>
                  <a:lnTo>
                    <a:pt x="529" y="489"/>
                  </a:lnTo>
                  <a:lnTo>
                    <a:pt x="534" y="484"/>
                  </a:lnTo>
                  <a:lnTo>
                    <a:pt x="539" y="479"/>
                  </a:lnTo>
                  <a:lnTo>
                    <a:pt x="545" y="474"/>
                  </a:lnTo>
                  <a:lnTo>
                    <a:pt x="555" y="464"/>
                  </a:lnTo>
                  <a:lnTo>
                    <a:pt x="555" y="459"/>
                  </a:lnTo>
                  <a:lnTo>
                    <a:pt x="560" y="454"/>
                  </a:lnTo>
                  <a:lnTo>
                    <a:pt x="570" y="444"/>
                  </a:lnTo>
                  <a:lnTo>
                    <a:pt x="570" y="438"/>
                  </a:lnTo>
                  <a:lnTo>
                    <a:pt x="575" y="433"/>
                  </a:lnTo>
                  <a:lnTo>
                    <a:pt x="585" y="423"/>
                  </a:lnTo>
                  <a:lnTo>
                    <a:pt x="585" y="418"/>
                  </a:lnTo>
                  <a:lnTo>
                    <a:pt x="595" y="408"/>
                  </a:lnTo>
                  <a:lnTo>
                    <a:pt x="595" y="403"/>
                  </a:lnTo>
                  <a:lnTo>
                    <a:pt x="606" y="393"/>
                  </a:lnTo>
                  <a:lnTo>
                    <a:pt x="606" y="387"/>
                  </a:lnTo>
                  <a:lnTo>
                    <a:pt x="616" y="377"/>
                  </a:lnTo>
                  <a:lnTo>
                    <a:pt x="616" y="367"/>
                  </a:lnTo>
                  <a:lnTo>
                    <a:pt x="621" y="362"/>
                  </a:lnTo>
                  <a:lnTo>
                    <a:pt x="631" y="352"/>
                  </a:lnTo>
                </a:path>
              </a:pathLst>
            </a:custGeom>
            <a:noFill/>
            <a:ln w="19050" cmpd="sng">
              <a:solidFill>
                <a:schemeClr val="accent2"/>
              </a:solidFill>
              <a:prstDash val="solid"/>
              <a:round/>
              <a:headEnd/>
              <a:tailEnd/>
            </a:ln>
          </p:spPr>
          <p:txBody>
            <a:bodyPr/>
            <a:lstStyle/>
            <a:p>
              <a:endParaRPr lang="en-US"/>
            </a:p>
          </p:txBody>
        </p:sp>
        <p:sp>
          <p:nvSpPr>
            <p:cNvPr id="45" name="Freeform 7"/>
            <p:cNvSpPr>
              <a:spLocks/>
            </p:cNvSpPr>
            <p:nvPr/>
          </p:nvSpPr>
          <p:spPr bwMode="auto">
            <a:xfrm>
              <a:off x="5535454" y="2339948"/>
              <a:ext cx="441485" cy="665788"/>
            </a:xfrm>
            <a:custGeom>
              <a:avLst/>
              <a:gdLst/>
              <a:ahLst/>
              <a:cxnLst>
                <a:cxn ang="0">
                  <a:pos x="0" y="647"/>
                </a:cxn>
                <a:cxn ang="0">
                  <a:pos x="10" y="626"/>
                </a:cxn>
                <a:cxn ang="0">
                  <a:pos x="25" y="611"/>
                </a:cxn>
                <a:cxn ang="0">
                  <a:pos x="36" y="591"/>
                </a:cxn>
                <a:cxn ang="0">
                  <a:pos x="46" y="570"/>
                </a:cxn>
                <a:cxn ang="0">
                  <a:pos x="56" y="550"/>
                </a:cxn>
                <a:cxn ang="0">
                  <a:pos x="66" y="530"/>
                </a:cxn>
                <a:cxn ang="0">
                  <a:pos x="71" y="514"/>
                </a:cxn>
                <a:cxn ang="0">
                  <a:pos x="81" y="494"/>
                </a:cxn>
                <a:cxn ang="0">
                  <a:pos x="92" y="473"/>
                </a:cxn>
                <a:cxn ang="0">
                  <a:pos x="97" y="458"/>
                </a:cxn>
                <a:cxn ang="0">
                  <a:pos x="107" y="438"/>
                </a:cxn>
                <a:cxn ang="0">
                  <a:pos x="112" y="423"/>
                </a:cxn>
                <a:cxn ang="0">
                  <a:pos x="122" y="402"/>
                </a:cxn>
                <a:cxn ang="0">
                  <a:pos x="127" y="387"/>
                </a:cxn>
                <a:cxn ang="0">
                  <a:pos x="137" y="367"/>
                </a:cxn>
                <a:cxn ang="0">
                  <a:pos x="147" y="341"/>
                </a:cxn>
                <a:cxn ang="0">
                  <a:pos x="158" y="316"/>
                </a:cxn>
                <a:cxn ang="0">
                  <a:pos x="168" y="290"/>
                </a:cxn>
                <a:cxn ang="0">
                  <a:pos x="178" y="265"/>
                </a:cxn>
                <a:cxn ang="0">
                  <a:pos x="188" y="239"/>
                </a:cxn>
                <a:cxn ang="0">
                  <a:pos x="193" y="219"/>
                </a:cxn>
                <a:cxn ang="0">
                  <a:pos x="198" y="209"/>
                </a:cxn>
                <a:cxn ang="0">
                  <a:pos x="203" y="193"/>
                </a:cxn>
                <a:cxn ang="0">
                  <a:pos x="214" y="173"/>
                </a:cxn>
                <a:cxn ang="0">
                  <a:pos x="219" y="153"/>
                </a:cxn>
                <a:cxn ang="0">
                  <a:pos x="229" y="132"/>
                </a:cxn>
                <a:cxn ang="0">
                  <a:pos x="234" y="112"/>
                </a:cxn>
                <a:cxn ang="0">
                  <a:pos x="239" y="102"/>
                </a:cxn>
                <a:cxn ang="0">
                  <a:pos x="244" y="86"/>
                </a:cxn>
                <a:cxn ang="0">
                  <a:pos x="249" y="71"/>
                </a:cxn>
                <a:cxn ang="0">
                  <a:pos x="254" y="61"/>
                </a:cxn>
                <a:cxn ang="0">
                  <a:pos x="259" y="46"/>
                </a:cxn>
                <a:cxn ang="0">
                  <a:pos x="270" y="25"/>
                </a:cxn>
                <a:cxn ang="0">
                  <a:pos x="275" y="5"/>
                </a:cxn>
              </a:cxnLst>
              <a:rect l="0" t="0" r="r" b="b"/>
              <a:pathLst>
                <a:path w="275" h="657">
                  <a:moveTo>
                    <a:pt x="0" y="657"/>
                  </a:moveTo>
                  <a:lnTo>
                    <a:pt x="0" y="647"/>
                  </a:lnTo>
                  <a:lnTo>
                    <a:pt x="10" y="636"/>
                  </a:lnTo>
                  <a:lnTo>
                    <a:pt x="10" y="626"/>
                  </a:lnTo>
                  <a:lnTo>
                    <a:pt x="15" y="621"/>
                  </a:lnTo>
                  <a:lnTo>
                    <a:pt x="25" y="611"/>
                  </a:lnTo>
                  <a:lnTo>
                    <a:pt x="25" y="601"/>
                  </a:lnTo>
                  <a:lnTo>
                    <a:pt x="36" y="591"/>
                  </a:lnTo>
                  <a:lnTo>
                    <a:pt x="36" y="580"/>
                  </a:lnTo>
                  <a:lnTo>
                    <a:pt x="46" y="570"/>
                  </a:lnTo>
                  <a:lnTo>
                    <a:pt x="46" y="560"/>
                  </a:lnTo>
                  <a:lnTo>
                    <a:pt x="56" y="550"/>
                  </a:lnTo>
                  <a:lnTo>
                    <a:pt x="56" y="540"/>
                  </a:lnTo>
                  <a:lnTo>
                    <a:pt x="66" y="530"/>
                  </a:lnTo>
                  <a:lnTo>
                    <a:pt x="66" y="519"/>
                  </a:lnTo>
                  <a:lnTo>
                    <a:pt x="71" y="514"/>
                  </a:lnTo>
                  <a:lnTo>
                    <a:pt x="71" y="504"/>
                  </a:lnTo>
                  <a:lnTo>
                    <a:pt x="81" y="494"/>
                  </a:lnTo>
                  <a:lnTo>
                    <a:pt x="81" y="484"/>
                  </a:lnTo>
                  <a:lnTo>
                    <a:pt x="92" y="473"/>
                  </a:lnTo>
                  <a:lnTo>
                    <a:pt x="92" y="463"/>
                  </a:lnTo>
                  <a:lnTo>
                    <a:pt x="97" y="458"/>
                  </a:lnTo>
                  <a:lnTo>
                    <a:pt x="97" y="448"/>
                  </a:lnTo>
                  <a:lnTo>
                    <a:pt x="107" y="438"/>
                  </a:lnTo>
                  <a:lnTo>
                    <a:pt x="107" y="428"/>
                  </a:lnTo>
                  <a:lnTo>
                    <a:pt x="112" y="423"/>
                  </a:lnTo>
                  <a:lnTo>
                    <a:pt x="112" y="412"/>
                  </a:lnTo>
                  <a:lnTo>
                    <a:pt x="122" y="402"/>
                  </a:lnTo>
                  <a:lnTo>
                    <a:pt x="122" y="392"/>
                  </a:lnTo>
                  <a:lnTo>
                    <a:pt x="127" y="387"/>
                  </a:lnTo>
                  <a:lnTo>
                    <a:pt x="127" y="377"/>
                  </a:lnTo>
                  <a:lnTo>
                    <a:pt x="137" y="367"/>
                  </a:lnTo>
                  <a:lnTo>
                    <a:pt x="137" y="351"/>
                  </a:lnTo>
                  <a:lnTo>
                    <a:pt x="147" y="341"/>
                  </a:lnTo>
                  <a:lnTo>
                    <a:pt x="147" y="326"/>
                  </a:lnTo>
                  <a:lnTo>
                    <a:pt x="158" y="316"/>
                  </a:lnTo>
                  <a:lnTo>
                    <a:pt x="158" y="300"/>
                  </a:lnTo>
                  <a:lnTo>
                    <a:pt x="168" y="290"/>
                  </a:lnTo>
                  <a:lnTo>
                    <a:pt x="168" y="275"/>
                  </a:lnTo>
                  <a:lnTo>
                    <a:pt x="178" y="265"/>
                  </a:lnTo>
                  <a:lnTo>
                    <a:pt x="178" y="249"/>
                  </a:lnTo>
                  <a:lnTo>
                    <a:pt x="188" y="239"/>
                  </a:lnTo>
                  <a:lnTo>
                    <a:pt x="188" y="224"/>
                  </a:lnTo>
                  <a:lnTo>
                    <a:pt x="193" y="219"/>
                  </a:lnTo>
                  <a:lnTo>
                    <a:pt x="193" y="214"/>
                  </a:lnTo>
                  <a:lnTo>
                    <a:pt x="198" y="209"/>
                  </a:lnTo>
                  <a:lnTo>
                    <a:pt x="198" y="198"/>
                  </a:lnTo>
                  <a:lnTo>
                    <a:pt x="203" y="193"/>
                  </a:lnTo>
                  <a:lnTo>
                    <a:pt x="203" y="183"/>
                  </a:lnTo>
                  <a:lnTo>
                    <a:pt x="214" y="173"/>
                  </a:lnTo>
                  <a:lnTo>
                    <a:pt x="214" y="158"/>
                  </a:lnTo>
                  <a:lnTo>
                    <a:pt x="219" y="153"/>
                  </a:lnTo>
                  <a:lnTo>
                    <a:pt x="219" y="142"/>
                  </a:lnTo>
                  <a:lnTo>
                    <a:pt x="229" y="132"/>
                  </a:lnTo>
                  <a:lnTo>
                    <a:pt x="229" y="117"/>
                  </a:lnTo>
                  <a:lnTo>
                    <a:pt x="234" y="112"/>
                  </a:lnTo>
                  <a:lnTo>
                    <a:pt x="234" y="107"/>
                  </a:lnTo>
                  <a:lnTo>
                    <a:pt x="239" y="102"/>
                  </a:lnTo>
                  <a:lnTo>
                    <a:pt x="239" y="92"/>
                  </a:lnTo>
                  <a:lnTo>
                    <a:pt x="244" y="86"/>
                  </a:lnTo>
                  <a:lnTo>
                    <a:pt x="244" y="76"/>
                  </a:lnTo>
                  <a:lnTo>
                    <a:pt x="249" y="71"/>
                  </a:lnTo>
                  <a:lnTo>
                    <a:pt x="249" y="66"/>
                  </a:lnTo>
                  <a:lnTo>
                    <a:pt x="254" y="61"/>
                  </a:lnTo>
                  <a:lnTo>
                    <a:pt x="254" y="51"/>
                  </a:lnTo>
                  <a:lnTo>
                    <a:pt x="259" y="46"/>
                  </a:lnTo>
                  <a:lnTo>
                    <a:pt x="259" y="36"/>
                  </a:lnTo>
                  <a:lnTo>
                    <a:pt x="270" y="25"/>
                  </a:lnTo>
                  <a:lnTo>
                    <a:pt x="270" y="10"/>
                  </a:lnTo>
                  <a:lnTo>
                    <a:pt x="275" y="5"/>
                  </a:lnTo>
                  <a:lnTo>
                    <a:pt x="275" y="0"/>
                  </a:lnTo>
                </a:path>
              </a:pathLst>
            </a:custGeom>
            <a:noFill/>
            <a:ln w="19050" cmpd="sng">
              <a:solidFill>
                <a:schemeClr val="accent2"/>
              </a:solidFill>
              <a:prstDash val="solid"/>
              <a:round/>
              <a:headEnd/>
              <a:tailEnd/>
            </a:ln>
          </p:spPr>
          <p:txBody>
            <a:bodyPr/>
            <a:lstStyle/>
            <a:p>
              <a:endParaRPr lang="en-US"/>
            </a:p>
          </p:txBody>
        </p:sp>
        <p:sp>
          <p:nvSpPr>
            <p:cNvPr id="46" name="Freeform 8"/>
            <p:cNvSpPr>
              <a:spLocks/>
            </p:cNvSpPr>
            <p:nvPr/>
          </p:nvSpPr>
          <p:spPr bwMode="auto">
            <a:xfrm>
              <a:off x="2709953" y="2510195"/>
              <a:ext cx="980899" cy="707336"/>
            </a:xfrm>
            <a:custGeom>
              <a:avLst/>
              <a:gdLst/>
              <a:ahLst/>
              <a:cxnLst>
                <a:cxn ang="0">
                  <a:pos x="5" y="601"/>
                </a:cxn>
                <a:cxn ang="0">
                  <a:pos x="21" y="621"/>
                </a:cxn>
                <a:cxn ang="0">
                  <a:pos x="36" y="637"/>
                </a:cxn>
                <a:cxn ang="0">
                  <a:pos x="51" y="652"/>
                </a:cxn>
                <a:cxn ang="0">
                  <a:pos x="66" y="662"/>
                </a:cxn>
                <a:cxn ang="0">
                  <a:pos x="82" y="672"/>
                </a:cxn>
                <a:cxn ang="0">
                  <a:pos x="97" y="682"/>
                </a:cxn>
                <a:cxn ang="0">
                  <a:pos x="112" y="693"/>
                </a:cxn>
                <a:cxn ang="0">
                  <a:pos x="127" y="698"/>
                </a:cxn>
                <a:cxn ang="0">
                  <a:pos x="143" y="698"/>
                </a:cxn>
                <a:cxn ang="0">
                  <a:pos x="158" y="698"/>
                </a:cxn>
                <a:cxn ang="0">
                  <a:pos x="173" y="698"/>
                </a:cxn>
                <a:cxn ang="0">
                  <a:pos x="189" y="698"/>
                </a:cxn>
                <a:cxn ang="0">
                  <a:pos x="204" y="693"/>
                </a:cxn>
                <a:cxn ang="0">
                  <a:pos x="219" y="687"/>
                </a:cxn>
                <a:cxn ang="0">
                  <a:pos x="234" y="677"/>
                </a:cxn>
                <a:cxn ang="0">
                  <a:pos x="250" y="667"/>
                </a:cxn>
                <a:cxn ang="0">
                  <a:pos x="265" y="657"/>
                </a:cxn>
                <a:cxn ang="0">
                  <a:pos x="280" y="642"/>
                </a:cxn>
                <a:cxn ang="0">
                  <a:pos x="295" y="626"/>
                </a:cxn>
                <a:cxn ang="0">
                  <a:pos x="311" y="611"/>
                </a:cxn>
                <a:cxn ang="0">
                  <a:pos x="326" y="591"/>
                </a:cxn>
                <a:cxn ang="0">
                  <a:pos x="341" y="570"/>
                </a:cxn>
                <a:cxn ang="0">
                  <a:pos x="361" y="545"/>
                </a:cxn>
                <a:cxn ang="0">
                  <a:pos x="372" y="524"/>
                </a:cxn>
                <a:cxn ang="0">
                  <a:pos x="387" y="499"/>
                </a:cxn>
                <a:cxn ang="0">
                  <a:pos x="402" y="474"/>
                </a:cxn>
                <a:cxn ang="0">
                  <a:pos x="422" y="443"/>
                </a:cxn>
                <a:cxn ang="0">
                  <a:pos x="433" y="412"/>
                </a:cxn>
                <a:cxn ang="0">
                  <a:pos x="453" y="382"/>
                </a:cxn>
                <a:cxn ang="0">
                  <a:pos x="463" y="351"/>
                </a:cxn>
                <a:cxn ang="0">
                  <a:pos x="483" y="316"/>
                </a:cxn>
                <a:cxn ang="0">
                  <a:pos x="494" y="280"/>
                </a:cxn>
                <a:cxn ang="0">
                  <a:pos x="509" y="255"/>
                </a:cxn>
                <a:cxn ang="0">
                  <a:pos x="519" y="224"/>
                </a:cxn>
                <a:cxn ang="0">
                  <a:pos x="534" y="199"/>
                </a:cxn>
                <a:cxn ang="0">
                  <a:pos x="539" y="173"/>
                </a:cxn>
                <a:cxn ang="0">
                  <a:pos x="560" y="137"/>
                </a:cxn>
                <a:cxn ang="0">
                  <a:pos x="570" y="97"/>
                </a:cxn>
                <a:cxn ang="0">
                  <a:pos x="580" y="81"/>
                </a:cxn>
                <a:cxn ang="0">
                  <a:pos x="585" y="56"/>
                </a:cxn>
                <a:cxn ang="0">
                  <a:pos x="606" y="20"/>
                </a:cxn>
              </a:cxnLst>
              <a:rect l="0" t="0" r="r" b="b"/>
              <a:pathLst>
                <a:path w="611" h="698">
                  <a:moveTo>
                    <a:pt x="0" y="591"/>
                  </a:moveTo>
                  <a:lnTo>
                    <a:pt x="0" y="596"/>
                  </a:lnTo>
                  <a:lnTo>
                    <a:pt x="5" y="601"/>
                  </a:lnTo>
                  <a:lnTo>
                    <a:pt x="16" y="611"/>
                  </a:lnTo>
                  <a:lnTo>
                    <a:pt x="16" y="616"/>
                  </a:lnTo>
                  <a:lnTo>
                    <a:pt x="21" y="621"/>
                  </a:lnTo>
                  <a:lnTo>
                    <a:pt x="26" y="626"/>
                  </a:lnTo>
                  <a:lnTo>
                    <a:pt x="31" y="631"/>
                  </a:lnTo>
                  <a:lnTo>
                    <a:pt x="36" y="637"/>
                  </a:lnTo>
                  <a:lnTo>
                    <a:pt x="41" y="642"/>
                  </a:lnTo>
                  <a:lnTo>
                    <a:pt x="46" y="647"/>
                  </a:lnTo>
                  <a:lnTo>
                    <a:pt x="51" y="652"/>
                  </a:lnTo>
                  <a:lnTo>
                    <a:pt x="56" y="657"/>
                  </a:lnTo>
                  <a:lnTo>
                    <a:pt x="61" y="662"/>
                  </a:lnTo>
                  <a:lnTo>
                    <a:pt x="66" y="662"/>
                  </a:lnTo>
                  <a:lnTo>
                    <a:pt x="72" y="667"/>
                  </a:lnTo>
                  <a:lnTo>
                    <a:pt x="77" y="672"/>
                  </a:lnTo>
                  <a:lnTo>
                    <a:pt x="82" y="672"/>
                  </a:lnTo>
                  <a:lnTo>
                    <a:pt x="87" y="677"/>
                  </a:lnTo>
                  <a:lnTo>
                    <a:pt x="92" y="682"/>
                  </a:lnTo>
                  <a:lnTo>
                    <a:pt x="97" y="682"/>
                  </a:lnTo>
                  <a:lnTo>
                    <a:pt x="102" y="687"/>
                  </a:lnTo>
                  <a:lnTo>
                    <a:pt x="107" y="687"/>
                  </a:lnTo>
                  <a:lnTo>
                    <a:pt x="112" y="693"/>
                  </a:lnTo>
                  <a:lnTo>
                    <a:pt x="117" y="693"/>
                  </a:lnTo>
                  <a:lnTo>
                    <a:pt x="122" y="693"/>
                  </a:lnTo>
                  <a:lnTo>
                    <a:pt x="127" y="698"/>
                  </a:lnTo>
                  <a:lnTo>
                    <a:pt x="133" y="698"/>
                  </a:lnTo>
                  <a:lnTo>
                    <a:pt x="138" y="698"/>
                  </a:lnTo>
                  <a:lnTo>
                    <a:pt x="143" y="698"/>
                  </a:lnTo>
                  <a:lnTo>
                    <a:pt x="148" y="698"/>
                  </a:lnTo>
                  <a:lnTo>
                    <a:pt x="153" y="698"/>
                  </a:lnTo>
                  <a:lnTo>
                    <a:pt x="158" y="698"/>
                  </a:lnTo>
                  <a:lnTo>
                    <a:pt x="163" y="698"/>
                  </a:lnTo>
                  <a:lnTo>
                    <a:pt x="168" y="698"/>
                  </a:lnTo>
                  <a:lnTo>
                    <a:pt x="173" y="698"/>
                  </a:lnTo>
                  <a:lnTo>
                    <a:pt x="178" y="698"/>
                  </a:lnTo>
                  <a:lnTo>
                    <a:pt x="183" y="698"/>
                  </a:lnTo>
                  <a:lnTo>
                    <a:pt x="189" y="698"/>
                  </a:lnTo>
                  <a:lnTo>
                    <a:pt x="194" y="698"/>
                  </a:lnTo>
                  <a:lnTo>
                    <a:pt x="199" y="693"/>
                  </a:lnTo>
                  <a:lnTo>
                    <a:pt x="204" y="693"/>
                  </a:lnTo>
                  <a:lnTo>
                    <a:pt x="209" y="693"/>
                  </a:lnTo>
                  <a:lnTo>
                    <a:pt x="214" y="687"/>
                  </a:lnTo>
                  <a:lnTo>
                    <a:pt x="219" y="687"/>
                  </a:lnTo>
                  <a:lnTo>
                    <a:pt x="224" y="682"/>
                  </a:lnTo>
                  <a:lnTo>
                    <a:pt x="229" y="682"/>
                  </a:lnTo>
                  <a:lnTo>
                    <a:pt x="234" y="677"/>
                  </a:lnTo>
                  <a:lnTo>
                    <a:pt x="239" y="677"/>
                  </a:lnTo>
                  <a:lnTo>
                    <a:pt x="244" y="672"/>
                  </a:lnTo>
                  <a:lnTo>
                    <a:pt x="250" y="667"/>
                  </a:lnTo>
                  <a:lnTo>
                    <a:pt x="255" y="662"/>
                  </a:lnTo>
                  <a:lnTo>
                    <a:pt x="260" y="662"/>
                  </a:lnTo>
                  <a:lnTo>
                    <a:pt x="265" y="657"/>
                  </a:lnTo>
                  <a:lnTo>
                    <a:pt x="270" y="652"/>
                  </a:lnTo>
                  <a:lnTo>
                    <a:pt x="275" y="647"/>
                  </a:lnTo>
                  <a:lnTo>
                    <a:pt x="280" y="642"/>
                  </a:lnTo>
                  <a:lnTo>
                    <a:pt x="285" y="637"/>
                  </a:lnTo>
                  <a:lnTo>
                    <a:pt x="290" y="631"/>
                  </a:lnTo>
                  <a:lnTo>
                    <a:pt x="295" y="626"/>
                  </a:lnTo>
                  <a:lnTo>
                    <a:pt x="300" y="621"/>
                  </a:lnTo>
                  <a:lnTo>
                    <a:pt x="305" y="616"/>
                  </a:lnTo>
                  <a:lnTo>
                    <a:pt x="311" y="611"/>
                  </a:lnTo>
                  <a:lnTo>
                    <a:pt x="321" y="601"/>
                  </a:lnTo>
                  <a:lnTo>
                    <a:pt x="321" y="596"/>
                  </a:lnTo>
                  <a:lnTo>
                    <a:pt x="326" y="591"/>
                  </a:lnTo>
                  <a:lnTo>
                    <a:pt x="331" y="586"/>
                  </a:lnTo>
                  <a:lnTo>
                    <a:pt x="341" y="575"/>
                  </a:lnTo>
                  <a:lnTo>
                    <a:pt x="341" y="570"/>
                  </a:lnTo>
                  <a:lnTo>
                    <a:pt x="351" y="560"/>
                  </a:lnTo>
                  <a:lnTo>
                    <a:pt x="351" y="555"/>
                  </a:lnTo>
                  <a:lnTo>
                    <a:pt x="361" y="545"/>
                  </a:lnTo>
                  <a:lnTo>
                    <a:pt x="361" y="540"/>
                  </a:lnTo>
                  <a:lnTo>
                    <a:pt x="372" y="530"/>
                  </a:lnTo>
                  <a:lnTo>
                    <a:pt x="372" y="524"/>
                  </a:lnTo>
                  <a:lnTo>
                    <a:pt x="382" y="514"/>
                  </a:lnTo>
                  <a:lnTo>
                    <a:pt x="382" y="504"/>
                  </a:lnTo>
                  <a:lnTo>
                    <a:pt x="387" y="499"/>
                  </a:lnTo>
                  <a:lnTo>
                    <a:pt x="397" y="489"/>
                  </a:lnTo>
                  <a:lnTo>
                    <a:pt x="397" y="479"/>
                  </a:lnTo>
                  <a:lnTo>
                    <a:pt x="402" y="474"/>
                  </a:lnTo>
                  <a:lnTo>
                    <a:pt x="412" y="463"/>
                  </a:lnTo>
                  <a:lnTo>
                    <a:pt x="412" y="453"/>
                  </a:lnTo>
                  <a:lnTo>
                    <a:pt x="422" y="443"/>
                  </a:lnTo>
                  <a:lnTo>
                    <a:pt x="422" y="433"/>
                  </a:lnTo>
                  <a:lnTo>
                    <a:pt x="433" y="423"/>
                  </a:lnTo>
                  <a:lnTo>
                    <a:pt x="433" y="412"/>
                  </a:lnTo>
                  <a:lnTo>
                    <a:pt x="443" y="402"/>
                  </a:lnTo>
                  <a:lnTo>
                    <a:pt x="443" y="392"/>
                  </a:lnTo>
                  <a:lnTo>
                    <a:pt x="453" y="382"/>
                  </a:lnTo>
                  <a:lnTo>
                    <a:pt x="453" y="372"/>
                  </a:lnTo>
                  <a:lnTo>
                    <a:pt x="463" y="362"/>
                  </a:lnTo>
                  <a:lnTo>
                    <a:pt x="463" y="351"/>
                  </a:lnTo>
                  <a:lnTo>
                    <a:pt x="473" y="341"/>
                  </a:lnTo>
                  <a:lnTo>
                    <a:pt x="473" y="326"/>
                  </a:lnTo>
                  <a:lnTo>
                    <a:pt x="483" y="316"/>
                  </a:lnTo>
                  <a:lnTo>
                    <a:pt x="483" y="305"/>
                  </a:lnTo>
                  <a:lnTo>
                    <a:pt x="494" y="295"/>
                  </a:lnTo>
                  <a:lnTo>
                    <a:pt x="494" y="280"/>
                  </a:lnTo>
                  <a:lnTo>
                    <a:pt x="504" y="270"/>
                  </a:lnTo>
                  <a:lnTo>
                    <a:pt x="504" y="260"/>
                  </a:lnTo>
                  <a:lnTo>
                    <a:pt x="509" y="255"/>
                  </a:lnTo>
                  <a:lnTo>
                    <a:pt x="509" y="244"/>
                  </a:lnTo>
                  <a:lnTo>
                    <a:pt x="519" y="234"/>
                  </a:lnTo>
                  <a:lnTo>
                    <a:pt x="519" y="224"/>
                  </a:lnTo>
                  <a:lnTo>
                    <a:pt x="524" y="219"/>
                  </a:lnTo>
                  <a:lnTo>
                    <a:pt x="524" y="209"/>
                  </a:lnTo>
                  <a:lnTo>
                    <a:pt x="534" y="199"/>
                  </a:lnTo>
                  <a:lnTo>
                    <a:pt x="534" y="188"/>
                  </a:lnTo>
                  <a:lnTo>
                    <a:pt x="539" y="183"/>
                  </a:lnTo>
                  <a:lnTo>
                    <a:pt x="539" y="173"/>
                  </a:lnTo>
                  <a:lnTo>
                    <a:pt x="550" y="163"/>
                  </a:lnTo>
                  <a:lnTo>
                    <a:pt x="550" y="148"/>
                  </a:lnTo>
                  <a:lnTo>
                    <a:pt x="560" y="137"/>
                  </a:lnTo>
                  <a:lnTo>
                    <a:pt x="560" y="122"/>
                  </a:lnTo>
                  <a:lnTo>
                    <a:pt x="570" y="112"/>
                  </a:lnTo>
                  <a:lnTo>
                    <a:pt x="570" y="97"/>
                  </a:lnTo>
                  <a:lnTo>
                    <a:pt x="575" y="92"/>
                  </a:lnTo>
                  <a:lnTo>
                    <a:pt x="575" y="86"/>
                  </a:lnTo>
                  <a:lnTo>
                    <a:pt x="580" y="81"/>
                  </a:lnTo>
                  <a:lnTo>
                    <a:pt x="580" y="71"/>
                  </a:lnTo>
                  <a:lnTo>
                    <a:pt x="585" y="66"/>
                  </a:lnTo>
                  <a:lnTo>
                    <a:pt x="585" y="56"/>
                  </a:lnTo>
                  <a:lnTo>
                    <a:pt x="595" y="46"/>
                  </a:lnTo>
                  <a:lnTo>
                    <a:pt x="595" y="30"/>
                  </a:lnTo>
                  <a:lnTo>
                    <a:pt x="606" y="20"/>
                  </a:lnTo>
                  <a:lnTo>
                    <a:pt x="606" y="5"/>
                  </a:lnTo>
                  <a:lnTo>
                    <a:pt x="611" y="0"/>
                  </a:lnTo>
                </a:path>
              </a:pathLst>
            </a:custGeom>
            <a:noFill/>
            <a:ln w="19050" cmpd="sng">
              <a:solidFill>
                <a:schemeClr val="tx2"/>
              </a:solidFill>
              <a:prstDash val="solid"/>
              <a:round/>
              <a:headEnd/>
              <a:tailEnd/>
            </a:ln>
          </p:spPr>
          <p:txBody>
            <a:bodyPr/>
            <a:lstStyle/>
            <a:p>
              <a:endParaRPr lang="en-US"/>
            </a:p>
          </p:txBody>
        </p:sp>
        <p:sp>
          <p:nvSpPr>
            <p:cNvPr id="47" name="Freeform 9"/>
            <p:cNvSpPr>
              <a:spLocks/>
            </p:cNvSpPr>
            <p:nvPr/>
          </p:nvSpPr>
          <p:spPr bwMode="auto">
            <a:xfrm>
              <a:off x="3690851" y="1457298"/>
              <a:ext cx="881364" cy="1052897"/>
            </a:xfrm>
            <a:custGeom>
              <a:avLst/>
              <a:gdLst/>
              <a:ahLst/>
              <a:cxnLst>
                <a:cxn ang="0">
                  <a:pos x="10" y="1019"/>
                </a:cxn>
                <a:cxn ang="0">
                  <a:pos x="15" y="988"/>
                </a:cxn>
                <a:cxn ang="0">
                  <a:pos x="30" y="957"/>
                </a:cxn>
                <a:cxn ang="0">
                  <a:pos x="40" y="922"/>
                </a:cxn>
                <a:cxn ang="0">
                  <a:pos x="56" y="896"/>
                </a:cxn>
                <a:cxn ang="0">
                  <a:pos x="61" y="866"/>
                </a:cxn>
                <a:cxn ang="0">
                  <a:pos x="76" y="835"/>
                </a:cxn>
                <a:cxn ang="0">
                  <a:pos x="86" y="800"/>
                </a:cxn>
                <a:cxn ang="0">
                  <a:pos x="101" y="774"/>
                </a:cxn>
                <a:cxn ang="0">
                  <a:pos x="106" y="749"/>
                </a:cxn>
                <a:cxn ang="0">
                  <a:pos x="117" y="728"/>
                </a:cxn>
                <a:cxn ang="0">
                  <a:pos x="122" y="708"/>
                </a:cxn>
                <a:cxn ang="0">
                  <a:pos x="132" y="688"/>
                </a:cxn>
                <a:cxn ang="0">
                  <a:pos x="142" y="652"/>
                </a:cxn>
                <a:cxn ang="0">
                  <a:pos x="152" y="637"/>
                </a:cxn>
                <a:cxn ang="0">
                  <a:pos x="157" y="611"/>
                </a:cxn>
                <a:cxn ang="0">
                  <a:pos x="178" y="575"/>
                </a:cxn>
                <a:cxn ang="0">
                  <a:pos x="188" y="535"/>
                </a:cxn>
                <a:cxn ang="0">
                  <a:pos x="208" y="499"/>
                </a:cxn>
                <a:cxn ang="0">
                  <a:pos x="213" y="474"/>
                </a:cxn>
                <a:cxn ang="0">
                  <a:pos x="234" y="438"/>
                </a:cxn>
                <a:cxn ang="0">
                  <a:pos x="239" y="412"/>
                </a:cxn>
                <a:cxn ang="0">
                  <a:pos x="259" y="382"/>
                </a:cxn>
                <a:cxn ang="0">
                  <a:pos x="264" y="356"/>
                </a:cxn>
                <a:cxn ang="0">
                  <a:pos x="284" y="326"/>
                </a:cxn>
                <a:cxn ang="0">
                  <a:pos x="295" y="295"/>
                </a:cxn>
                <a:cxn ang="0">
                  <a:pos x="315" y="265"/>
                </a:cxn>
                <a:cxn ang="0">
                  <a:pos x="325" y="234"/>
                </a:cxn>
                <a:cxn ang="0">
                  <a:pos x="345" y="209"/>
                </a:cxn>
                <a:cxn ang="0">
                  <a:pos x="356" y="183"/>
                </a:cxn>
                <a:cxn ang="0">
                  <a:pos x="376" y="158"/>
                </a:cxn>
                <a:cxn ang="0">
                  <a:pos x="386" y="137"/>
                </a:cxn>
                <a:cxn ang="0">
                  <a:pos x="406" y="112"/>
                </a:cxn>
                <a:cxn ang="0">
                  <a:pos x="417" y="97"/>
                </a:cxn>
                <a:cxn ang="0">
                  <a:pos x="432" y="76"/>
                </a:cxn>
                <a:cxn ang="0">
                  <a:pos x="447" y="61"/>
                </a:cxn>
                <a:cxn ang="0">
                  <a:pos x="462" y="46"/>
                </a:cxn>
                <a:cxn ang="0">
                  <a:pos x="478" y="36"/>
                </a:cxn>
                <a:cxn ang="0">
                  <a:pos x="493" y="20"/>
                </a:cxn>
                <a:cxn ang="0">
                  <a:pos x="508" y="15"/>
                </a:cxn>
                <a:cxn ang="0">
                  <a:pos x="523" y="5"/>
                </a:cxn>
                <a:cxn ang="0">
                  <a:pos x="539" y="0"/>
                </a:cxn>
              </a:cxnLst>
              <a:rect l="0" t="0" r="r" b="b"/>
              <a:pathLst>
                <a:path w="549" h="1039">
                  <a:moveTo>
                    <a:pt x="0" y="1039"/>
                  </a:moveTo>
                  <a:lnTo>
                    <a:pt x="0" y="1029"/>
                  </a:lnTo>
                  <a:lnTo>
                    <a:pt x="10" y="1019"/>
                  </a:lnTo>
                  <a:lnTo>
                    <a:pt x="10" y="1003"/>
                  </a:lnTo>
                  <a:lnTo>
                    <a:pt x="15" y="998"/>
                  </a:lnTo>
                  <a:lnTo>
                    <a:pt x="15" y="988"/>
                  </a:lnTo>
                  <a:lnTo>
                    <a:pt x="25" y="978"/>
                  </a:lnTo>
                  <a:lnTo>
                    <a:pt x="25" y="963"/>
                  </a:lnTo>
                  <a:lnTo>
                    <a:pt x="30" y="957"/>
                  </a:lnTo>
                  <a:lnTo>
                    <a:pt x="30" y="947"/>
                  </a:lnTo>
                  <a:lnTo>
                    <a:pt x="40" y="937"/>
                  </a:lnTo>
                  <a:lnTo>
                    <a:pt x="40" y="922"/>
                  </a:lnTo>
                  <a:lnTo>
                    <a:pt x="45" y="917"/>
                  </a:lnTo>
                  <a:lnTo>
                    <a:pt x="45" y="907"/>
                  </a:lnTo>
                  <a:lnTo>
                    <a:pt x="56" y="896"/>
                  </a:lnTo>
                  <a:lnTo>
                    <a:pt x="56" y="881"/>
                  </a:lnTo>
                  <a:lnTo>
                    <a:pt x="61" y="876"/>
                  </a:lnTo>
                  <a:lnTo>
                    <a:pt x="61" y="866"/>
                  </a:lnTo>
                  <a:lnTo>
                    <a:pt x="71" y="856"/>
                  </a:lnTo>
                  <a:lnTo>
                    <a:pt x="71" y="840"/>
                  </a:lnTo>
                  <a:lnTo>
                    <a:pt x="76" y="835"/>
                  </a:lnTo>
                  <a:lnTo>
                    <a:pt x="76" y="825"/>
                  </a:lnTo>
                  <a:lnTo>
                    <a:pt x="86" y="815"/>
                  </a:lnTo>
                  <a:lnTo>
                    <a:pt x="86" y="800"/>
                  </a:lnTo>
                  <a:lnTo>
                    <a:pt x="91" y="794"/>
                  </a:lnTo>
                  <a:lnTo>
                    <a:pt x="91" y="784"/>
                  </a:lnTo>
                  <a:lnTo>
                    <a:pt x="101" y="774"/>
                  </a:lnTo>
                  <a:lnTo>
                    <a:pt x="101" y="759"/>
                  </a:lnTo>
                  <a:lnTo>
                    <a:pt x="106" y="754"/>
                  </a:lnTo>
                  <a:lnTo>
                    <a:pt x="106" y="749"/>
                  </a:lnTo>
                  <a:lnTo>
                    <a:pt x="112" y="744"/>
                  </a:lnTo>
                  <a:lnTo>
                    <a:pt x="112" y="733"/>
                  </a:lnTo>
                  <a:lnTo>
                    <a:pt x="117" y="728"/>
                  </a:lnTo>
                  <a:lnTo>
                    <a:pt x="117" y="718"/>
                  </a:lnTo>
                  <a:lnTo>
                    <a:pt x="122" y="713"/>
                  </a:lnTo>
                  <a:lnTo>
                    <a:pt x="122" y="708"/>
                  </a:lnTo>
                  <a:lnTo>
                    <a:pt x="127" y="703"/>
                  </a:lnTo>
                  <a:lnTo>
                    <a:pt x="127" y="693"/>
                  </a:lnTo>
                  <a:lnTo>
                    <a:pt x="132" y="688"/>
                  </a:lnTo>
                  <a:lnTo>
                    <a:pt x="132" y="677"/>
                  </a:lnTo>
                  <a:lnTo>
                    <a:pt x="142" y="667"/>
                  </a:lnTo>
                  <a:lnTo>
                    <a:pt x="142" y="652"/>
                  </a:lnTo>
                  <a:lnTo>
                    <a:pt x="147" y="647"/>
                  </a:lnTo>
                  <a:lnTo>
                    <a:pt x="147" y="642"/>
                  </a:lnTo>
                  <a:lnTo>
                    <a:pt x="152" y="637"/>
                  </a:lnTo>
                  <a:lnTo>
                    <a:pt x="152" y="626"/>
                  </a:lnTo>
                  <a:lnTo>
                    <a:pt x="157" y="621"/>
                  </a:lnTo>
                  <a:lnTo>
                    <a:pt x="157" y="611"/>
                  </a:lnTo>
                  <a:lnTo>
                    <a:pt x="167" y="601"/>
                  </a:lnTo>
                  <a:lnTo>
                    <a:pt x="167" y="586"/>
                  </a:lnTo>
                  <a:lnTo>
                    <a:pt x="178" y="575"/>
                  </a:lnTo>
                  <a:lnTo>
                    <a:pt x="178" y="560"/>
                  </a:lnTo>
                  <a:lnTo>
                    <a:pt x="188" y="550"/>
                  </a:lnTo>
                  <a:lnTo>
                    <a:pt x="188" y="535"/>
                  </a:lnTo>
                  <a:lnTo>
                    <a:pt x="198" y="525"/>
                  </a:lnTo>
                  <a:lnTo>
                    <a:pt x="198" y="509"/>
                  </a:lnTo>
                  <a:lnTo>
                    <a:pt x="208" y="499"/>
                  </a:lnTo>
                  <a:lnTo>
                    <a:pt x="208" y="489"/>
                  </a:lnTo>
                  <a:lnTo>
                    <a:pt x="213" y="484"/>
                  </a:lnTo>
                  <a:lnTo>
                    <a:pt x="213" y="474"/>
                  </a:lnTo>
                  <a:lnTo>
                    <a:pt x="223" y="463"/>
                  </a:lnTo>
                  <a:lnTo>
                    <a:pt x="223" y="448"/>
                  </a:lnTo>
                  <a:lnTo>
                    <a:pt x="234" y="438"/>
                  </a:lnTo>
                  <a:lnTo>
                    <a:pt x="234" y="428"/>
                  </a:lnTo>
                  <a:lnTo>
                    <a:pt x="239" y="423"/>
                  </a:lnTo>
                  <a:lnTo>
                    <a:pt x="239" y="412"/>
                  </a:lnTo>
                  <a:lnTo>
                    <a:pt x="249" y="402"/>
                  </a:lnTo>
                  <a:lnTo>
                    <a:pt x="249" y="392"/>
                  </a:lnTo>
                  <a:lnTo>
                    <a:pt x="259" y="382"/>
                  </a:lnTo>
                  <a:lnTo>
                    <a:pt x="259" y="372"/>
                  </a:lnTo>
                  <a:lnTo>
                    <a:pt x="264" y="367"/>
                  </a:lnTo>
                  <a:lnTo>
                    <a:pt x="264" y="356"/>
                  </a:lnTo>
                  <a:lnTo>
                    <a:pt x="274" y="346"/>
                  </a:lnTo>
                  <a:lnTo>
                    <a:pt x="274" y="336"/>
                  </a:lnTo>
                  <a:lnTo>
                    <a:pt x="284" y="326"/>
                  </a:lnTo>
                  <a:lnTo>
                    <a:pt x="284" y="316"/>
                  </a:lnTo>
                  <a:lnTo>
                    <a:pt x="295" y="306"/>
                  </a:lnTo>
                  <a:lnTo>
                    <a:pt x="295" y="295"/>
                  </a:lnTo>
                  <a:lnTo>
                    <a:pt x="305" y="285"/>
                  </a:lnTo>
                  <a:lnTo>
                    <a:pt x="305" y="275"/>
                  </a:lnTo>
                  <a:lnTo>
                    <a:pt x="315" y="265"/>
                  </a:lnTo>
                  <a:lnTo>
                    <a:pt x="315" y="255"/>
                  </a:lnTo>
                  <a:lnTo>
                    <a:pt x="325" y="244"/>
                  </a:lnTo>
                  <a:lnTo>
                    <a:pt x="325" y="234"/>
                  </a:lnTo>
                  <a:lnTo>
                    <a:pt x="335" y="224"/>
                  </a:lnTo>
                  <a:lnTo>
                    <a:pt x="335" y="219"/>
                  </a:lnTo>
                  <a:lnTo>
                    <a:pt x="345" y="209"/>
                  </a:lnTo>
                  <a:lnTo>
                    <a:pt x="345" y="199"/>
                  </a:lnTo>
                  <a:lnTo>
                    <a:pt x="356" y="188"/>
                  </a:lnTo>
                  <a:lnTo>
                    <a:pt x="356" y="183"/>
                  </a:lnTo>
                  <a:lnTo>
                    <a:pt x="366" y="173"/>
                  </a:lnTo>
                  <a:lnTo>
                    <a:pt x="366" y="168"/>
                  </a:lnTo>
                  <a:lnTo>
                    <a:pt x="376" y="158"/>
                  </a:lnTo>
                  <a:lnTo>
                    <a:pt x="376" y="148"/>
                  </a:lnTo>
                  <a:lnTo>
                    <a:pt x="381" y="143"/>
                  </a:lnTo>
                  <a:lnTo>
                    <a:pt x="386" y="137"/>
                  </a:lnTo>
                  <a:lnTo>
                    <a:pt x="396" y="127"/>
                  </a:lnTo>
                  <a:lnTo>
                    <a:pt x="396" y="122"/>
                  </a:lnTo>
                  <a:lnTo>
                    <a:pt x="406" y="112"/>
                  </a:lnTo>
                  <a:lnTo>
                    <a:pt x="406" y="107"/>
                  </a:lnTo>
                  <a:lnTo>
                    <a:pt x="412" y="102"/>
                  </a:lnTo>
                  <a:lnTo>
                    <a:pt x="417" y="97"/>
                  </a:lnTo>
                  <a:lnTo>
                    <a:pt x="427" y="87"/>
                  </a:lnTo>
                  <a:lnTo>
                    <a:pt x="427" y="81"/>
                  </a:lnTo>
                  <a:lnTo>
                    <a:pt x="432" y="76"/>
                  </a:lnTo>
                  <a:lnTo>
                    <a:pt x="437" y="71"/>
                  </a:lnTo>
                  <a:lnTo>
                    <a:pt x="442" y="66"/>
                  </a:lnTo>
                  <a:lnTo>
                    <a:pt x="447" y="61"/>
                  </a:lnTo>
                  <a:lnTo>
                    <a:pt x="452" y="56"/>
                  </a:lnTo>
                  <a:lnTo>
                    <a:pt x="457" y="51"/>
                  </a:lnTo>
                  <a:lnTo>
                    <a:pt x="462" y="46"/>
                  </a:lnTo>
                  <a:lnTo>
                    <a:pt x="468" y="41"/>
                  </a:lnTo>
                  <a:lnTo>
                    <a:pt x="473" y="36"/>
                  </a:lnTo>
                  <a:lnTo>
                    <a:pt x="478" y="36"/>
                  </a:lnTo>
                  <a:lnTo>
                    <a:pt x="483" y="31"/>
                  </a:lnTo>
                  <a:lnTo>
                    <a:pt x="488" y="25"/>
                  </a:lnTo>
                  <a:lnTo>
                    <a:pt x="493" y="20"/>
                  </a:lnTo>
                  <a:lnTo>
                    <a:pt x="498" y="20"/>
                  </a:lnTo>
                  <a:lnTo>
                    <a:pt x="503" y="15"/>
                  </a:lnTo>
                  <a:lnTo>
                    <a:pt x="508" y="15"/>
                  </a:lnTo>
                  <a:lnTo>
                    <a:pt x="513" y="10"/>
                  </a:lnTo>
                  <a:lnTo>
                    <a:pt x="518" y="10"/>
                  </a:lnTo>
                  <a:lnTo>
                    <a:pt x="523" y="5"/>
                  </a:lnTo>
                  <a:lnTo>
                    <a:pt x="529" y="5"/>
                  </a:lnTo>
                  <a:lnTo>
                    <a:pt x="534" y="5"/>
                  </a:lnTo>
                  <a:lnTo>
                    <a:pt x="539" y="0"/>
                  </a:lnTo>
                  <a:lnTo>
                    <a:pt x="544" y="0"/>
                  </a:lnTo>
                  <a:lnTo>
                    <a:pt x="549" y="0"/>
                  </a:lnTo>
                </a:path>
              </a:pathLst>
            </a:custGeom>
            <a:noFill/>
            <a:ln w="19050" cmpd="sng">
              <a:solidFill>
                <a:schemeClr val="tx2"/>
              </a:solidFill>
              <a:prstDash val="solid"/>
              <a:round/>
              <a:headEnd/>
              <a:tailEnd/>
            </a:ln>
          </p:spPr>
          <p:txBody>
            <a:bodyPr/>
            <a:lstStyle/>
            <a:p>
              <a:endParaRPr lang="en-US"/>
            </a:p>
          </p:txBody>
        </p:sp>
        <p:sp>
          <p:nvSpPr>
            <p:cNvPr id="48" name="Freeform 10"/>
            <p:cNvSpPr>
              <a:spLocks/>
            </p:cNvSpPr>
            <p:nvPr/>
          </p:nvSpPr>
          <p:spPr bwMode="auto">
            <a:xfrm>
              <a:off x="4572215" y="1457298"/>
              <a:ext cx="931131" cy="1006282"/>
            </a:xfrm>
            <a:custGeom>
              <a:avLst/>
              <a:gdLst/>
              <a:ahLst/>
              <a:cxnLst>
                <a:cxn ang="0">
                  <a:pos x="10" y="0"/>
                </a:cxn>
                <a:cxn ang="0">
                  <a:pos x="25" y="0"/>
                </a:cxn>
                <a:cxn ang="0">
                  <a:pos x="41" y="0"/>
                </a:cxn>
                <a:cxn ang="0">
                  <a:pos x="56" y="0"/>
                </a:cxn>
                <a:cxn ang="0">
                  <a:pos x="71" y="5"/>
                </a:cxn>
                <a:cxn ang="0">
                  <a:pos x="86" y="15"/>
                </a:cxn>
                <a:cxn ang="0">
                  <a:pos x="102" y="25"/>
                </a:cxn>
                <a:cxn ang="0">
                  <a:pos x="117" y="36"/>
                </a:cxn>
                <a:cxn ang="0">
                  <a:pos x="132" y="46"/>
                </a:cxn>
                <a:cxn ang="0">
                  <a:pos x="147" y="61"/>
                </a:cxn>
                <a:cxn ang="0">
                  <a:pos x="163" y="76"/>
                </a:cxn>
                <a:cxn ang="0">
                  <a:pos x="183" y="97"/>
                </a:cxn>
                <a:cxn ang="0">
                  <a:pos x="198" y="117"/>
                </a:cxn>
                <a:cxn ang="0">
                  <a:pos x="213" y="137"/>
                </a:cxn>
                <a:cxn ang="0">
                  <a:pos x="224" y="158"/>
                </a:cxn>
                <a:cxn ang="0">
                  <a:pos x="244" y="183"/>
                </a:cxn>
                <a:cxn ang="0">
                  <a:pos x="259" y="209"/>
                </a:cxn>
                <a:cxn ang="0">
                  <a:pos x="269" y="234"/>
                </a:cxn>
                <a:cxn ang="0">
                  <a:pos x="290" y="265"/>
                </a:cxn>
                <a:cxn ang="0">
                  <a:pos x="300" y="295"/>
                </a:cxn>
                <a:cxn ang="0">
                  <a:pos x="320" y="326"/>
                </a:cxn>
                <a:cxn ang="0">
                  <a:pos x="330" y="362"/>
                </a:cxn>
                <a:cxn ang="0">
                  <a:pos x="351" y="392"/>
                </a:cxn>
                <a:cxn ang="0">
                  <a:pos x="356" y="418"/>
                </a:cxn>
                <a:cxn ang="0">
                  <a:pos x="371" y="443"/>
                </a:cxn>
                <a:cxn ang="0">
                  <a:pos x="381" y="474"/>
                </a:cxn>
                <a:cxn ang="0">
                  <a:pos x="397" y="499"/>
                </a:cxn>
                <a:cxn ang="0">
                  <a:pos x="407" y="540"/>
                </a:cxn>
                <a:cxn ang="0">
                  <a:pos x="427" y="575"/>
                </a:cxn>
                <a:cxn ang="0">
                  <a:pos x="437" y="616"/>
                </a:cxn>
                <a:cxn ang="0">
                  <a:pos x="458" y="652"/>
                </a:cxn>
                <a:cxn ang="0">
                  <a:pos x="463" y="682"/>
                </a:cxn>
                <a:cxn ang="0">
                  <a:pos x="478" y="713"/>
                </a:cxn>
                <a:cxn ang="0">
                  <a:pos x="483" y="733"/>
                </a:cxn>
                <a:cxn ang="0">
                  <a:pos x="498" y="759"/>
                </a:cxn>
                <a:cxn ang="0">
                  <a:pos x="503" y="789"/>
                </a:cxn>
                <a:cxn ang="0">
                  <a:pos x="519" y="820"/>
                </a:cxn>
                <a:cxn ang="0">
                  <a:pos x="529" y="856"/>
                </a:cxn>
                <a:cxn ang="0">
                  <a:pos x="544" y="881"/>
                </a:cxn>
                <a:cxn ang="0">
                  <a:pos x="549" y="912"/>
                </a:cxn>
                <a:cxn ang="0">
                  <a:pos x="564" y="942"/>
                </a:cxn>
                <a:cxn ang="0">
                  <a:pos x="575" y="978"/>
                </a:cxn>
              </a:cxnLst>
              <a:rect l="0" t="0" r="r" b="b"/>
              <a:pathLst>
                <a:path w="580" h="993">
                  <a:moveTo>
                    <a:pt x="0" y="0"/>
                  </a:moveTo>
                  <a:lnTo>
                    <a:pt x="5" y="0"/>
                  </a:lnTo>
                  <a:lnTo>
                    <a:pt x="10" y="0"/>
                  </a:lnTo>
                  <a:lnTo>
                    <a:pt x="15" y="0"/>
                  </a:lnTo>
                  <a:lnTo>
                    <a:pt x="20" y="0"/>
                  </a:lnTo>
                  <a:lnTo>
                    <a:pt x="25" y="0"/>
                  </a:lnTo>
                  <a:lnTo>
                    <a:pt x="30" y="0"/>
                  </a:lnTo>
                  <a:lnTo>
                    <a:pt x="35" y="0"/>
                  </a:lnTo>
                  <a:lnTo>
                    <a:pt x="41" y="0"/>
                  </a:lnTo>
                  <a:lnTo>
                    <a:pt x="46" y="0"/>
                  </a:lnTo>
                  <a:lnTo>
                    <a:pt x="51" y="0"/>
                  </a:lnTo>
                  <a:lnTo>
                    <a:pt x="56" y="0"/>
                  </a:lnTo>
                  <a:lnTo>
                    <a:pt x="61" y="5"/>
                  </a:lnTo>
                  <a:lnTo>
                    <a:pt x="66" y="5"/>
                  </a:lnTo>
                  <a:lnTo>
                    <a:pt x="71" y="5"/>
                  </a:lnTo>
                  <a:lnTo>
                    <a:pt x="76" y="10"/>
                  </a:lnTo>
                  <a:lnTo>
                    <a:pt x="81" y="10"/>
                  </a:lnTo>
                  <a:lnTo>
                    <a:pt x="86" y="15"/>
                  </a:lnTo>
                  <a:lnTo>
                    <a:pt x="91" y="15"/>
                  </a:lnTo>
                  <a:lnTo>
                    <a:pt x="97" y="20"/>
                  </a:lnTo>
                  <a:lnTo>
                    <a:pt x="102" y="25"/>
                  </a:lnTo>
                  <a:lnTo>
                    <a:pt x="107" y="25"/>
                  </a:lnTo>
                  <a:lnTo>
                    <a:pt x="112" y="31"/>
                  </a:lnTo>
                  <a:lnTo>
                    <a:pt x="117" y="36"/>
                  </a:lnTo>
                  <a:lnTo>
                    <a:pt x="122" y="36"/>
                  </a:lnTo>
                  <a:lnTo>
                    <a:pt x="127" y="41"/>
                  </a:lnTo>
                  <a:lnTo>
                    <a:pt x="132" y="46"/>
                  </a:lnTo>
                  <a:lnTo>
                    <a:pt x="137" y="51"/>
                  </a:lnTo>
                  <a:lnTo>
                    <a:pt x="142" y="56"/>
                  </a:lnTo>
                  <a:lnTo>
                    <a:pt x="147" y="61"/>
                  </a:lnTo>
                  <a:lnTo>
                    <a:pt x="152" y="66"/>
                  </a:lnTo>
                  <a:lnTo>
                    <a:pt x="158" y="71"/>
                  </a:lnTo>
                  <a:lnTo>
                    <a:pt x="163" y="76"/>
                  </a:lnTo>
                  <a:lnTo>
                    <a:pt x="168" y="81"/>
                  </a:lnTo>
                  <a:lnTo>
                    <a:pt x="173" y="87"/>
                  </a:lnTo>
                  <a:lnTo>
                    <a:pt x="183" y="97"/>
                  </a:lnTo>
                  <a:lnTo>
                    <a:pt x="183" y="102"/>
                  </a:lnTo>
                  <a:lnTo>
                    <a:pt x="188" y="107"/>
                  </a:lnTo>
                  <a:lnTo>
                    <a:pt x="198" y="117"/>
                  </a:lnTo>
                  <a:lnTo>
                    <a:pt x="198" y="122"/>
                  </a:lnTo>
                  <a:lnTo>
                    <a:pt x="203" y="127"/>
                  </a:lnTo>
                  <a:lnTo>
                    <a:pt x="213" y="137"/>
                  </a:lnTo>
                  <a:lnTo>
                    <a:pt x="213" y="143"/>
                  </a:lnTo>
                  <a:lnTo>
                    <a:pt x="224" y="153"/>
                  </a:lnTo>
                  <a:lnTo>
                    <a:pt x="224" y="158"/>
                  </a:lnTo>
                  <a:lnTo>
                    <a:pt x="234" y="168"/>
                  </a:lnTo>
                  <a:lnTo>
                    <a:pt x="234" y="173"/>
                  </a:lnTo>
                  <a:lnTo>
                    <a:pt x="244" y="183"/>
                  </a:lnTo>
                  <a:lnTo>
                    <a:pt x="244" y="194"/>
                  </a:lnTo>
                  <a:lnTo>
                    <a:pt x="249" y="199"/>
                  </a:lnTo>
                  <a:lnTo>
                    <a:pt x="259" y="209"/>
                  </a:lnTo>
                  <a:lnTo>
                    <a:pt x="259" y="219"/>
                  </a:lnTo>
                  <a:lnTo>
                    <a:pt x="269" y="229"/>
                  </a:lnTo>
                  <a:lnTo>
                    <a:pt x="269" y="234"/>
                  </a:lnTo>
                  <a:lnTo>
                    <a:pt x="280" y="244"/>
                  </a:lnTo>
                  <a:lnTo>
                    <a:pt x="280" y="255"/>
                  </a:lnTo>
                  <a:lnTo>
                    <a:pt x="290" y="265"/>
                  </a:lnTo>
                  <a:lnTo>
                    <a:pt x="290" y="275"/>
                  </a:lnTo>
                  <a:lnTo>
                    <a:pt x="300" y="285"/>
                  </a:lnTo>
                  <a:lnTo>
                    <a:pt x="300" y="295"/>
                  </a:lnTo>
                  <a:lnTo>
                    <a:pt x="310" y="306"/>
                  </a:lnTo>
                  <a:lnTo>
                    <a:pt x="310" y="316"/>
                  </a:lnTo>
                  <a:lnTo>
                    <a:pt x="320" y="326"/>
                  </a:lnTo>
                  <a:lnTo>
                    <a:pt x="320" y="336"/>
                  </a:lnTo>
                  <a:lnTo>
                    <a:pt x="330" y="346"/>
                  </a:lnTo>
                  <a:lnTo>
                    <a:pt x="330" y="362"/>
                  </a:lnTo>
                  <a:lnTo>
                    <a:pt x="341" y="372"/>
                  </a:lnTo>
                  <a:lnTo>
                    <a:pt x="341" y="382"/>
                  </a:lnTo>
                  <a:lnTo>
                    <a:pt x="351" y="392"/>
                  </a:lnTo>
                  <a:lnTo>
                    <a:pt x="351" y="402"/>
                  </a:lnTo>
                  <a:lnTo>
                    <a:pt x="356" y="407"/>
                  </a:lnTo>
                  <a:lnTo>
                    <a:pt x="356" y="418"/>
                  </a:lnTo>
                  <a:lnTo>
                    <a:pt x="366" y="428"/>
                  </a:lnTo>
                  <a:lnTo>
                    <a:pt x="366" y="438"/>
                  </a:lnTo>
                  <a:lnTo>
                    <a:pt x="371" y="443"/>
                  </a:lnTo>
                  <a:lnTo>
                    <a:pt x="371" y="453"/>
                  </a:lnTo>
                  <a:lnTo>
                    <a:pt x="381" y="463"/>
                  </a:lnTo>
                  <a:lnTo>
                    <a:pt x="381" y="474"/>
                  </a:lnTo>
                  <a:lnTo>
                    <a:pt x="386" y="479"/>
                  </a:lnTo>
                  <a:lnTo>
                    <a:pt x="386" y="489"/>
                  </a:lnTo>
                  <a:lnTo>
                    <a:pt x="397" y="499"/>
                  </a:lnTo>
                  <a:lnTo>
                    <a:pt x="397" y="514"/>
                  </a:lnTo>
                  <a:lnTo>
                    <a:pt x="407" y="525"/>
                  </a:lnTo>
                  <a:lnTo>
                    <a:pt x="407" y="540"/>
                  </a:lnTo>
                  <a:lnTo>
                    <a:pt x="417" y="550"/>
                  </a:lnTo>
                  <a:lnTo>
                    <a:pt x="417" y="565"/>
                  </a:lnTo>
                  <a:lnTo>
                    <a:pt x="427" y="575"/>
                  </a:lnTo>
                  <a:lnTo>
                    <a:pt x="427" y="591"/>
                  </a:lnTo>
                  <a:lnTo>
                    <a:pt x="437" y="601"/>
                  </a:lnTo>
                  <a:lnTo>
                    <a:pt x="437" y="616"/>
                  </a:lnTo>
                  <a:lnTo>
                    <a:pt x="447" y="626"/>
                  </a:lnTo>
                  <a:lnTo>
                    <a:pt x="447" y="642"/>
                  </a:lnTo>
                  <a:lnTo>
                    <a:pt x="458" y="652"/>
                  </a:lnTo>
                  <a:lnTo>
                    <a:pt x="458" y="667"/>
                  </a:lnTo>
                  <a:lnTo>
                    <a:pt x="463" y="672"/>
                  </a:lnTo>
                  <a:lnTo>
                    <a:pt x="463" y="682"/>
                  </a:lnTo>
                  <a:lnTo>
                    <a:pt x="473" y="693"/>
                  </a:lnTo>
                  <a:lnTo>
                    <a:pt x="473" y="708"/>
                  </a:lnTo>
                  <a:lnTo>
                    <a:pt x="478" y="713"/>
                  </a:lnTo>
                  <a:lnTo>
                    <a:pt x="478" y="718"/>
                  </a:lnTo>
                  <a:lnTo>
                    <a:pt x="483" y="723"/>
                  </a:lnTo>
                  <a:lnTo>
                    <a:pt x="483" y="733"/>
                  </a:lnTo>
                  <a:lnTo>
                    <a:pt x="488" y="738"/>
                  </a:lnTo>
                  <a:lnTo>
                    <a:pt x="488" y="749"/>
                  </a:lnTo>
                  <a:lnTo>
                    <a:pt x="498" y="759"/>
                  </a:lnTo>
                  <a:lnTo>
                    <a:pt x="498" y="774"/>
                  </a:lnTo>
                  <a:lnTo>
                    <a:pt x="503" y="779"/>
                  </a:lnTo>
                  <a:lnTo>
                    <a:pt x="503" y="789"/>
                  </a:lnTo>
                  <a:lnTo>
                    <a:pt x="514" y="800"/>
                  </a:lnTo>
                  <a:lnTo>
                    <a:pt x="514" y="815"/>
                  </a:lnTo>
                  <a:lnTo>
                    <a:pt x="519" y="820"/>
                  </a:lnTo>
                  <a:lnTo>
                    <a:pt x="519" y="830"/>
                  </a:lnTo>
                  <a:lnTo>
                    <a:pt x="529" y="840"/>
                  </a:lnTo>
                  <a:lnTo>
                    <a:pt x="529" y="856"/>
                  </a:lnTo>
                  <a:lnTo>
                    <a:pt x="534" y="861"/>
                  </a:lnTo>
                  <a:lnTo>
                    <a:pt x="534" y="871"/>
                  </a:lnTo>
                  <a:lnTo>
                    <a:pt x="544" y="881"/>
                  </a:lnTo>
                  <a:lnTo>
                    <a:pt x="544" y="896"/>
                  </a:lnTo>
                  <a:lnTo>
                    <a:pt x="549" y="901"/>
                  </a:lnTo>
                  <a:lnTo>
                    <a:pt x="549" y="912"/>
                  </a:lnTo>
                  <a:lnTo>
                    <a:pt x="559" y="922"/>
                  </a:lnTo>
                  <a:lnTo>
                    <a:pt x="559" y="937"/>
                  </a:lnTo>
                  <a:lnTo>
                    <a:pt x="564" y="942"/>
                  </a:lnTo>
                  <a:lnTo>
                    <a:pt x="564" y="952"/>
                  </a:lnTo>
                  <a:lnTo>
                    <a:pt x="575" y="963"/>
                  </a:lnTo>
                  <a:lnTo>
                    <a:pt x="575" y="978"/>
                  </a:lnTo>
                  <a:lnTo>
                    <a:pt x="580" y="983"/>
                  </a:lnTo>
                  <a:lnTo>
                    <a:pt x="580" y="993"/>
                  </a:lnTo>
                </a:path>
              </a:pathLst>
            </a:custGeom>
            <a:noFill/>
            <a:ln w="19050" cmpd="sng">
              <a:solidFill>
                <a:schemeClr val="tx2"/>
              </a:solidFill>
              <a:prstDash val="solid"/>
              <a:round/>
              <a:headEnd/>
              <a:tailEnd/>
            </a:ln>
          </p:spPr>
          <p:txBody>
            <a:bodyPr/>
            <a:lstStyle/>
            <a:p>
              <a:endParaRPr lang="en-US"/>
            </a:p>
          </p:txBody>
        </p:sp>
        <p:sp>
          <p:nvSpPr>
            <p:cNvPr id="49" name="Freeform 11"/>
            <p:cNvSpPr>
              <a:spLocks/>
            </p:cNvSpPr>
            <p:nvPr/>
          </p:nvSpPr>
          <p:spPr bwMode="auto">
            <a:xfrm>
              <a:off x="5503346" y="2463580"/>
              <a:ext cx="473593" cy="640453"/>
            </a:xfrm>
            <a:custGeom>
              <a:avLst/>
              <a:gdLst/>
              <a:ahLst/>
              <a:cxnLst>
                <a:cxn ang="0">
                  <a:pos x="10" y="10"/>
                </a:cxn>
                <a:cxn ang="0">
                  <a:pos x="15" y="31"/>
                </a:cxn>
                <a:cxn ang="0">
                  <a:pos x="25" y="51"/>
                </a:cxn>
                <a:cxn ang="0">
                  <a:pos x="30" y="71"/>
                </a:cxn>
                <a:cxn ang="0">
                  <a:pos x="35" y="82"/>
                </a:cxn>
                <a:cxn ang="0">
                  <a:pos x="40" y="97"/>
                </a:cxn>
                <a:cxn ang="0">
                  <a:pos x="51" y="117"/>
                </a:cxn>
                <a:cxn ang="0">
                  <a:pos x="61" y="143"/>
                </a:cxn>
                <a:cxn ang="0">
                  <a:pos x="71" y="168"/>
                </a:cxn>
                <a:cxn ang="0">
                  <a:pos x="81" y="194"/>
                </a:cxn>
                <a:cxn ang="0">
                  <a:pos x="91" y="219"/>
                </a:cxn>
                <a:cxn ang="0">
                  <a:pos x="101" y="245"/>
                </a:cxn>
                <a:cxn ang="0">
                  <a:pos x="112" y="270"/>
                </a:cxn>
                <a:cxn ang="0">
                  <a:pos x="117" y="285"/>
                </a:cxn>
                <a:cxn ang="0">
                  <a:pos x="127" y="306"/>
                </a:cxn>
                <a:cxn ang="0">
                  <a:pos x="132" y="321"/>
                </a:cxn>
                <a:cxn ang="0">
                  <a:pos x="142" y="341"/>
                </a:cxn>
                <a:cxn ang="0">
                  <a:pos x="152" y="362"/>
                </a:cxn>
                <a:cxn ang="0">
                  <a:pos x="162" y="387"/>
                </a:cxn>
                <a:cxn ang="0">
                  <a:pos x="173" y="408"/>
                </a:cxn>
                <a:cxn ang="0">
                  <a:pos x="183" y="428"/>
                </a:cxn>
                <a:cxn ang="0">
                  <a:pos x="193" y="448"/>
                </a:cxn>
                <a:cxn ang="0">
                  <a:pos x="203" y="469"/>
                </a:cxn>
                <a:cxn ang="0">
                  <a:pos x="213" y="489"/>
                </a:cxn>
                <a:cxn ang="0">
                  <a:pos x="223" y="509"/>
                </a:cxn>
                <a:cxn ang="0">
                  <a:pos x="229" y="525"/>
                </a:cxn>
                <a:cxn ang="0">
                  <a:pos x="239" y="545"/>
                </a:cxn>
                <a:cxn ang="0">
                  <a:pos x="249" y="560"/>
                </a:cxn>
                <a:cxn ang="0">
                  <a:pos x="259" y="581"/>
                </a:cxn>
                <a:cxn ang="0">
                  <a:pos x="274" y="596"/>
                </a:cxn>
                <a:cxn ang="0">
                  <a:pos x="284" y="611"/>
                </a:cxn>
                <a:cxn ang="0">
                  <a:pos x="290" y="621"/>
                </a:cxn>
                <a:cxn ang="0">
                  <a:pos x="295" y="632"/>
                </a:cxn>
              </a:cxnLst>
              <a:rect l="0" t="0" r="r" b="b"/>
              <a:pathLst>
                <a:path w="295" h="632">
                  <a:moveTo>
                    <a:pt x="0" y="0"/>
                  </a:moveTo>
                  <a:lnTo>
                    <a:pt x="10" y="10"/>
                  </a:lnTo>
                  <a:lnTo>
                    <a:pt x="10" y="26"/>
                  </a:lnTo>
                  <a:lnTo>
                    <a:pt x="15" y="31"/>
                  </a:lnTo>
                  <a:lnTo>
                    <a:pt x="15" y="41"/>
                  </a:lnTo>
                  <a:lnTo>
                    <a:pt x="25" y="51"/>
                  </a:lnTo>
                  <a:lnTo>
                    <a:pt x="25" y="66"/>
                  </a:lnTo>
                  <a:lnTo>
                    <a:pt x="30" y="71"/>
                  </a:lnTo>
                  <a:lnTo>
                    <a:pt x="30" y="76"/>
                  </a:lnTo>
                  <a:lnTo>
                    <a:pt x="35" y="82"/>
                  </a:lnTo>
                  <a:lnTo>
                    <a:pt x="35" y="92"/>
                  </a:lnTo>
                  <a:lnTo>
                    <a:pt x="40" y="97"/>
                  </a:lnTo>
                  <a:lnTo>
                    <a:pt x="40" y="107"/>
                  </a:lnTo>
                  <a:lnTo>
                    <a:pt x="51" y="117"/>
                  </a:lnTo>
                  <a:lnTo>
                    <a:pt x="51" y="132"/>
                  </a:lnTo>
                  <a:lnTo>
                    <a:pt x="61" y="143"/>
                  </a:lnTo>
                  <a:lnTo>
                    <a:pt x="61" y="158"/>
                  </a:lnTo>
                  <a:lnTo>
                    <a:pt x="71" y="168"/>
                  </a:lnTo>
                  <a:lnTo>
                    <a:pt x="71" y="183"/>
                  </a:lnTo>
                  <a:lnTo>
                    <a:pt x="81" y="194"/>
                  </a:lnTo>
                  <a:lnTo>
                    <a:pt x="81" y="209"/>
                  </a:lnTo>
                  <a:lnTo>
                    <a:pt x="91" y="219"/>
                  </a:lnTo>
                  <a:lnTo>
                    <a:pt x="91" y="234"/>
                  </a:lnTo>
                  <a:lnTo>
                    <a:pt x="101" y="245"/>
                  </a:lnTo>
                  <a:lnTo>
                    <a:pt x="101" y="260"/>
                  </a:lnTo>
                  <a:lnTo>
                    <a:pt x="112" y="270"/>
                  </a:lnTo>
                  <a:lnTo>
                    <a:pt x="112" y="280"/>
                  </a:lnTo>
                  <a:lnTo>
                    <a:pt x="117" y="285"/>
                  </a:lnTo>
                  <a:lnTo>
                    <a:pt x="117" y="295"/>
                  </a:lnTo>
                  <a:lnTo>
                    <a:pt x="127" y="306"/>
                  </a:lnTo>
                  <a:lnTo>
                    <a:pt x="127" y="316"/>
                  </a:lnTo>
                  <a:lnTo>
                    <a:pt x="132" y="321"/>
                  </a:lnTo>
                  <a:lnTo>
                    <a:pt x="132" y="331"/>
                  </a:lnTo>
                  <a:lnTo>
                    <a:pt x="142" y="341"/>
                  </a:lnTo>
                  <a:lnTo>
                    <a:pt x="142" y="351"/>
                  </a:lnTo>
                  <a:lnTo>
                    <a:pt x="152" y="362"/>
                  </a:lnTo>
                  <a:lnTo>
                    <a:pt x="152" y="377"/>
                  </a:lnTo>
                  <a:lnTo>
                    <a:pt x="162" y="387"/>
                  </a:lnTo>
                  <a:lnTo>
                    <a:pt x="162" y="397"/>
                  </a:lnTo>
                  <a:lnTo>
                    <a:pt x="173" y="408"/>
                  </a:lnTo>
                  <a:lnTo>
                    <a:pt x="173" y="418"/>
                  </a:lnTo>
                  <a:lnTo>
                    <a:pt x="183" y="428"/>
                  </a:lnTo>
                  <a:lnTo>
                    <a:pt x="183" y="438"/>
                  </a:lnTo>
                  <a:lnTo>
                    <a:pt x="193" y="448"/>
                  </a:lnTo>
                  <a:lnTo>
                    <a:pt x="193" y="458"/>
                  </a:lnTo>
                  <a:lnTo>
                    <a:pt x="203" y="469"/>
                  </a:lnTo>
                  <a:lnTo>
                    <a:pt x="203" y="479"/>
                  </a:lnTo>
                  <a:lnTo>
                    <a:pt x="213" y="489"/>
                  </a:lnTo>
                  <a:lnTo>
                    <a:pt x="213" y="499"/>
                  </a:lnTo>
                  <a:lnTo>
                    <a:pt x="223" y="509"/>
                  </a:lnTo>
                  <a:lnTo>
                    <a:pt x="223" y="520"/>
                  </a:lnTo>
                  <a:lnTo>
                    <a:pt x="229" y="525"/>
                  </a:lnTo>
                  <a:lnTo>
                    <a:pt x="239" y="535"/>
                  </a:lnTo>
                  <a:lnTo>
                    <a:pt x="239" y="545"/>
                  </a:lnTo>
                  <a:lnTo>
                    <a:pt x="249" y="555"/>
                  </a:lnTo>
                  <a:lnTo>
                    <a:pt x="249" y="560"/>
                  </a:lnTo>
                  <a:lnTo>
                    <a:pt x="259" y="570"/>
                  </a:lnTo>
                  <a:lnTo>
                    <a:pt x="259" y="581"/>
                  </a:lnTo>
                  <a:lnTo>
                    <a:pt x="264" y="586"/>
                  </a:lnTo>
                  <a:lnTo>
                    <a:pt x="274" y="596"/>
                  </a:lnTo>
                  <a:lnTo>
                    <a:pt x="274" y="601"/>
                  </a:lnTo>
                  <a:lnTo>
                    <a:pt x="284" y="611"/>
                  </a:lnTo>
                  <a:lnTo>
                    <a:pt x="284" y="616"/>
                  </a:lnTo>
                  <a:lnTo>
                    <a:pt x="290" y="621"/>
                  </a:lnTo>
                  <a:lnTo>
                    <a:pt x="295" y="627"/>
                  </a:lnTo>
                  <a:lnTo>
                    <a:pt x="295" y="632"/>
                  </a:lnTo>
                </a:path>
              </a:pathLst>
            </a:custGeom>
            <a:noFill/>
            <a:ln w="19050" cmpd="sng">
              <a:solidFill>
                <a:schemeClr val="tx2"/>
              </a:solidFill>
              <a:prstDash val="solid"/>
              <a:round/>
              <a:headEnd/>
              <a:tailEnd/>
            </a:ln>
          </p:spPr>
          <p:txBody>
            <a:bodyPr/>
            <a:lstStyle/>
            <a:p>
              <a:endParaRPr lang="en-US"/>
            </a:p>
          </p:txBody>
        </p:sp>
        <p:sp>
          <p:nvSpPr>
            <p:cNvPr id="50" name="Freeform 12"/>
            <p:cNvSpPr>
              <a:spLocks/>
            </p:cNvSpPr>
            <p:nvPr/>
          </p:nvSpPr>
          <p:spPr bwMode="auto">
            <a:xfrm>
              <a:off x="2701926" y="1570796"/>
              <a:ext cx="833202" cy="1228211"/>
            </a:xfrm>
            <a:custGeom>
              <a:avLst/>
              <a:gdLst/>
              <a:ahLst/>
              <a:cxnLst>
                <a:cxn ang="0">
                  <a:pos x="5" y="15"/>
                </a:cxn>
                <a:cxn ang="0">
                  <a:pos x="21" y="36"/>
                </a:cxn>
                <a:cxn ang="0">
                  <a:pos x="36" y="61"/>
                </a:cxn>
                <a:cxn ang="0">
                  <a:pos x="56" y="87"/>
                </a:cxn>
                <a:cxn ang="0">
                  <a:pos x="66" y="112"/>
                </a:cxn>
                <a:cxn ang="0">
                  <a:pos x="87" y="143"/>
                </a:cxn>
                <a:cxn ang="0">
                  <a:pos x="97" y="173"/>
                </a:cxn>
                <a:cxn ang="0">
                  <a:pos x="117" y="204"/>
                </a:cxn>
                <a:cxn ang="0">
                  <a:pos x="127" y="234"/>
                </a:cxn>
                <a:cxn ang="0">
                  <a:pos x="148" y="270"/>
                </a:cxn>
                <a:cxn ang="0">
                  <a:pos x="158" y="306"/>
                </a:cxn>
                <a:cxn ang="0">
                  <a:pos x="178" y="336"/>
                </a:cxn>
                <a:cxn ang="0">
                  <a:pos x="188" y="377"/>
                </a:cxn>
                <a:cxn ang="0">
                  <a:pos x="204" y="402"/>
                </a:cxn>
                <a:cxn ang="0">
                  <a:pos x="214" y="438"/>
                </a:cxn>
                <a:cxn ang="0">
                  <a:pos x="234" y="474"/>
                </a:cxn>
                <a:cxn ang="0">
                  <a:pos x="244" y="514"/>
                </a:cxn>
                <a:cxn ang="0">
                  <a:pos x="260" y="540"/>
                </a:cxn>
                <a:cxn ang="0">
                  <a:pos x="270" y="581"/>
                </a:cxn>
                <a:cxn ang="0">
                  <a:pos x="285" y="606"/>
                </a:cxn>
                <a:cxn ang="0">
                  <a:pos x="290" y="632"/>
                </a:cxn>
                <a:cxn ang="0">
                  <a:pos x="300" y="652"/>
                </a:cxn>
                <a:cxn ang="0">
                  <a:pos x="310" y="688"/>
                </a:cxn>
                <a:cxn ang="0">
                  <a:pos x="321" y="708"/>
                </a:cxn>
                <a:cxn ang="0">
                  <a:pos x="326" y="728"/>
                </a:cxn>
                <a:cxn ang="0">
                  <a:pos x="336" y="749"/>
                </a:cxn>
                <a:cxn ang="0">
                  <a:pos x="341" y="769"/>
                </a:cxn>
                <a:cxn ang="0">
                  <a:pos x="351" y="789"/>
                </a:cxn>
                <a:cxn ang="0">
                  <a:pos x="361" y="825"/>
                </a:cxn>
                <a:cxn ang="0">
                  <a:pos x="372" y="840"/>
                </a:cxn>
                <a:cxn ang="0">
                  <a:pos x="377" y="866"/>
                </a:cxn>
                <a:cxn ang="0">
                  <a:pos x="387" y="881"/>
                </a:cxn>
                <a:cxn ang="0">
                  <a:pos x="392" y="907"/>
                </a:cxn>
                <a:cxn ang="0">
                  <a:pos x="407" y="937"/>
                </a:cxn>
                <a:cxn ang="0">
                  <a:pos x="417" y="973"/>
                </a:cxn>
                <a:cxn ang="0">
                  <a:pos x="433" y="1003"/>
                </a:cxn>
                <a:cxn ang="0">
                  <a:pos x="443" y="1039"/>
                </a:cxn>
                <a:cxn ang="0">
                  <a:pos x="463" y="1075"/>
                </a:cxn>
                <a:cxn ang="0">
                  <a:pos x="473" y="1115"/>
                </a:cxn>
                <a:cxn ang="0">
                  <a:pos x="488" y="1141"/>
                </a:cxn>
                <a:cxn ang="0">
                  <a:pos x="499" y="1171"/>
                </a:cxn>
                <a:cxn ang="0">
                  <a:pos x="514" y="1197"/>
                </a:cxn>
              </a:cxnLst>
              <a:rect l="0" t="0" r="r" b="b"/>
              <a:pathLst>
                <a:path w="519" h="1212">
                  <a:moveTo>
                    <a:pt x="0" y="0"/>
                  </a:moveTo>
                  <a:lnTo>
                    <a:pt x="0" y="10"/>
                  </a:lnTo>
                  <a:lnTo>
                    <a:pt x="5" y="15"/>
                  </a:lnTo>
                  <a:lnTo>
                    <a:pt x="16" y="25"/>
                  </a:lnTo>
                  <a:lnTo>
                    <a:pt x="16" y="31"/>
                  </a:lnTo>
                  <a:lnTo>
                    <a:pt x="21" y="36"/>
                  </a:lnTo>
                  <a:lnTo>
                    <a:pt x="31" y="46"/>
                  </a:lnTo>
                  <a:lnTo>
                    <a:pt x="31" y="56"/>
                  </a:lnTo>
                  <a:lnTo>
                    <a:pt x="36" y="61"/>
                  </a:lnTo>
                  <a:lnTo>
                    <a:pt x="46" y="71"/>
                  </a:lnTo>
                  <a:lnTo>
                    <a:pt x="46" y="76"/>
                  </a:lnTo>
                  <a:lnTo>
                    <a:pt x="56" y="87"/>
                  </a:lnTo>
                  <a:lnTo>
                    <a:pt x="56" y="97"/>
                  </a:lnTo>
                  <a:lnTo>
                    <a:pt x="66" y="107"/>
                  </a:lnTo>
                  <a:lnTo>
                    <a:pt x="66" y="112"/>
                  </a:lnTo>
                  <a:lnTo>
                    <a:pt x="77" y="122"/>
                  </a:lnTo>
                  <a:lnTo>
                    <a:pt x="77" y="132"/>
                  </a:lnTo>
                  <a:lnTo>
                    <a:pt x="87" y="143"/>
                  </a:lnTo>
                  <a:lnTo>
                    <a:pt x="87" y="153"/>
                  </a:lnTo>
                  <a:lnTo>
                    <a:pt x="97" y="163"/>
                  </a:lnTo>
                  <a:lnTo>
                    <a:pt x="97" y="173"/>
                  </a:lnTo>
                  <a:lnTo>
                    <a:pt x="107" y="183"/>
                  </a:lnTo>
                  <a:lnTo>
                    <a:pt x="107" y="194"/>
                  </a:lnTo>
                  <a:lnTo>
                    <a:pt x="117" y="204"/>
                  </a:lnTo>
                  <a:lnTo>
                    <a:pt x="117" y="214"/>
                  </a:lnTo>
                  <a:lnTo>
                    <a:pt x="127" y="224"/>
                  </a:lnTo>
                  <a:lnTo>
                    <a:pt x="127" y="234"/>
                  </a:lnTo>
                  <a:lnTo>
                    <a:pt x="138" y="244"/>
                  </a:lnTo>
                  <a:lnTo>
                    <a:pt x="138" y="260"/>
                  </a:lnTo>
                  <a:lnTo>
                    <a:pt x="148" y="270"/>
                  </a:lnTo>
                  <a:lnTo>
                    <a:pt x="148" y="280"/>
                  </a:lnTo>
                  <a:lnTo>
                    <a:pt x="158" y="290"/>
                  </a:lnTo>
                  <a:lnTo>
                    <a:pt x="158" y="306"/>
                  </a:lnTo>
                  <a:lnTo>
                    <a:pt x="168" y="316"/>
                  </a:lnTo>
                  <a:lnTo>
                    <a:pt x="168" y="326"/>
                  </a:lnTo>
                  <a:lnTo>
                    <a:pt x="178" y="336"/>
                  </a:lnTo>
                  <a:lnTo>
                    <a:pt x="178" y="351"/>
                  </a:lnTo>
                  <a:lnTo>
                    <a:pt x="188" y="362"/>
                  </a:lnTo>
                  <a:lnTo>
                    <a:pt x="188" y="377"/>
                  </a:lnTo>
                  <a:lnTo>
                    <a:pt x="199" y="387"/>
                  </a:lnTo>
                  <a:lnTo>
                    <a:pt x="199" y="397"/>
                  </a:lnTo>
                  <a:lnTo>
                    <a:pt x="204" y="402"/>
                  </a:lnTo>
                  <a:lnTo>
                    <a:pt x="204" y="413"/>
                  </a:lnTo>
                  <a:lnTo>
                    <a:pt x="214" y="423"/>
                  </a:lnTo>
                  <a:lnTo>
                    <a:pt x="214" y="438"/>
                  </a:lnTo>
                  <a:lnTo>
                    <a:pt x="224" y="448"/>
                  </a:lnTo>
                  <a:lnTo>
                    <a:pt x="224" y="463"/>
                  </a:lnTo>
                  <a:lnTo>
                    <a:pt x="234" y="474"/>
                  </a:lnTo>
                  <a:lnTo>
                    <a:pt x="234" y="489"/>
                  </a:lnTo>
                  <a:lnTo>
                    <a:pt x="244" y="499"/>
                  </a:lnTo>
                  <a:lnTo>
                    <a:pt x="244" y="514"/>
                  </a:lnTo>
                  <a:lnTo>
                    <a:pt x="249" y="519"/>
                  </a:lnTo>
                  <a:lnTo>
                    <a:pt x="249" y="530"/>
                  </a:lnTo>
                  <a:lnTo>
                    <a:pt x="260" y="540"/>
                  </a:lnTo>
                  <a:lnTo>
                    <a:pt x="260" y="555"/>
                  </a:lnTo>
                  <a:lnTo>
                    <a:pt x="270" y="565"/>
                  </a:lnTo>
                  <a:lnTo>
                    <a:pt x="270" y="581"/>
                  </a:lnTo>
                  <a:lnTo>
                    <a:pt x="275" y="586"/>
                  </a:lnTo>
                  <a:lnTo>
                    <a:pt x="275" y="596"/>
                  </a:lnTo>
                  <a:lnTo>
                    <a:pt x="285" y="606"/>
                  </a:lnTo>
                  <a:lnTo>
                    <a:pt x="285" y="621"/>
                  </a:lnTo>
                  <a:lnTo>
                    <a:pt x="290" y="626"/>
                  </a:lnTo>
                  <a:lnTo>
                    <a:pt x="290" y="632"/>
                  </a:lnTo>
                  <a:lnTo>
                    <a:pt x="295" y="637"/>
                  </a:lnTo>
                  <a:lnTo>
                    <a:pt x="295" y="647"/>
                  </a:lnTo>
                  <a:lnTo>
                    <a:pt x="300" y="652"/>
                  </a:lnTo>
                  <a:lnTo>
                    <a:pt x="300" y="662"/>
                  </a:lnTo>
                  <a:lnTo>
                    <a:pt x="310" y="672"/>
                  </a:lnTo>
                  <a:lnTo>
                    <a:pt x="310" y="688"/>
                  </a:lnTo>
                  <a:lnTo>
                    <a:pt x="316" y="693"/>
                  </a:lnTo>
                  <a:lnTo>
                    <a:pt x="316" y="703"/>
                  </a:lnTo>
                  <a:lnTo>
                    <a:pt x="321" y="708"/>
                  </a:lnTo>
                  <a:lnTo>
                    <a:pt x="321" y="713"/>
                  </a:lnTo>
                  <a:lnTo>
                    <a:pt x="326" y="718"/>
                  </a:lnTo>
                  <a:lnTo>
                    <a:pt x="326" y="728"/>
                  </a:lnTo>
                  <a:lnTo>
                    <a:pt x="331" y="733"/>
                  </a:lnTo>
                  <a:lnTo>
                    <a:pt x="331" y="744"/>
                  </a:lnTo>
                  <a:lnTo>
                    <a:pt x="336" y="749"/>
                  </a:lnTo>
                  <a:lnTo>
                    <a:pt x="336" y="754"/>
                  </a:lnTo>
                  <a:lnTo>
                    <a:pt x="341" y="759"/>
                  </a:lnTo>
                  <a:lnTo>
                    <a:pt x="341" y="769"/>
                  </a:lnTo>
                  <a:lnTo>
                    <a:pt x="346" y="774"/>
                  </a:lnTo>
                  <a:lnTo>
                    <a:pt x="346" y="784"/>
                  </a:lnTo>
                  <a:lnTo>
                    <a:pt x="351" y="789"/>
                  </a:lnTo>
                  <a:lnTo>
                    <a:pt x="351" y="800"/>
                  </a:lnTo>
                  <a:lnTo>
                    <a:pt x="361" y="810"/>
                  </a:lnTo>
                  <a:lnTo>
                    <a:pt x="361" y="825"/>
                  </a:lnTo>
                  <a:lnTo>
                    <a:pt x="366" y="830"/>
                  </a:lnTo>
                  <a:lnTo>
                    <a:pt x="366" y="835"/>
                  </a:lnTo>
                  <a:lnTo>
                    <a:pt x="372" y="840"/>
                  </a:lnTo>
                  <a:lnTo>
                    <a:pt x="372" y="851"/>
                  </a:lnTo>
                  <a:lnTo>
                    <a:pt x="377" y="856"/>
                  </a:lnTo>
                  <a:lnTo>
                    <a:pt x="377" y="866"/>
                  </a:lnTo>
                  <a:lnTo>
                    <a:pt x="382" y="871"/>
                  </a:lnTo>
                  <a:lnTo>
                    <a:pt x="382" y="876"/>
                  </a:lnTo>
                  <a:lnTo>
                    <a:pt x="387" y="881"/>
                  </a:lnTo>
                  <a:lnTo>
                    <a:pt x="387" y="891"/>
                  </a:lnTo>
                  <a:lnTo>
                    <a:pt x="392" y="896"/>
                  </a:lnTo>
                  <a:lnTo>
                    <a:pt x="392" y="907"/>
                  </a:lnTo>
                  <a:lnTo>
                    <a:pt x="402" y="917"/>
                  </a:lnTo>
                  <a:lnTo>
                    <a:pt x="402" y="932"/>
                  </a:lnTo>
                  <a:lnTo>
                    <a:pt x="407" y="937"/>
                  </a:lnTo>
                  <a:lnTo>
                    <a:pt x="407" y="947"/>
                  </a:lnTo>
                  <a:lnTo>
                    <a:pt x="417" y="957"/>
                  </a:lnTo>
                  <a:lnTo>
                    <a:pt x="417" y="973"/>
                  </a:lnTo>
                  <a:lnTo>
                    <a:pt x="427" y="983"/>
                  </a:lnTo>
                  <a:lnTo>
                    <a:pt x="427" y="998"/>
                  </a:lnTo>
                  <a:lnTo>
                    <a:pt x="433" y="1003"/>
                  </a:lnTo>
                  <a:lnTo>
                    <a:pt x="433" y="1013"/>
                  </a:lnTo>
                  <a:lnTo>
                    <a:pt x="443" y="1024"/>
                  </a:lnTo>
                  <a:lnTo>
                    <a:pt x="443" y="1039"/>
                  </a:lnTo>
                  <a:lnTo>
                    <a:pt x="453" y="1049"/>
                  </a:lnTo>
                  <a:lnTo>
                    <a:pt x="453" y="1064"/>
                  </a:lnTo>
                  <a:lnTo>
                    <a:pt x="463" y="1075"/>
                  </a:lnTo>
                  <a:lnTo>
                    <a:pt x="463" y="1090"/>
                  </a:lnTo>
                  <a:lnTo>
                    <a:pt x="473" y="1100"/>
                  </a:lnTo>
                  <a:lnTo>
                    <a:pt x="473" y="1115"/>
                  </a:lnTo>
                  <a:lnTo>
                    <a:pt x="483" y="1126"/>
                  </a:lnTo>
                  <a:lnTo>
                    <a:pt x="483" y="1136"/>
                  </a:lnTo>
                  <a:lnTo>
                    <a:pt x="488" y="1141"/>
                  </a:lnTo>
                  <a:lnTo>
                    <a:pt x="488" y="1151"/>
                  </a:lnTo>
                  <a:lnTo>
                    <a:pt x="499" y="1161"/>
                  </a:lnTo>
                  <a:lnTo>
                    <a:pt x="499" y="1171"/>
                  </a:lnTo>
                  <a:lnTo>
                    <a:pt x="504" y="1176"/>
                  </a:lnTo>
                  <a:lnTo>
                    <a:pt x="504" y="1187"/>
                  </a:lnTo>
                  <a:lnTo>
                    <a:pt x="514" y="1197"/>
                  </a:lnTo>
                  <a:lnTo>
                    <a:pt x="514" y="1207"/>
                  </a:lnTo>
                  <a:lnTo>
                    <a:pt x="519" y="1212"/>
                  </a:lnTo>
                </a:path>
              </a:pathLst>
            </a:custGeom>
            <a:noFill/>
            <a:ln w="19050" cmpd="sng">
              <a:solidFill>
                <a:schemeClr val="accent3"/>
              </a:solidFill>
              <a:prstDash val="solid"/>
              <a:round/>
              <a:headEnd/>
              <a:tailEnd/>
            </a:ln>
          </p:spPr>
          <p:txBody>
            <a:bodyPr/>
            <a:lstStyle/>
            <a:p>
              <a:endParaRPr lang="en-US"/>
            </a:p>
          </p:txBody>
        </p:sp>
        <p:sp>
          <p:nvSpPr>
            <p:cNvPr id="51" name="Freeform 13"/>
            <p:cNvSpPr>
              <a:spLocks/>
            </p:cNvSpPr>
            <p:nvPr/>
          </p:nvSpPr>
          <p:spPr bwMode="auto">
            <a:xfrm>
              <a:off x="3535128" y="2799007"/>
              <a:ext cx="1037087" cy="418524"/>
            </a:xfrm>
            <a:custGeom>
              <a:avLst/>
              <a:gdLst/>
              <a:ahLst/>
              <a:cxnLst>
                <a:cxn ang="0">
                  <a:pos x="10" y="20"/>
                </a:cxn>
                <a:cxn ang="0">
                  <a:pos x="20" y="56"/>
                </a:cxn>
                <a:cxn ang="0">
                  <a:pos x="41" y="87"/>
                </a:cxn>
                <a:cxn ang="0">
                  <a:pos x="51" y="117"/>
                </a:cxn>
                <a:cxn ang="0">
                  <a:pos x="71" y="148"/>
                </a:cxn>
                <a:cxn ang="0">
                  <a:pos x="81" y="178"/>
                </a:cxn>
                <a:cxn ang="0">
                  <a:pos x="97" y="204"/>
                </a:cxn>
                <a:cxn ang="0">
                  <a:pos x="117" y="229"/>
                </a:cxn>
                <a:cxn ang="0">
                  <a:pos x="132" y="255"/>
                </a:cxn>
                <a:cxn ang="0">
                  <a:pos x="142" y="275"/>
                </a:cxn>
                <a:cxn ang="0">
                  <a:pos x="163" y="301"/>
                </a:cxn>
                <a:cxn ang="0">
                  <a:pos x="173" y="316"/>
                </a:cxn>
                <a:cxn ang="0">
                  <a:pos x="188" y="336"/>
                </a:cxn>
                <a:cxn ang="0">
                  <a:pos x="203" y="352"/>
                </a:cxn>
                <a:cxn ang="0">
                  <a:pos x="219" y="367"/>
                </a:cxn>
                <a:cxn ang="0">
                  <a:pos x="234" y="377"/>
                </a:cxn>
                <a:cxn ang="0">
                  <a:pos x="249" y="392"/>
                </a:cxn>
                <a:cxn ang="0">
                  <a:pos x="264" y="397"/>
                </a:cxn>
                <a:cxn ang="0">
                  <a:pos x="280" y="408"/>
                </a:cxn>
                <a:cxn ang="0">
                  <a:pos x="295" y="413"/>
                </a:cxn>
                <a:cxn ang="0">
                  <a:pos x="310" y="413"/>
                </a:cxn>
                <a:cxn ang="0">
                  <a:pos x="325" y="413"/>
                </a:cxn>
                <a:cxn ang="0">
                  <a:pos x="341" y="413"/>
                </a:cxn>
                <a:cxn ang="0">
                  <a:pos x="356" y="413"/>
                </a:cxn>
                <a:cxn ang="0">
                  <a:pos x="371" y="408"/>
                </a:cxn>
                <a:cxn ang="0">
                  <a:pos x="387" y="402"/>
                </a:cxn>
                <a:cxn ang="0">
                  <a:pos x="402" y="392"/>
                </a:cxn>
                <a:cxn ang="0">
                  <a:pos x="417" y="382"/>
                </a:cxn>
                <a:cxn ang="0">
                  <a:pos x="432" y="372"/>
                </a:cxn>
                <a:cxn ang="0">
                  <a:pos x="448" y="357"/>
                </a:cxn>
                <a:cxn ang="0">
                  <a:pos x="463" y="341"/>
                </a:cxn>
                <a:cxn ang="0">
                  <a:pos x="478" y="326"/>
                </a:cxn>
                <a:cxn ang="0">
                  <a:pos x="493" y="306"/>
                </a:cxn>
                <a:cxn ang="0">
                  <a:pos x="509" y="285"/>
                </a:cxn>
                <a:cxn ang="0">
                  <a:pos x="529" y="260"/>
                </a:cxn>
                <a:cxn ang="0">
                  <a:pos x="539" y="239"/>
                </a:cxn>
                <a:cxn ang="0">
                  <a:pos x="554" y="214"/>
                </a:cxn>
                <a:cxn ang="0">
                  <a:pos x="575" y="183"/>
                </a:cxn>
                <a:cxn ang="0">
                  <a:pos x="585" y="158"/>
                </a:cxn>
                <a:cxn ang="0">
                  <a:pos x="605" y="127"/>
                </a:cxn>
                <a:cxn ang="0">
                  <a:pos x="615" y="97"/>
                </a:cxn>
                <a:cxn ang="0">
                  <a:pos x="636" y="66"/>
                </a:cxn>
              </a:cxnLst>
              <a:rect l="0" t="0" r="r" b="b"/>
              <a:pathLst>
                <a:path w="646" h="413">
                  <a:moveTo>
                    <a:pt x="0" y="0"/>
                  </a:moveTo>
                  <a:lnTo>
                    <a:pt x="0" y="10"/>
                  </a:lnTo>
                  <a:lnTo>
                    <a:pt x="10" y="20"/>
                  </a:lnTo>
                  <a:lnTo>
                    <a:pt x="10" y="31"/>
                  </a:lnTo>
                  <a:lnTo>
                    <a:pt x="20" y="41"/>
                  </a:lnTo>
                  <a:lnTo>
                    <a:pt x="20" y="56"/>
                  </a:lnTo>
                  <a:lnTo>
                    <a:pt x="31" y="66"/>
                  </a:lnTo>
                  <a:lnTo>
                    <a:pt x="31" y="77"/>
                  </a:lnTo>
                  <a:lnTo>
                    <a:pt x="41" y="87"/>
                  </a:lnTo>
                  <a:lnTo>
                    <a:pt x="41" y="97"/>
                  </a:lnTo>
                  <a:lnTo>
                    <a:pt x="51" y="107"/>
                  </a:lnTo>
                  <a:lnTo>
                    <a:pt x="51" y="117"/>
                  </a:lnTo>
                  <a:lnTo>
                    <a:pt x="61" y="127"/>
                  </a:lnTo>
                  <a:lnTo>
                    <a:pt x="61" y="138"/>
                  </a:lnTo>
                  <a:lnTo>
                    <a:pt x="71" y="148"/>
                  </a:lnTo>
                  <a:lnTo>
                    <a:pt x="71" y="158"/>
                  </a:lnTo>
                  <a:lnTo>
                    <a:pt x="81" y="168"/>
                  </a:lnTo>
                  <a:lnTo>
                    <a:pt x="81" y="178"/>
                  </a:lnTo>
                  <a:lnTo>
                    <a:pt x="86" y="183"/>
                  </a:lnTo>
                  <a:lnTo>
                    <a:pt x="97" y="194"/>
                  </a:lnTo>
                  <a:lnTo>
                    <a:pt x="97" y="204"/>
                  </a:lnTo>
                  <a:lnTo>
                    <a:pt x="107" y="214"/>
                  </a:lnTo>
                  <a:lnTo>
                    <a:pt x="107" y="219"/>
                  </a:lnTo>
                  <a:lnTo>
                    <a:pt x="117" y="229"/>
                  </a:lnTo>
                  <a:lnTo>
                    <a:pt x="117" y="239"/>
                  </a:lnTo>
                  <a:lnTo>
                    <a:pt x="122" y="245"/>
                  </a:lnTo>
                  <a:lnTo>
                    <a:pt x="132" y="255"/>
                  </a:lnTo>
                  <a:lnTo>
                    <a:pt x="132" y="260"/>
                  </a:lnTo>
                  <a:lnTo>
                    <a:pt x="142" y="270"/>
                  </a:lnTo>
                  <a:lnTo>
                    <a:pt x="142" y="275"/>
                  </a:lnTo>
                  <a:lnTo>
                    <a:pt x="153" y="285"/>
                  </a:lnTo>
                  <a:lnTo>
                    <a:pt x="153" y="290"/>
                  </a:lnTo>
                  <a:lnTo>
                    <a:pt x="163" y="301"/>
                  </a:lnTo>
                  <a:lnTo>
                    <a:pt x="163" y="306"/>
                  </a:lnTo>
                  <a:lnTo>
                    <a:pt x="168" y="311"/>
                  </a:lnTo>
                  <a:lnTo>
                    <a:pt x="173" y="316"/>
                  </a:lnTo>
                  <a:lnTo>
                    <a:pt x="183" y="326"/>
                  </a:lnTo>
                  <a:lnTo>
                    <a:pt x="183" y="331"/>
                  </a:lnTo>
                  <a:lnTo>
                    <a:pt x="188" y="336"/>
                  </a:lnTo>
                  <a:lnTo>
                    <a:pt x="193" y="341"/>
                  </a:lnTo>
                  <a:lnTo>
                    <a:pt x="198" y="346"/>
                  </a:lnTo>
                  <a:lnTo>
                    <a:pt x="203" y="352"/>
                  </a:lnTo>
                  <a:lnTo>
                    <a:pt x="209" y="357"/>
                  </a:lnTo>
                  <a:lnTo>
                    <a:pt x="214" y="362"/>
                  </a:lnTo>
                  <a:lnTo>
                    <a:pt x="219" y="367"/>
                  </a:lnTo>
                  <a:lnTo>
                    <a:pt x="224" y="372"/>
                  </a:lnTo>
                  <a:lnTo>
                    <a:pt x="229" y="377"/>
                  </a:lnTo>
                  <a:lnTo>
                    <a:pt x="234" y="377"/>
                  </a:lnTo>
                  <a:lnTo>
                    <a:pt x="239" y="382"/>
                  </a:lnTo>
                  <a:lnTo>
                    <a:pt x="244" y="387"/>
                  </a:lnTo>
                  <a:lnTo>
                    <a:pt x="249" y="392"/>
                  </a:lnTo>
                  <a:lnTo>
                    <a:pt x="254" y="392"/>
                  </a:lnTo>
                  <a:lnTo>
                    <a:pt x="259" y="397"/>
                  </a:lnTo>
                  <a:lnTo>
                    <a:pt x="264" y="397"/>
                  </a:lnTo>
                  <a:lnTo>
                    <a:pt x="270" y="402"/>
                  </a:lnTo>
                  <a:lnTo>
                    <a:pt x="275" y="402"/>
                  </a:lnTo>
                  <a:lnTo>
                    <a:pt x="280" y="408"/>
                  </a:lnTo>
                  <a:lnTo>
                    <a:pt x="285" y="408"/>
                  </a:lnTo>
                  <a:lnTo>
                    <a:pt x="290" y="408"/>
                  </a:lnTo>
                  <a:lnTo>
                    <a:pt x="295" y="413"/>
                  </a:lnTo>
                  <a:lnTo>
                    <a:pt x="300" y="413"/>
                  </a:lnTo>
                  <a:lnTo>
                    <a:pt x="305" y="413"/>
                  </a:lnTo>
                  <a:lnTo>
                    <a:pt x="310" y="413"/>
                  </a:lnTo>
                  <a:lnTo>
                    <a:pt x="315" y="413"/>
                  </a:lnTo>
                  <a:lnTo>
                    <a:pt x="320" y="413"/>
                  </a:lnTo>
                  <a:lnTo>
                    <a:pt x="325" y="413"/>
                  </a:lnTo>
                  <a:lnTo>
                    <a:pt x="331" y="413"/>
                  </a:lnTo>
                  <a:lnTo>
                    <a:pt x="336" y="413"/>
                  </a:lnTo>
                  <a:lnTo>
                    <a:pt x="341" y="413"/>
                  </a:lnTo>
                  <a:lnTo>
                    <a:pt x="346" y="413"/>
                  </a:lnTo>
                  <a:lnTo>
                    <a:pt x="351" y="413"/>
                  </a:lnTo>
                  <a:lnTo>
                    <a:pt x="356" y="413"/>
                  </a:lnTo>
                  <a:lnTo>
                    <a:pt x="361" y="413"/>
                  </a:lnTo>
                  <a:lnTo>
                    <a:pt x="366" y="408"/>
                  </a:lnTo>
                  <a:lnTo>
                    <a:pt x="371" y="408"/>
                  </a:lnTo>
                  <a:lnTo>
                    <a:pt x="376" y="408"/>
                  </a:lnTo>
                  <a:lnTo>
                    <a:pt x="381" y="402"/>
                  </a:lnTo>
                  <a:lnTo>
                    <a:pt x="387" y="402"/>
                  </a:lnTo>
                  <a:lnTo>
                    <a:pt x="392" y="397"/>
                  </a:lnTo>
                  <a:lnTo>
                    <a:pt x="397" y="397"/>
                  </a:lnTo>
                  <a:lnTo>
                    <a:pt x="402" y="392"/>
                  </a:lnTo>
                  <a:lnTo>
                    <a:pt x="407" y="387"/>
                  </a:lnTo>
                  <a:lnTo>
                    <a:pt x="412" y="387"/>
                  </a:lnTo>
                  <a:lnTo>
                    <a:pt x="417" y="382"/>
                  </a:lnTo>
                  <a:lnTo>
                    <a:pt x="422" y="377"/>
                  </a:lnTo>
                  <a:lnTo>
                    <a:pt x="427" y="377"/>
                  </a:lnTo>
                  <a:lnTo>
                    <a:pt x="432" y="372"/>
                  </a:lnTo>
                  <a:lnTo>
                    <a:pt x="437" y="367"/>
                  </a:lnTo>
                  <a:lnTo>
                    <a:pt x="442" y="362"/>
                  </a:lnTo>
                  <a:lnTo>
                    <a:pt x="448" y="357"/>
                  </a:lnTo>
                  <a:lnTo>
                    <a:pt x="453" y="352"/>
                  </a:lnTo>
                  <a:lnTo>
                    <a:pt x="458" y="346"/>
                  </a:lnTo>
                  <a:lnTo>
                    <a:pt x="463" y="341"/>
                  </a:lnTo>
                  <a:lnTo>
                    <a:pt x="468" y="336"/>
                  </a:lnTo>
                  <a:lnTo>
                    <a:pt x="473" y="331"/>
                  </a:lnTo>
                  <a:lnTo>
                    <a:pt x="478" y="326"/>
                  </a:lnTo>
                  <a:lnTo>
                    <a:pt x="488" y="316"/>
                  </a:lnTo>
                  <a:lnTo>
                    <a:pt x="488" y="311"/>
                  </a:lnTo>
                  <a:lnTo>
                    <a:pt x="493" y="306"/>
                  </a:lnTo>
                  <a:lnTo>
                    <a:pt x="498" y="301"/>
                  </a:lnTo>
                  <a:lnTo>
                    <a:pt x="509" y="290"/>
                  </a:lnTo>
                  <a:lnTo>
                    <a:pt x="509" y="285"/>
                  </a:lnTo>
                  <a:lnTo>
                    <a:pt x="519" y="275"/>
                  </a:lnTo>
                  <a:lnTo>
                    <a:pt x="519" y="270"/>
                  </a:lnTo>
                  <a:lnTo>
                    <a:pt x="529" y="260"/>
                  </a:lnTo>
                  <a:lnTo>
                    <a:pt x="529" y="255"/>
                  </a:lnTo>
                  <a:lnTo>
                    <a:pt x="539" y="245"/>
                  </a:lnTo>
                  <a:lnTo>
                    <a:pt x="539" y="239"/>
                  </a:lnTo>
                  <a:lnTo>
                    <a:pt x="549" y="229"/>
                  </a:lnTo>
                  <a:lnTo>
                    <a:pt x="549" y="219"/>
                  </a:lnTo>
                  <a:lnTo>
                    <a:pt x="554" y="214"/>
                  </a:lnTo>
                  <a:lnTo>
                    <a:pt x="565" y="204"/>
                  </a:lnTo>
                  <a:lnTo>
                    <a:pt x="565" y="194"/>
                  </a:lnTo>
                  <a:lnTo>
                    <a:pt x="575" y="183"/>
                  </a:lnTo>
                  <a:lnTo>
                    <a:pt x="575" y="178"/>
                  </a:lnTo>
                  <a:lnTo>
                    <a:pt x="585" y="168"/>
                  </a:lnTo>
                  <a:lnTo>
                    <a:pt x="585" y="158"/>
                  </a:lnTo>
                  <a:lnTo>
                    <a:pt x="595" y="148"/>
                  </a:lnTo>
                  <a:lnTo>
                    <a:pt x="595" y="138"/>
                  </a:lnTo>
                  <a:lnTo>
                    <a:pt x="605" y="127"/>
                  </a:lnTo>
                  <a:lnTo>
                    <a:pt x="605" y="117"/>
                  </a:lnTo>
                  <a:lnTo>
                    <a:pt x="615" y="107"/>
                  </a:lnTo>
                  <a:lnTo>
                    <a:pt x="615" y="97"/>
                  </a:lnTo>
                  <a:lnTo>
                    <a:pt x="626" y="87"/>
                  </a:lnTo>
                  <a:lnTo>
                    <a:pt x="626" y="77"/>
                  </a:lnTo>
                  <a:lnTo>
                    <a:pt x="636" y="66"/>
                  </a:lnTo>
                  <a:lnTo>
                    <a:pt x="636" y="51"/>
                  </a:lnTo>
                  <a:lnTo>
                    <a:pt x="646" y="41"/>
                  </a:lnTo>
                </a:path>
              </a:pathLst>
            </a:custGeom>
            <a:noFill/>
            <a:ln w="19050" cmpd="sng">
              <a:solidFill>
                <a:schemeClr val="accent3"/>
              </a:solidFill>
              <a:prstDash val="solid"/>
              <a:round/>
              <a:headEnd/>
              <a:tailEnd/>
            </a:ln>
          </p:spPr>
          <p:txBody>
            <a:bodyPr/>
            <a:lstStyle/>
            <a:p>
              <a:endParaRPr lang="en-US"/>
            </a:p>
          </p:txBody>
        </p:sp>
        <p:sp>
          <p:nvSpPr>
            <p:cNvPr id="52" name="Freeform 14"/>
            <p:cNvSpPr>
              <a:spLocks/>
            </p:cNvSpPr>
            <p:nvPr/>
          </p:nvSpPr>
          <p:spPr bwMode="auto">
            <a:xfrm>
              <a:off x="4572215" y="1545462"/>
              <a:ext cx="889391" cy="1295094"/>
            </a:xfrm>
            <a:custGeom>
              <a:avLst/>
              <a:gdLst/>
              <a:ahLst/>
              <a:cxnLst>
                <a:cxn ang="0">
                  <a:pos x="10" y="1257"/>
                </a:cxn>
                <a:cxn ang="0">
                  <a:pos x="15" y="1232"/>
                </a:cxn>
                <a:cxn ang="0">
                  <a:pos x="30" y="1207"/>
                </a:cxn>
                <a:cxn ang="0">
                  <a:pos x="41" y="1176"/>
                </a:cxn>
                <a:cxn ang="0">
                  <a:pos x="56" y="1151"/>
                </a:cxn>
                <a:cxn ang="0">
                  <a:pos x="66" y="1110"/>
                </a:cxn>
                <a:cxn ang="0">
                  <a:pos x="81" y="1084"/>
                </a:cxn>
                <a:cxn ang="0">
                  <a:pos x="86" y="1059"/>
                </a:cxn>
                <a:cxn ang="0">
                  <a:pos x="107" y="1023"/>
                </a:cxn>
                <a:cxn ang="0">
                  <a:pos x="117" y="982"/>
                </a:cxn>
                <a:cxn ang="0">
                  <a:pos x="132" y="957"/>
                </a:cxn>
                <a:cxn ang="0">
                  <a:pos x="142" y="916"/>
                </a:cxn>
                <a:cxn ang="0">
                  <a:pos x="158" y="891"/>
                </a:cxn>
                <a:cxn ang="0">
                  <a:pos x="163" y="860"/>
                </a:cxn>
                <a:cxn ang="0">
                  <a:pos x="178" y="830"/>
                </a:cxn>
                <a:cxn ang="0">
                  <a:pos x="188" y="794"/>
                </a:cxn>
                <a:cxn ang="0">
                  <a:pos x="203" y="769"/>
                </a:cxn>
                <a:cxn ang="0">
                  <a:pos x="208" y="738"/>
                </a:cxn>
                <a:cxn ang="0">
                  <a:pos x="224" y="707"/>
                </a:cxn>
                <a:cxn ang="0">
                  <a:pos x="234" y="672"/>
                </a:cxn>
                <a:cxn ang="0">
                  <a:pos x="249" y="646"/>
                </a:cxn>
                <a:cxn ang="0">
                  <a:pos x="254" y="616"/>
                </a:cxn>
                <a:cxn ang="0">
                  <a:pos x="275" y="580"/>
                </a:cxn>
                <a:cxn ang="0">
                  <a:pos x="280" y="550"/>
                </a:cxn>
                <a:cxn ang="0">
                  <a:pos x="300" y="514"/>
                </a:cxn>
                <a:cxn ang="0">
                  <a:pos x="310" y="473"/>
                </a:cxn>
                <a:cxn ang="0">
                  <a:pos x="330" y="438"/>
                </a:cxn>
                <a:cxn ang="0">
                  <a:pos x="341" y="397"/>
                </a:cxn>
                <a:cxn ang="0">
                  <a:pos x="356" y="371"/>
                </a:cxn>
                <a:cxn ang="0">
                  <a:pos x="366" y="341"/>
                </a:cxn>
                <a:cxn ang="0">
                  <a:pos x="381" y="315"/>
                </a:cxn>
                <a:cxn ang="0">
                  <a:pos x="391" y="280"/>
                </a:cxn>
                <a:cxn ang="0">
                  <a:pos x="412" y="249"/>
                </a:cxn>
                <a:cxn ang="0">
                  <a:pos x="422" y="219"/>
                </a:cxn>
                <a:cxn ang="0">
                  <a:pos x="442" y="188"/>
                </a:cxn>
                <a:cxn ang="0">
                  <a:pos x="453" y="157"/>
                </a:cxn>
                <a:cxn ang="0">
                  <a:pos x="468" y="132"/>
                </a:cxn>
                <a:cxn ang="0">
                  <a:pos x="488" y="101"/>
                </a:cxn>
                <a:cxn ang="0">
                  <a:pos x="498" y="81"/>
                </a:cxn>
                <a:cxn ang="0">
                  <a:pos x="514" y="56"/>
                </a:cxn>
                <a:cxn ang="0">
                  <a:pos x="529" y="35"/>
                </a:cxn>
                <a:cxn ang="0">
                  <a:pos x="544" y="15"/>
                </a:cxn>
              </a:cxnLst>
              <a:rect l="0" t="0" r="r" b="b"/>
              <a:pathLst>
                <a:path w="554" h="1278">
                  <a:moveTo>
                    <a:pt x="0" y="1278"/>
                  </a:moveTo>
                  <a:lnTo>
                    <a:pt x="0" y="1268"/>
                  </a:lnTo>
                  <a:lnTo>
                    <a:pt x="10" y="1257"/>
                  </a:lnTo>
                  <a:lnTo>
                    <a:pt x="10" y="1247"/>
                  </a:lnTo>
                  <a:lnTo>
                    <a:pt x="15" y="1242"/>
                  </a:lnTo>
                  <a:lnTo>
                    <a:pt x="15" y="1232"/>
                  </a:lnTo>
                  <a:lnTo>
                    <a:pt x="25" y="1222"/>
                  </a:lnTo>
                  <a:lnTo>
                    <a:pt x="25" y="1212"/>
                  </a:lnTo>
                  <a:lnTo>
                    <a:pt x="30" y="1207"/>
                  </a:lnTo>
                  <a:lnTo>
                    <a:pt x="30" y="1196"/>
                  </a:lnTo>
                  <a:lnTo>
                    <a:pt x="41" y="1186"/>
                  </a:lnTo>
                  <a:lnTo>
                    <a:pt x="41" y="1176"/>
                  </a:lnTo>
                  <a:lnTo>
                    <a:pt x="46" y="1171"/>
                  </a:lnTo>
                  <a:lnTo>
                    <a:pt x="46" y="1161"/>
                  </a:lnTo>
                  <a:lnTo>
                    <a:pt x="56" y="1151"/>
                  </a:lnTo>
                  <a:lnTo>
                    <a:pt x="56" y="1135"/>
                  </a:lnTo>
                  <a:lnTo>
                    <a:pt x="66" y="1125"/>
                  </a:lnTo>
                  <a:lnTo>
                    <a:pt x="66" y="1110"/>
                  </a:lnTo>
                  <a:lnTo>
                    <a:pt x="76" y="1100"/>
                  </a:lnTo>
                  <a:lnTo>
                    <a:pt x="76" y="1089"/>
                  </a:lnTo>
                  <a:lnTo>
                    <a:pt x="81" y="1084"/>
                  </a:lnTo>
                  <a:lnTo>
                    <a:pt x="81" y="1074"/>
                  </a:lnTo>
                  <a:lnTo>
                    <a:pt x="86" y="1069"/>
                  </a:lnTo>
                  <a:lnTo>
                    <a:pt x="86" y="1059"/>
                  </a:lnTo>
                  <a:lnTo>
                    <a:pt x="97" y="1049"/>
                  </a:lnTo>
                  <a:lnTo>
                    <a:pt x="97" y="1033"/>
                  </a:lnTo>
                  <a:lnTo>
                    <a:pt x="107" y="1023"/>
                  </a:lnTo>
                  <a:lnTo>
                    <a:pt x="107" y="1008"/>
                  </a:lnTo>
                  <a:lnTo>
                    <a:pt x="117" y="998"/>
                  </a:lnTo>
                  <a:lnTo>
                    <a:pt x="117" y="982"/>
                  </a:lnTo>
                  <a:lnTo>
                    <a:pt x="122" y="977"/>
                  </a:lnTo>
                  <a:lnTo>
                    <a:pt x="122" y="967"/>
                  </a:lnTo>
                  <a:lnTo>
                    <a:pt x="132" y="957"/>
                  </a:lnTo>
                  <a:lnTo>
                    <a:pt x="132" y="942"/>
                  </a:lnTo>
                  <a:lnTo>
                    <a:pt x="142" y="932"/>
                  </a:lnTo>
                  <a:lnTo>
                    <a:pt x="142" y="916"/>
                  </a:lnTo>
                  <a:lnTo>
                    <a:pt x="147" y="911"/>
                  </a:lnTo>
                  <a:lnTo>
                    <a:pt x="147" y="901"/>
                  </a:lnTo>
                  <a:lnTo>
                    <a:pt x="158" y="891"/>
                  </a:lnTo>
                  <a:lnTo>
                    <a:pt x="158" y="876"/>
                  </a:lnTo>
                  <a:lnTo>
                    <a:pt x="163" y="870"/>
                  </a:lnTo>
                  <a:lnTo>
                    <a:pt x="163" y="860"/>
                  </a:lnTo>
                  <a:lnTo>
                    <a:pt x="173" y="850"/>
                  </a:lnTo>
                  <a:lnTo>
                    <a:pt x="173" y="835"/>
                  </a:lnTo>
                  <a:lnTo>
                    <a:pt x="178" y="830"/>
                  </a:lnTo>
                  <a:lnTo>
                    <a:pt x="178" y="820"/>
                  </a:lnTo>
                  <a:lnTo>
                    <a:pt x="188" y="809"/>
                  </a:lnTo>
                  <a:lnTo>
                    <a:pt x="188" y="794"/>
                  </a:lnTo>
                  <a:lnTo>
                    <a:pt x="193" y="789"/>
                  </a:lnTo>
                  <a:lnTo>
                    <a:pt x="193" y="779"/>
                  </a:lnTo>
                  <a:lnTo>
                    <a:pt x="203" y="769"/>
                  </a:lnTo>
                  <a:lnTo>
                    <a:pt x="203" y="753"/>
                  </a:lnTo>
                  <a:lnTo>
                    <a:pt x="208" y="748"/>
                  </a:lnTo>
                  <a:lnTo>
                    <a:pt x="208" y="738"/>
                  </a:lnTo>
                  <a:lnTo>
                    <a:pt x="219" y="728"/>
                  </a:lnTo>
                  <a:lnTo>
                    <a:pt x="219" y="713"/>
                  </a:lnTo>
                  <a:lnTo>
                    <a:pt x="224" y="707"/>
                  </a:lnTo>
                  <a:lnTo>
                    <a:pt x="224" y="697"/>
                  </a:lnTo>
                  <a:lnTo>
                    <a:pt x="234" y="687"/>
                  </a:lnTo>
                  <a:lnTo>
                    <a:pt x="234" y="672"/>
                  </a:lnTo>
                  <a:lnTo>
                    <a:pt x="239" y="667"/>
                  </a:lnTo>
                  <a:lnTo>
                    <a:pt x="239" y="657"/>
                  </a:lnTo>
                  <a:lnTo>
                    <a:pt x="249" y="646"/>
                  </a:lnTo>
                  <a:lnTo>
                    <a:pt x="249" y="631"/>
                  </a:lnTo>
                  <a:lnTo>
                    <a:pt x="254" y="626"/>
                  </a:lnTo>
                  <a:lnTo>
                    <a:pt x="254" y="616"/>
                  </a:lnTo>
                  <a:lnTo>
                    <a:pt x="264" y="606"/>
                  </a:lnTo>
                  <a:lnTo>
                    <a:pt x="264" y="590"/>
                  </a:lnTo>
                  <a:lnTo>
                    <a:pt x="275" y="580"/>
                  </a:lnTo>
                  <a:lnTo>
                    <a:pt x="275" y="565"/>
                  </a:lnTo>
                  <a:lnTo>
                    <a:pt x="280" y="560"/>
                  </a:lnTo>
                  <a:lnTo>
                    <a:pt x="280" y="550"/>
                  </a:lnTo>
                  <a:lnTo>
                    <a:pt x="290" y="539"/>
                  </a:lnTo>
                  <a:lnTo>
                    <a:pt x="290" y="524"/>
                  </a:lnTo>
                  <a:lnTo>
                    <a:pt x="300" y="514"/>
                  </a:lnTo>
                  <a:lnTo>
                    <a:pt x="300" y="499"/>
                  </a:lnTo>
                  <a:lnTo>
                    <a:pt x="310" y="488"/>
                  </a:lnTo>
                  <a:lnTo>
                    <a:pt x="310" y="473"/>
                  </a:lnTo>
                  <a:lnTo>
                    <a:pt x="320" y="463"/>
                  </a:lnTo>
                  <a:lnTo>
                    <a:pt x="320" y="448"/>
                  </a:lnTo>
                  <a:lnTo>
                    <a:pt x="330" y="438"/>
                  </a:lnTo>
                  <a:lnTo>
                    <a:pt x="330" y="422"/>
                  </a:lnTo>
                  <a:lnTo>
                    <a:pt x="341" y="412"/>
                  </a:lnTo>
                  <a:lnTo>
                    <a:pt x="341" y="397"/>
                  </a:lnTo>
                  <a:lnTo>
                    <a:pt x="351" y="387"/>
                  </a:lnTo>
                  <a:lnTo>
                    <a:pt x="351" y="376"/>
                  </a:lnTo>
                  <a:lnTo>
                    <a:pt x="356" y="371"/>
                  </a:lnTo>
                  <a:lnTo>
                    <a:pt x="356" y="361"/>
                  </a:lnTo>
                  <a:lnTo>
                    <a:pt x="366" y="351"/>
                  </a:lnTo>
                  <a:lnTo>
                    <a:pt x="366" y="341"/>
                  </a:lnTo>
                  <a:lnTo>
                    <a:pt x="371" y="336"/>
                  </a:lnTo>
                  <a:lnTo>
                    <a:pt x="371" y="325"/>
                  </a:lnTo>
                  <a:lnTo>
                    <a:pt x="381" y="315"/>
                  </a:lnTo>
                  <a:lnTo>
                    <a:pt x="381" y="305"/>
                  </a:lnTo>
                  <a:lnTo>
                    <a:pt x="391" y="295"/>
                  </a:lnTo>
                  <a:lnTo>
                    <a:pt x="391" y="280"/>
                  </a:lnTo>
                  <a:lnTo>
                    <a:pt x="402" y="269"/>
                  </a:lnTo>
                  <a:lnTo>
                    <a:pt x="402" y="259"/>
                  </a:lnTo>
                  <a:lnTo>
                    <a:pt x="412" y="249"/>
                  </a:lnTo>
                  <a:lnTo>
                    <a:pt x="412" y="239"/>
                  </a:lnTo>
                  <a:lnTo>
                    <a:pt x="422" y="229"/>
                  </a:lnTo>
                  <a:lnTo>
                    <a:pt x="422" y="219"/>
                  </a:lnTo>
                  <a:lnTo>
                    <a:pt x="432" y="208"/>
                  </a:lnTo>
                  <a:lnTo>
                    <a:pt x="432" y="198"/>
                  </a:lnTo>
                  <a:lnTo>
                    <a:pt x="442" y="188"/>
                  </a:lnTo>
                  <a:lnTo>
                    <a:pt x="442" y="178"/>
                  </a:lnTo>
                  <a:lnTo>
                    <a:pt x="453" y="168"/>
                  </a:lnTo>
                  <a:lnTo>
                    <a:pt x="453" y="157"/>
                  </a:lnTo>
                  <a:lnTo>
                    <a:pt x="463" y="147"/>
                  </a:lnTo>
                  <a:lnTo>
                    <a:pt x="463" y="137"/>
                  </a:lnTo>
                  <a:lnTo>
                    <a:pt x="468" y="132"/>
                  </a:lnTo>
                  <a:lnTo>
                    <a:pt x="478" y="122"/>
                  </a:lnTo>
                  <a:lnTo>
                    <a:pt x="478" y="112"/>
                  </a:lnTo>
                  <a:lnTo>
                    <a:pt x="488" y="101"/>
                  </a:lnTo>
                  <a:lnTo>
                    <a:pt x="488" y="96"/>
                  </a:lnTo>
                  <a:lnTo>
                    <a:pt x="498" y="86"/>
                  </a:lnTo>
                  <a:lnTo>
                    <a:pt x="498" y="81"/>
                  </a:lnTo>
                  <a:lnTo>
                    <a:pt x="508" y="71"/>
                  </a:lnTo>
                  <a:lnTo>
                    <a:pt x="508" y="61"/>
                  </a:lnTo>
                  <a:lnTo>
                    <a:pt x="514" y="56"/>
                  </a:lnTo>
                  <a:lnTo>
                    <a:pt x="524" y="45"/>
                  </a:lnTo>
                  <a:lnTo>
                    <a:pt x="524" y="40"/>
                  </a:lnTo>
                  <a:lnTo>
                    <a:pt x="529" y="35"/>
                  </a:lnTo>
                  <a:lnTo>
                    <a:pt x="539" y="25"/>
                  </a:lnTo>
                  <a:lnTo>
                    <a:pt x="539" y="20"/>
                  </a:lnTo>
                  <a:lnTo>
                    <a:pt x="544" y="15"/>
                  </a:lnTo>
                  <a:lnTo>
                    <a:pt x="554" y="5"/>
                  </a:lnTo>
                  <a:lnTo>
                    <a:pt x="554" y="0"/>
                  </a:lnTo>
                </a:path>
              </a:pathLst>
            </a:custGeom>
            <a:noFill/>
            <a:ln w="19050" cmpd="sng">
              <a:solidFill>
                <a:schemeClr val="accent3"/>
              </a:solidFill>
              <a:prstDash val="solid"/>
              <a:round/>
              <a:headEnd/>
              <a:tailEnd/>
            </a:ln>
          </p:spPr>
          <p:txBody>
            <a:bodyPr/>
            <a:lstStyle/>
            <a:p>
              <a:endParaRPr lang="en-US"/>
            </a:p>
          </p:txBody>
        </p:sp>
        <p:sp>
          <p:nvSpPr>
            <p:cNvPr id="53" name="Freeform 15"/>
            <p:cNvSpPr>
              <a:spLocks/>
            </p:cNvSpPr>
            <p:nvPr/>
          </p:nvSpPr>
          <p:spPr bwMode="auto">
            <a:xfrm>
              <a:off x="5461606" y="1457298"/>
              <a:ext cx="515333" cy="113498"/>
            </a:xfrm>
            <a:custGeom>
              <a:avLst/>
              <a:gdLst/>
              <a:ahLst/>
              <a:cxnLst>
                <a:cxn ang="0">
                  <a:pos x="5" y="81"/>
                </a:cxn>
                <a:cxn ang="0">
                  <a:pos x="15" y="71"/>
                </a:cxn>
                <a:cxn ang="0">
                  <a:pos x="26" y="61"/>
                </a:cxn>
                <a:cxn ang="0">
                  <a:pos x="36" y="51"/>
                </a:cxn>
                <a:cxn ang="0">
                  <a:pos x="46" y="41"/>
                </a:cxn>
                <a:cxn ang="0">
                  <a:pos x="56" y="36"/>
                </a:cxn>
                <a:cxn ang="0">
                  <a:pos x="66" y="25"/>
                </a:cxn>
                <a:cxn ang="0">
                  <a:pos x="77" y="20"/>
                </a:cxn>
                <a:cxn ang="0">
                  <a:pos x="87" y="15"/>
                </a:cxn>
                <a:cxn ang="0">
                  <a:pos x="97" y="10"/>
                </a:cxn>
                <a:cxn ang="0">
                  <a:pos x="107" y="5"/>
                </a:cxn>
                <a:cxn ang="0">
                  <a:pos x="117" y="0"/>
                </a:cxn>
                <a:cxn ang="0">
                  <a:pos x="127" y="0"/>
                </a:cxn>
                <a:cxn ang="0">
                  <a:pos x="138" y="0"/>
                </a:cxn>
                <a:cxn ang="0">
                  <a:pos x="148" y="0"/>
                </a:cxn>
                <a:cxn ang="0">
                  <a:pos x="158" y="0"/>
                </a:cxn>
                <a:cxn ang="0">
                  <a:pos x="168" y="0"/>
                </a:cxn>
                <a:cxn ang="0">
                  <a:pos x="178" y="0"/>
                </a:cxn>
                <a:cxn ang="0">
                  <a:pos x="188" y="5"/>
                </a:cxn>
                <a:cxn ang="0">
                  <a:pos x="199" y="5"/>
                </a:cxn>
                <a:cxn ang="0">
                  <a:pos x="209" y="10"/>
                </a:cxn>
                <a:cxn ang="0">
                  <a:pos x="219" y="15"/>
                </a:cxn>
                <a:cxn ang="0">
                  <a:pos x="229" y="25"/>
                </a:cxn>
                <a:cxn ang="0">
                  <a:pos x="239" y="31"/>
                </a:cxn>
                <a:cxn ang="0">
                  <a:pos x="249" y="36"/>
                </a:cxn>
                <a:cxn ang="0">
                  <a:pos x="260" y="46"/>
                </a:cxn>
                <a:cxn ang="0">
                  <a:pos x="270" y="56"/>
                </a:cxn>
                <a:cxn ang="0">
                  <a:pos x="280" y="66"/>
                </a:cxn>
                <a:cxn ang="0">
                  <a:pos x="290" y="76"/>
                </a:cxn>
                <a:cxn ang="0">
                  <a:pos x="300" y="87"/>
                </a:cxn>
                <a:cxn ang="0">
                  <a:pos x="310" y="102"/>
                </a:cxn>
                <a:cxn ang="0">
                  <a:pos x="321" y="112"/>
                </a:cxn>
              </a:cxnLst>
              <a:rect l="0" t="0" r="r" b="b"/>
              <a:pathLst>
                <a:path w="321" h="112">
                  <a:moveTo>
                    <a:pt x="0" y="87"/>
                  </a:moveTo>
                  <a:lnTo>
                    <a:pt x="5" y="81"/>
                  </a:lnTo>
                  <a:lnTo>
                    <a:pt x="10" y="76"/>
                  </a:lnTo>
                  <a:lnTo>
                    <a:pt x="15" y="71"/>
                  </a:lnTo>
                  <a:lnTo>
                    <a:pt x="21" y="66"/>
                  </a:lnTo>
                  <a:lnTo>
                    <a:pt x="26" y="61"/>
                  </a:lnTo>
                  <a:lnTo>
                    <a:pt x="31" y="56"/>
                  </a:lnTo>
                  <a:lnTo>
                    <a:pt x="36" y="51"/>
                  </a:lnTo>
                  <a:lnTo>
                    <a:pt x="41" y="46"/>
                  </a:lnTo>
                  <a:lnTo>
                    <a:pt x="46" y="41"/>
                  </a:lnTo>
                  <a:lnTo>
                    <a:pt x="51" y="36"/>
                  </a:lnTo>
                  <a:lnTo>
                    <a:pt x="56" y="36"/>
                  </a:lnTo>
                  <a:lnTo>
                    <a:pt x="61" y="31"/>
                  </a:lnTo>
                  <a:lnTo>
                    <a:pt x="66" y="25"/>
                  </a:lnTo>
                  <a:lnTo>
                    <a:pt x="71" y="20"/>
                  </a:lnTo>
                  <a:lnTo>
                    <a:pt x="77" y="20"/>
                  </a:lnTo>
                  <a:lnTo>
                    <a:pt x="82" y="15"/>
                  </a:lnTo>
                  <a:lnTo>
                    <a:pt x="87" y="15"/>
                  </a:lnTo>
                  <a:lnTo>
                    <a:pt x="92" y="10"/>
                  </a:lnTo>
                  <a:lnTo>
                    <a:pt x="97" y="10"/>
                  </a:lnTo>
                  <a:lnTo>
                    <a:pt x="102" y="5"/>
                  </a:lnTo>
                  <a:lnTo>
                    <a:pt x="107" y="5"/>
                  </a:lnTo>
                  <a:lnTo>
                    <a:pt x="112" y="5"/>
                  </a:lnTo>
                  <a:lnTo>
                    <a:pt x="117" y="0"/>
                  </a:lnTo>
                  <a:lnTo>
                    <a:pt x="122" y="0"/>
                  </a:lnTo>
                  <a:lnTo>
                    <a:pt x="127" y="0"/>
                  </a:lnTo>
                  <a:lnTo>
                    <a:pt x="132" y="0"/>
                  </a:lnTo>
                  <a:lnTo>
                    <a:pt x="138" y="0"/>
                  </a:lnTo>
                  <a:lnTo>
                    <a:pt x="143" y="0"/>
                  </a:lnTo>
                  <a:lnTo>
                    <a:pt x="148" y="0"/>
                  </a:lnTo>
                  <a:lnTo>
                    <a:pt x="153" y="0"/>
                  </a:lnTo>
                  <a:lnTo>
                    <a:pt x="158" y="0"/>
                  </a:lnTo>
                  <a:lnTo>
                    <a:pt x="163" y="0"/>
                  </a:lnTo>
                  <a:lnTo>
                    <a:pt x="168" y="0"/>
                  </a:lnTo>
                  <a:lnTo>
                    <a:pt x="173" y="0"/>
                  </a:lnTo>
                  <a:lnTo>
                    <a:pt x="178" y="0"/>
                  </a:lnTo>
                  <a:lnTo>
                    <a:pt x="183" y="0"/>
                  </a:lnTo>
                  <a:lnTo>
                    <a:pt x="188" y="5"/>
                  </a:lnTo>
                  <a:lnTo>
                    <a:pt x="193" y="5"/>
                  </a:lnTo>
                  <a:lnTo>
                    <a:pt x="199" y="5"/>
                  </a:lnTo>
                  <a:lnTo>
                    <a:pt x="204" y="10"/>
                  </a:lnTo>
                  <a:lnTo>
                    <a:pt x="209" y="10"/>
                  </a:lnTo>
                  <a:lnTo>
                    <a:pt x="214" y="15"/>
                  </a:lnTo>
                  <a:lnTo>
                    <a:pt x="219" y="15"/>
                  </a:lnTo>
                  <a:lnTo>
                    <a:pt x="224" y="20"/>
                  </a:lnTo>
                  <a:lnTo>
                    <a:pt x="229" y="25"/>
                  </a:lnTo>
                  <a:lnTo>
                    <a:pt x="234" y="25"/>
                  </a:lnTo>
                  <a:lnTo>
                    <a:pt x="239" y="31"/>
                  </a:lnTo>
                  <a:lnTo>
                    <a:pt x="244" y="36"/>
                  </a:lnTo>
                  <a:lnTo>
                    <a:pt x="249" y="36"/>
                  </a:lnTo>
                  <a:lnTo>
                    <a:pt x="255" y="41"/>
                  </a:lnTo>
                  <a:lnTo>
                    <a:pt x="260" y="46"/>
                  </a:lnTo>
                  <a:lnTo>
                    <a:pt x="265" y="51"/>
                  </a:lnTo>
                  <a:lnTo>
                    <a:pt x="270" y="56"/>
                  </a:lnTo>
                  <a:lnTo>
                    <a:pt x="275" y="61"/>
                  </a:lnTo>
                  <a:lnTo>
                    <a:pt x="280" y="66"/>
                  </a:lnTo>
                  <a:lnTo>
                    <a:pt x="285" y="71"/>
                  </a:lnTo>
                  <a:lnTo>
                    <a:pt x="290" y="76"/>
                  </a:lnTo>
                  <a:lnTo>
                    <a:pt x="295" y="81"/>
                  </a:lnTo>
                  <a:lnTo>
                    <a:pt x="300" y="87"/>
                  </a:lnTo>
                  <a:lnTo>
                    <a:pt x="310" y="97"/>
                  </a:lnTo>
                  <a:lnTo>
                    <a:pt x="310" y="102"/>
                  </a:lnTo>
                  <a:lnTo>
                    <a:pt x="316" y="107"/>
                  </a:lnTo>
                  <a:lnTo>
                    <a:pt x="321" y="112"/>
                  </a:lnTo>
                </a:path>
              </a:pathLst>
            </a:custGeom>
            <a:noFill/>
            <a:ln w="19050" cmpd="sng">
              <a:solidFill>
                <a:schemeClr val="accent3"/>
              </a:solidFill>
              <a:prstDash val="solid"/>
              <a:round/>
              <a:headEnd/>
              <a:tailEnd/>
            </a:ln>
          </p:spPr>
          <p:txBody>
            <a:bodyPr/>
            <a:lstStyle/>
            <a:p>
              <a:endParaRPr lang="en-US"/>
            </a:p>
          </p:txBody>
        </p:sp>
        <p:sp>
          <p:nvSpPr>
            <p:cNvPr id="54" name="Freeform 16"/>
            <p:cNvSpPr>
              <a:spLocks/>
            </p:cNvSpPr>
            <p:nvPr/>
          </p:nvSpPr>
          <p:spPr bwMode="auto">
            <a:xfrm>
              <a:off x="2701926" y="1457298"/>
              <a:ext cx="507306" cy="1765300"/>
            </a:xfrm>
            <a:custGeom>
              <a:avLst/>
              <a:gdLst/>
              <a:ahLst/>
              <a:cxnLst>
                <a:cxn ang="0">
                  <a:pos x="5" y="779"/>
                </a:cxn>
                <a:cxn ang="0">
                  <a:pos x="10" y="611"/>
                </a:cxn>
                <a:cxn ang="0">
                  <a:pos x="21" y="519"/>
                </a:cxn>
                <a:cxn ang="0">
                  <a:pos x="26" y="351"/>
                </a:cxn>
                <a:cxn ang="0">
                  <a:pos x="36" y="260"/>
                </a:cxn>
                <a:cxn ang="0">
                  <a:pos x="41" y="92"/>
                </a:cxn>
                <a:cxn ang="0">
                  <a:pos x="51" y="0"/>
                </a:cxn>
                <a:cxn ang="0">
                  <a:pos x="56" y="163"/>
                </a:cxn>
                <a:cxn ang="0">
                  <a:pos x="66" y="255"/>
                </a:cxn>
                <a:cxn ang="0">
                  <a:pos x="71" y="423"/>
                </a:cxn>
                <a:cxn ang="0">
                  <a:pos x="82" y="514"/>
                </a:cxn>
                <a:cxn ang="0">
                  <a:pos x="87" y="682"/>
                </a:cxn>
                <a:cxn ang="0">
                  <a:pos x="97" y="774"/>
                </a:cxn>
                <a:cxn ang="0">
                  <a:pos x="102" y="942"/>
                </a:cxn>
                <a:cxn ang="0">
                  <a:pos x="112" y="1034"/>
                </a:cxn>
                <a:cxn ang="0">
                  <a:pos x="117" y="1202"/>
                </a:cxn>
                <a:cxn ang="0">
                  <a:pos x="127" y="1294"/>
                </a:cxn>
                <a:cxn ang="0">
                  <a:pos x="132" y="1462"/>
                </a:cxn>
                <a:cxn ang="0">
                  <a:pos x="143" y="1558"/>
                </a:cxn>
                <a:cxn ang="0">
                  <a:pos x="148" y="1726"/>
                </a:cxn>
                <a:cxn ang="0">
                  <a:pos x="153" y="1670"/>
                </a:cxn>
                <a:cxn ang="0">
                  <a:pos x="163" y="1574"/>
                </a:cxn>
                <a:cxn ang="0">
                  <a:pos x="168" y="1406"/>
                </a:cxn>
                <a:cxn ang="0">
                  <a:pos x="178" y="1314"/>
                </a:cxn>
                <a:cxn ang="0">
                  <a:pos x="183" y="1146"/>
                </a:cxn>
                <a:cxn ang="0">
                  <a:pos x="194" y="1054"/>
                </a:cxn>
                <a:cxn ang="0">
                  <a:pos x="199" y="886"/>
                </a:cxn>
                <a:cxn ang="0">
                  <a:pos x="209" y="794"/>
                </a:cxn>
                <a:cxn ang="0">
                  <a:pos x="214" y="626"/>
                </a:cxn>
                <a:cxn ang="0">
                  <a:pos x="224" y="535"/>
                </a:cxn>
                <a:cxn ang="0">
                  <a:pos x="229" y="367"/>
                </a:cxn>
                <a:cxn ang="0">
                  <a:pos x="239" y="275"/>
                </a:cxn>
                <a:cxn ang="0">
                  <a:pos x="244" y="107"/>
                </a:cxn>
                <a:cxn ang="0">
                  <a:pos x="255" y="15"/>
                </a:cxn>
                <a:cxn ang="0">
                  <a:pos x="260" y="66"/>
                </a:cxn>
                <a:cxn ang="0">
                  <a:pos x="265" y="234"/>
                </a:cxn>
                <a:cxn ang="0">
                  <a:pos x="275" y="326"/>
                </a:cxn>
                <a:cxn ang="0">
                  <a:pos x="280" y="494"/>
                </a:cxn>
                <a:cxn ang="0">
                  <a:pos x="290" y="586"/>
                </a:cxn>
                <a:cxn ang="0">
                  <a:pos x="295" y="754"/>
                </a:cxn>
                <a:cxn ang="0">
                  <a:pos x="305" y="845"/>
                </a:cxn>
                <a:cxn ang="0">
                  <a:pos x="310" y="1013"/>
                </a:cxn>
              </a:cxnLst>
              <a:rect l="0" t="0" r="r" b="b"/>
              <a:pathLst>
                <a:path w="316" h="1742">
                  <a:moveTo>
                    <a:pt x="0" y="871"/>
                  </a:moveTo>
                  <a:lnTo>
                    <a:pt x="0" y="784"/>
                  </a:lnTo>
                  <a:lnTo>
                    <a:pt x="5" y="779"/>
                  </a:lnTo>
                  <a:lnTo>
                    <a:pt x="5" y="698"/>
                  </a:lnTo>
                  <a:lnTo>
                    <a:pt x="10" y="693"/>
                  </a:lnTo>
                  <a:lnTo>
                    <a:pt x="10" y="611"/>
                  </a:lnTo>
                  <a:lnTo>
                    <a:pt x="16" y="606"/>
                  </a:lnTo>
                  <a:lnTo>
                    <a:pt x="16" y="525"/>
                  </a:lnTo>
                  <a:lnTo>
                    <a:pt x="21" y="519"/>
                  </a:lnTo>
                  <a:lnTo>
                    <a:pt x="21" y="438"/>
                  </a:lnTo>
                  <a:lnTo>
                    <a:pt x="26" y="433"/>
                  </a:lnTo>
                  <a:lnTo>
                    <a:pt x="26" y="351"/>
                  </a:lnTo>
                  <a:lnTo>
                    <a:pt x="31" y="346"/>
                  </a:lnTo>
                  <a:lnTo>
                    <a:pt x="31" y="265"/>
                  </a:lnTo>
                  <a:lnTo>
                    <a:pt x="36" y="260"/>
                  </a:lnTo>
                  <a:lnTo>
                    <a:pt x="36" y="178"/>
                  </a:lnTo>
                  <a:lnTo>
                    <a:pt x="41" y="173"/>
                  </a:lnTo>
                  <a:lnTo>
                    <a:pt x="41" y="92"/>
                  </a:lnTo>
                  <a:lnTo>
                    <a:pt x="46" y="87"/>
                  </a:lnTo>
                  <a:lnTo>
                    <a:pt x="46" y="5"/>
                  </a:lnTo>
                  <a:lnTo>
                    <a:pt x="51" y="0"/>
                  </a:lnTo>
                  <a:lnTo>
                    <a:pt x="51" y="76"/>
                  </a:lnTo>
                  <a:lnTo>
                    <a:pt x="56" y="81"/>
                  </a:lnTo>
                  <a:lnTo>
                    <a:pt x="56" y="163"/>
                  </a:lnTo>
                  <a:lnTo>
                    <a:pt x="61" y="168"/>
                  </a:lnTo>
                  <a:lnTo>
                    <a:pt x="61" y="250"/>
                  </a:lnTo>
                  <a:lnTo>
                    <a:pt x="66" y="255"/>
                  </a:lnTo>
                  <a:lnTo>
                    <a:pt x="66" y="336"/>
                  </a:lnTo>
                  <a:lnTo>
                    <a:pt x="71" y="341"/>
                  </a:lnTo>
                  <a:lnTo>
                    <a:pt x="71" y="423"/>
                  </a:lnTo>
                  <a:lnTo>
                    <a:pt x="77" y="428"/>
                  </a:lnTo>
                  <a:lnTo>
                    <a:pt x="77" y="509"/>
                  </a:lnTo>
                  <a:lnTo>
                    <a:pt x="82" y="514"/>
                  </a:lnTo>
                  <a:lnTo>
                    <a:pt x="82" y="596"/>
                  </a:lnTo>
                  <a:lnTo>
                    <a:pt x="87" y="601"/>
                  </a:lnTo>
                  <a:lnTo>
                    <a:pt x="87" y="682"/>
                  </a:lnTo>
                  <a:lnTo>
                    <a:pt x="92" y="688"/>
                  </a:lnTo>
                  <a:lnTo>
                    <a:pt x="92" y="769"/>
                  </a:lnTo>
                  <a:lnTo>
                    <a:pt x="97" y="774"/>
                  </a:lnTo>
                  <a:lnTo>
                    <a:pt x="97" y="856"/>
                  </a:lnTo>
                  <a:lnTo>
                    <a:pt x="102" y="861"/>
                  </a:lnTo>
                  <a:lnTo>
                    <a:pt x="102" y="942"/>
                  </a:lnTo>
                  <a:lnTo>
                    <a:pt x="107" y="947"/>
                  </a:lnTo>
                  <a:lnTo>
                    <a:pt x="107" y="1029"/>
                  </a:lnTo>
                  <a:lnTo>
                    <a:pt x="112" y="1034"/>
                  </a:lnTo>
                  <a:lnTo>
                    <a:pt x="112" y="1115"/>
                  </a:lnTo>
                  <a:lnTo>
                    <a:pt x="117" y="1120"/>
                  </a:lnTo>
                  <a:lnTo>
                    <a:pt x="117" y="1202"/>
                  </a:lnTo>
                  <a:lnTo>
                    <a:pt x="122" y="1207"/>
                  </a:lnTo>
                  <a:lnTo>
                    <a:pt x="122" y="1288"/>
                  </a:lnTo>
                  <a:lnTo>
                    <a:pt x="127" y="1294"/>
                  </a:lnTo>
                  <a:lnTo>
                    <a:pt x="127" y="1380"/>
                  </a:lnTo>
                  <a:lnTo>
                    <a:pt x="132" y="1385"/>
                  </a:lnTo>
                  <a:lnTo>
                    <a:pt x="132" y="1462"/>
                  </a:lnTo>
                  <a:lnTo>
                    <a:pt x="138" y="1467"/>
                  </a:lnTo>
                  <a:lnTo>
                    <a:pt x="138" y="1553"/>
                  </a:lnTo>
                  <a:lnTo>
                    <a:pt x="143" y="1558"/>
                  </a:lnTo>
                  <a:lnTo>
                    <a:pt x="143" y="1635"/>
                  </a:lnTo>
                  <a:lnTo>
                    <a:pt x="148" y="1640"/>
                  </a:lnTo>
                  <a:lnTo>
                    <a:pt x="148" y="1726"/>
                  </a:lnTo>
                  <a:lnTo>
                    <a:pt x="153" y="1732"/>
                  </a:lnTo>
                  <a:lnTo>
                    <a:pt x="153" y="1742"/>
                  </a:lnTo>
                  <a:lnTo>
                    <a:pt x="153" y="1670"/>
                  </a:lnTo>
                  <a:lnTo>
                    <a:pt x="158" y="1665"/>
                  </a:lnTo>
                  <a:lnTo>
                    <a:pt x="158" y="1579"/>
                  </a:lnTo>
                  <a:lnTo>
                    <a:pt x="163" y="1574"/>
                  </a:lnTo>
                  <a:lnTo>
                    <a:pt x="163" y="1492"/>
                  </a:lnTo>
                  <a:lnTo>
                    <a:pt x="168" y="1487"/>
                  </a:lnTo>
                  <a:lnTo>
                    <a:pt x="168" y="1406"/>
                  </a:lnTo>
                  <a:lnTo>
                    <a:pt x="173" y="1401"/>
                  </a:lnTo>
                  <a:lnTo>
                    <a:pt x="173" y="1319"/>
                  </a:lnTo>
                  <a:lnTo>
                    <a:pt x="178" y="1314"/>
                  </a:lnTo>
                  <a:lnTo>
                    <a:pt x="178" y="1232"/>
                  </a:lnTo>
                  <a:lnTo>
                    <a:pt x="183" y="1227"/>
                  </a:lnTo>
                  <a:lnTo>
                    <a:pt x="183" y="1146"/>
                  </a:lnTo>
                  <a:lnTo>
                    <a:pt x="188" y="1141"/>
                  </a:lnTo>
                  <a:lnTo>
                    <a:pt x="188" y="1059"/>
                  </a:lnTo>
                  <a:lnTo>
                    <a:pt x="194" y="1054"/>
                  </a:lnTo>
                  <a:lnTo>
                    <a:pt x="194" y="973"/>
                  </a:lnTo>
                  <a:lnTo>
                    <a:pt x="199" y="968"/>
                  </a:lnTo>
                  <a:lnTo>
                    <a:pt x="199" y="886"/>
                  </a:lnTo>
                  <a:lnTo>
                    <a:pt x="204" y="881"/>
                  </a:lnTo>
                  <a:lnTo>
                    <a:pt x="204" y="800"/>
                  </a:lnTo>
                  <a:lnTo>
                    <a:pt x="209" y="794"/>
                  </a:lnTo>
                  <a:lnTo>
                    <a:pt x="209" y="713"/>
                  </a:lnTo>
                  <a:lnTo>
                    <a:pt x="214" y="708"/>
                  </a:lnTo>
                  <a:lnTo>
                    <a:pt x="214" y="626"/>
                  </a:lnTo>
                  <a:lnTo>
                    <a:pt x="219" y="621"/>
                  </a:lnTo>
                  <a:lnTo>
                    <a:pt x="219" y="540"/>
                  </a:lnTo>
                  <a:lnTo>
                    <a:pt x="224" y="535"/>
                  </a:lnTo>
                  <a:lnTo>
                    <a:pt x="224" y="453"/>
                  </a:lnTo>
                  <a:lnTo>
                    <a:pt x="229" y="448"/>
                  </a:lnTo>
                  <a:lnTo>
                    <a:pt x="229" y="367"/>
                  </a:lnTo>
                  <a:lnTo>
                    <a:pt x="234" y="362"/>
                  </a:lnTo>
                  <a:lnTo>
                    <a:pt x="234" y="280"/>
                  </a:lnTo>
                  <a:lnTo>
                    <a:pt x="239" y="275"/>
                  </a:lnTo>
                  <a:lnTo>
                    <a:pt x="239" y="194"/>
                  </a:lnTo>
                  <a:lnTo>
                    <a:pt x="244" y="188"/>
                  </a:lnTo>
                  <a:lnTo>
                    <a:pt x="244" y="107"/>
                  </a:lnTo>
                  <a:lnTo>
                    <a:pt x="249" y="102"/>
                  </a:lnTo>
                  <a:lnTo>
                    <a:pt x="249" y="20"/>
                  </a:lnTo>
                  <a:lnTo>
                    <a:pt x="255" y="15"/>
                  </a:lnTo>
                  <a:lnTo>
                    <a:pt x="255" y="0"/>
                  </a:lnTo>
                  <a:lnTo>
                    <a:pt x="255" y="61"/>
                  </a:lnTo>
                  <a:lnTo>
                    <a:pt x="260" y="66"/>
                  </a:lnTo>
                  <a:lnTo>
                    <a:pt x="260" y="148"/>
                  </a:lnTo>
                  <a:lnTo>
                    <a:pt x="265" y="153"/>
                  </a:lnTo>
                  <a:lnTo>
                    <a:pt x="265" y="234"/>
                  </a:lnTo>
                  <a:lnTo>
                    <a:pt x="270" y="239"/>
                  </a:lnTo>
                  <a:lnTo>
                    <a:pt x="270" y="321"/>
                  </a:lnTo>
                  <a:lnTo>
                    <a:pt x="275" y="326"/>
                  </a:lnTo>
                  <a:lnTo>
                    <a:pt x="275" y="407"/>
                  </a:lnTo>
                  <a:lnTo>
                    <a:pt x="280" y="412"/>
                  </a:lnTo>
                  <a:lnTo>
                    <a:pt x="280" y="494"/>
                  </a:lnTo>
                  <a:lnTo>
                    <a:pt x="285" y="499"/>
                  </a:lnTo>
                  <a:lnTo>
                    <a:pt x="285" y="581"/>
                  </a:lnTo>
                  <a:lnTo>
                    <a:pt x="290" y="586"/>
                  </a:lnTo>
                  <a:lnTo>
                    <a:pt x="290" y="667"/>
                  </a:lnTo>
                  <a:lnTo>
                    <a:pt x="295" y="672"/>
                  </a:lnTo>
                  <a:lnTo>
                    <a:pt x="295" y="754"/>
                  </a:lnTo>
                  <a:lnTo>
                    <a:pt x="300" y="759"/>
                  </a:lnTo>
                  <a:lnTo>
                    <a:pt x="300" y="840"/>
                  </a:lnTo>
                  <a:lnTo>
                    <a:pt x="305" y="845"/>
                  </a:lnTo>
                  <a:lnTo>
                    <a:pt x="305" y="927"/>
                  </a:lnTo>
                  <a:lnTo>
                    <a:pt x="310" y="932"/>
                  </a:lnTo>
                  <a:lnTo>
                    <a:pt x="310" y="1013"/>
                  </a:lnTo>
                  <a:lnTo>
                    <a:pt x="316" y="1019"/>
                  </a:lnTo>
                  <a:lnTo>
                    <a:pt x="316" y="1100"/>
                  </a:lnTo>
                </a:path>
              </a:pathLst>
            </a:custGeom>
            <a:noFill/>
            <a:ln w="12700" cmpd="sng">
              <a:solidFill>
                <a:schemeClr val="accent4"/>
              </a:solidFill>
              <a:prstDash val="solid"/>
              <a:round/>
              <a:headEnd/>
              <a:tailEnd/>
            </a:ln>
          </p:spPr>
          <p:txBody>
            <a:bodyPr/>
            <a:lstStyle/>
            <a:p>
              <a:endParaRPr lang="en-US"/>
            </a:p>
          </p:txBody>
        </p:sp>
        <p:sp>
          <p:nvSpPr>
            <p:cNvPr id="55" name="Freeform 17"/>
            <p:cNvSpPr>
              <a:spLocks/>
            </p:cNvSpPr>
            <p:nvPr/>
          </p:nvSpPr>
          <p:spPr bwMode="auto">
            <a:xfrm>
              <a:off x="3209232" y="1457298"/>
              <a:ext cx="505701" cy="1760233"/>
            </a:xfrm>
            <a:custGeom>
              <a:avLst/>
              <a:gdLst/>
              <a:ahLst/>
              <a:cxnLst>
                <a:cxn ang="0">
                  <a:pos x="5" y="1187"/>
                </a:cxn>
                <a:cxn ang="0">
                  <a:pos x="15" y="1278"/>
                </a:cxn>
                <a:cxn ang="0">
                  <a:pos x="20" y="1446"/>
                </a:cxn>
                <a:cxn ang="0">
                  <a:pos x="30" y="1538"/>
                </a:cxn>
                <a:cxn ang="0">
                  <a:pos x="35" y="1706"/>
                </a:cxn>
                <a:cxn ang="0">
                  <a:pos x="40" y="1686"/>
                </a:cxn>
                <a:cxn ang="0">
                  <a:pos x="50" y="1589"/>
                </a:cxn>
                <a:cxn ang="0">
                  <a:pos x="56" y="1421"/>
                </a:cxn>
                <a:cxn ang="0">
                  <a:pos x="66" y="1334"/>
                </a:cxn>
                <a:cxn ang="0">
                  <a:pos x="71" y="1166"/>
                </a:cxn>
                <a:cxn ang="0">
                  <a:pos x="81" y="1069"/>
                </a:cxn>
                <a:cxn ang="0">
                  <a:pos x="86" y="907"/>
                </a:cxn>
                <a:cxn ang="0">
                  <a:pos x="96" y="810"/>
                </a:cxn>
                <a:cxn ang="0">
                  <a:pos x="101" y="642"/>
                </a:cxn>
                <a:cxn ang="0">
                  <a:pos x="111" y="555"/>
                </a:cxn>
                <a:cxn ang="0">
                  <a:pos x="117" y="382"/>
                </a:cxn>
                <a:cxn ang="0">
                  <a:pos x="127" y="290"/>
                </a:cxn>
                <a:cxn ang="0">
                  <a:pos x="132" y="122"/>
                </a:cxn>
                <a:cxn ang="0">
                  <a:pos x="142" y="31"/>
                </a:cxn>
                <a:cxn ang="0">
                  <a:pos x="147" y="51"/>
                </a:cxn>
                <a:cxn ang="0">
                  <a:pos x="152" y="219"/>
                </a:cxn>
                <a:cxn ang="0">
                  <a:pos x="162" y="311"/>
                </a:cxn>
                <a:cxn ang="0">
                  <a:pos x="167" y="479"/>
                </a:cxn>
                <a:cxn ang="0">
                  <a:pos x="178" y="570"/>
                </a:cxn>
                <a:cxn ang="0">
                  <a:pos x="183" y="738"/>
                </a:cxn>
                <a:cxn ang="0">
                  <a:pos x="193" y="830"/>
                </a:cxn>
                <a:cxn ang="0">
                  <a:pos x="198" y="998"/>
                </a:cxn>
                <a:cxn ang="0">
                  <a:pos x="208" y="1090"/>
                </a:cxn>
                <a:cxn ang="0">
                  <a:pos x="213" y="1258"/>
                </a:cxn>
                <a:cxn ang="0">
                  <a:pos x="223" y="1350"/>
                </a:cxn>
                <a:cxn ang="0">
                  <a:pos x="228" y="1518"/>
                </a:cxn>
                <a:cxn ang="0">
                  <a:pos x="239" y="1609"/>
                </a:cxn>
                <a:cxn ang="0">
                  <a:pos x="244" y="1737"/>
                </a:cxn>
                <a:cxn ang="0">
                  <a:pos x="249" y="1614"/>
                </a:cxn>
                <a:cxn ang="0">
                  <a:pos x="259" y="1523"/>
                </a:cxn>
                <a:cxn ang="0">
                  <a:pos x="264" y="1355"/>
                </a:cxn>
                <a:cxn ang="0">
                  <a:pos x="274" y="1263"/>
                </a:cxn>
                <a:cxn ang="0">
                  <a:pos x="279" y="1090"/>
                </a:cxn>
                <a:cxn ang="0">
                  <a:pos x="289" y="1003"/>
                </a:cxn>
                <a:cxn ang="0">
                  <a:pos x="295" y="835"/>
                </a:cxn>
                <a:cxn ang="0">
                  <a:pos x="305" y="744"/>
                </a:cxn>
                <a:cxn ang="0">
                  <a:pos x="310" y="575"/>
                </a:cxn>
              </a:cxnLst>
              <a:rect l="0" t="0" r="r" b="b"/>
              <a:pathLst>
                <a:path w="315" h="1737">
                  <a:moveTo>
                    <a:pt x="0" y="1100"/>
                  </a:moveTo>
                  <a:lnTo>
                    <a:pt x="5" y="1105"/>
                  </a:lnTo>
                  <a:lnTo>
                    <a:pt x="5" y="1187"/>
                  </a:lnTo>
                  <a:lnTo>
                    <a:pt x="10" y="1192"/>
                  </a:lnTo>
                  <a:lnTo>
                    <a:pt x="10" y="1273"/>
                  </a:lnTo>
                  <a:lnTo>
                    <a:pt x="15" y="1278"/>
                  </a:lnTo>
                  <a:lnTo>
                    <a:pt x="15" y="1360"/>
                  </a:lnTo>
                  <a:lnTo>
                    <a:pt x="20" y="1365"/>
                  </a:lnTo>
                  <a:lnTo>
                    <a:pt x="20" y="1446"/>
                  </a:lnTo>
                  <a:lnTo>
                    <a:pt x="25" y="1451"/>
                  </a:lnTo>
                  <a:lnTo>
                    <a:pt x="25" y="1533"/>
                  </a:lnTo>
                  <a:lnTo>
                    <a:pt x="30" y="1538"/>
                  </a:lnTo>
                  <a:lnTo>
                    <a:pt x="30" y="1620"/>
                  </a:lnTo>
                  <a:lnTo>
                    <a:pt x="35" y="1625"/>
                  </a:lnTo>
                  <a:lnTo>
                    <a:pt x="35" y="1706"/>
                  </a:lnTo>
                  <a:lnTo>
                    <a:pt x="40" y="1711"/>
                  </a:lnTo>
                  <a:lnTo>
                    <a:pt x="40" y="1737"/>
                  </a:lnTo>
                  <a:lnTo>
                    <a:pt x="40" y="1686"/>
                  </a:lnTo>
                  <a:lnTo>
                    <a:pt x="45" y="1681"/>
                  </a:lnTo>
                  <a:lnTo>
                    <a:pt x="45" y="1594"/>
                  </a:lnTo>
                  <a:lnTo>
                    <a:pt x="50" y="1589"/>
                  </a:lnTo>
                  <a:lnTo>
                    <a:pt x="50" y="1513"/>
                  </a:lnTo>
                  <a:lnTo>
                    <a:pt x="56" y="1507"/>
                  </a:lnTo>
                  <a:lnTo>
                    <a:pt x="56" y="1421"/>
                  </a:lnTo>
                  <a:lnTo>
                    <a:pt x="61" y="1416"/>
                  </a:lnTo>
                  <a:lnTo>
                    <a:pt x="61" y="1339"/>
                  </a:lnTo>
                  <a:lnTo>
                    <a:pt x="66" y="1334"/>
                  </a:lnTo>
                  <a:lnTo>
                    <a:pt x="66" y="1248"/>
                  </a:lnTo>
                  <a:lnTo>
                    <a:pt x="71" y="1243"/>
                  </a:lnTo>
                  <a:lnTo>
                    <a:pt x="71" y="1166"/>
                  </a:lnTo>
                  <a:lnTo>
                    <a:pt x="76" y="1161"/>
                  </a:lnTo>
                  <a:lnTo>
                    <a:pt x="76" y="1075"/>
                  </a:lnTo>
                  <a:lnTo>
                    <a:pt x="81" y="1069"/>
                  </a:lnTo>
                  <a:lnTo>
                    <a:pt x="81" y="988"/>
                  </a:lnTo>
                  <a:lnTo>
                    <a:pt x="86" y="983"/>
                  </a:lnTo>
                  <a:lnTo>
                    <a:pt x="86" y="907"/>
                  </a:lnTo>
                  <a:lnTo>
                    <a:pt x="91" y="901"/>
                  </a:lnTo>
                  <a:lnTo>
                    <a:pt x="91" y="815"/>
                  </a:lnTo>
                  <a:lnTo>
                    <a:pt x="96" y="810"/>
                  </a:lnTo>
                  <a:lnTo>
                    <a:pt x="96" y="733"/>
                  </a:lnTo>
                  <a:lnTo>
                    <a:pt x="101" y="728"/>
                  </a:lnTo>
                  <a:lnTo>
                    <a:pt x="101" y="642"/>
                  </a:lnTo>
                  <a:lnTo>
                    <a:pt x="106" y="637"/>
                  </a:lnTo>
                  <a:lnTo>
                    <a:pt x="106" y="560"/>
                  </a:lnTo>
                  <a:lnTo>
                    <a:pt x="111" y="555"/>
                  </a:lnTo>
                  <a:lnTo>
                    <a:pt x="111" y="469"/>
                  </a:lnTo>
                  <a:lnTo>
                    <a:pt x="117" y="463"/>
                  </a:lnTo>
                  <a:lnTo>
                    <a:pt x="117" y="382"/>
                  </a:lnTo>
                  <a:lnTo>
                    <a:pt x="122" y="377"/>
                  </a:lnTo>
                  <a:lnTo>
                    <a:pt x="122" y="295"/>
                  </a:lnTo>
                  <a:lnTo>
                    <a:pt x="127" y="290"/>
                  </a:lnTo>
                  <a:lnTo>
                    <a:pt x="127" y="209"/>
                  </a:lnTo>
                  <a:lnTo>
                    <a:pt x="132" y="204"/>
                  </a:lnTo>
                  <a:lnTo>
                    <a:pt x="132" y="122"/>
                  </a:lnTo>
                  <a:lnTo>
                    <a:pt x="137" y="117"/>
                  </a:lnTo>
                  <a:lnTo>
                    <a:pt x="137" y="36"/>
                  </a:lnTo>
                  <a:lnTo>
                    <a:pt x="142" y="31"/>
                  </a:lnTo>
                  <a:lnTo>
                    <a:pt x="142" y="0"/>
                  </a:lnTo>
                  <a:lnTo>
                    <a:pt x="142" y="46"/>
                  </a:lnTo>
                  <a:lnTo>
                    <a:pt x="147" y="51"/>
                  </a:lnTo>
                  <a:lnTo>
                    <a:pt x="147" y="132"/>
                  </a:lnTo>
                  <a:lnTo>
                    <a:pt x="152" y="137"/>
                  </a:lnTo>
                  <a:lnTo>
                    <a:pt x="152" y="219"/>
                  </a:lnTo>
                  <a:lnTo>
                    <a:pt x="157" y="224"/>
                  </a:lnTo>
                  <a:lnTo>
                    <a:pt x="157" y="306"/>
                  </a:lnTo>
                  <a:lnTo>
                    <a:pt x="162" y="311"/>
                  </a:lnTo>
                  <a:lnTo>
                    <a:pt x="162" y="392"/>
                  </a:lnTo>
                  <a:lnTo>
                    <a:pt x="167" y="397"/>
                  </a:lnTo>
                  <a:lnTo>
                    <a:pt x="167" y="479"/>
                  </a:lnTo>
                  <a:lnTo>
                    <a:pt x="172" y="484"/>
                  </a:lnTo>
                  <a:lnTo>
                    <a:pt x="172" y="565"/>
                  </a:lnTo>
                  <a:lnTo>
                    <a:pt x="178" y="570"/>
                  </a:lnTo>
                  <a:lnTo>
                    <a:pt x="178" y="652"/>
                  </a:lnTo>
                  <a:lnTo>
                    <a:pt x="183" y="657"/>
                  </a:lnTo>
                  <a:lnTo>
                    <a:pt x="183" y="738"/>
                  </a:lnTo>
                  <a:lnTo>
                    <a:pt x="188" y="744"/>
                  </a:lnTo>
                  <a:lnTo>
                    <a:pt x="188" y="825"/>
                  </a:lnTo>
                  <a:lnTo>
                    <a:pt x="193" y="830"/>
                  </a:lnTo>
                  <a:lnTo>
                    <a:pt x="193" y="912"/>
                  </a:lnTo>
                  <a:lnTo>
                    <a:pt x="198" y="917"/>
                  </a:lnTo>
                  <a:lnTo>
                    <a:pt x="198" y="998"/>
                  </a:lnTo>
                  <a:lnTo>
                    <a:pt x="203" y="1003"/>
                  </a:lnTo>
                  <a:lnTo>
                    <a:pt x="203" y="1085"/>
                  </a:lnTo>
                  <a:lnTo>
                    <a:pt x="208" y="1090"/>
                  </a:lnTo>
                  <a:lnTo>
                    <a:pt x="208" y="1171"/>
                  </a:lnTo>
                  <a:lnTo>
                    <a:pt x="213" y="1176"/>
                  </a:lnTo>
                  <a:lnTo>
                    <a:pt x="213" y="1258"/>
                  </a:lnTo>
                  <a:lnTo>
                    <a:pt x="218" y="1263"/>
                  </a:lnTo>
                  <a:lnTo>
                    <a:pt x="218" y="1344"/>
                  </a:lnTo>
                  <a:lnTo>
                    <a:pt x="223" y="1350"/>
                  </a:lnTo>
                  <a:lnTo>
                    <a:pt x="223" y="1431"/>
                  </a:lnTo>
                  <a:lnTo>
                    <a:pt x="228" y="1436"/>
                  </a:lnTo>
                  <a:lnTo>
                    <a:pt x="228" y="1518"/>
                  </a:lnTo>
                  <a:lnTo>
                    <a:pt x="234" y="1523"/>
                  </a:lnTo>
                  <a:lnTo>
                    <a:pt x="234" y="1604"/>
                  </a:lnTo>
                  <a:lnTo>
                    <a:pt x="239" y="1609"/>
                  </a:lnTo>
                  <a:lnTo>
                    <a:pt x="239" y="1691"/>
                  </a:lnTo>
                  <a:lnTo>
                    <a:pt x="244" y="1696"/>
                  </a:lnTo>
                  <a:lnTo>
                    <a:pt x="244" y="1737"/>
                  </a:lnTo>
                  <a:lnTo>
                    <a:pt x="244" y="1701"/>
                  </a:lnTo>
                  <a:lnTo>
                    <a:pt x="249" y="1696"/>
                  </a:lnTo>
                  <a:lnTo>
                    <a:pt x="249" y="1614"/>
                  </a:lnTo>
                  <a:lnTo>
                    <a:pt x="254" y="1609"/>
                  </a:lnTo>
                  <a:lnTo>
                    <a:pt x="254" y="1528"/>
                  </a:lnTo>
                  <a:lnTo>
                    <a:pt x="259" y="1523"/>
                  </a:lnTo>
                  <a:lnTo>
                    <a:pt x="259" y="1441"/>
                  </a:lnTo>
                  <a:lnTo>
                    <a:pt x="264" y="1436"/>
                  </a:lnTo>
                  <a:lnTo>
                    <a:pt x="264" y="1355"/>
                  </a:lnTo>
                  <a:lnTo>
                    <a:pt x="269" y="1350"/>
                  </a:lnTo>
                  <a:lnTo>
                    <a:pt x="269" y="1268"/>
                  </a:lnTo>
                  <a:lnTo>
                    <a:pt x="274" y="1263"/>
                  </a:lnTo>
                  <a:lnTo>
                    <a:pt x="274" y="1182"/>
                  </a:lnTo>
                  <a:lnTo>
                    <a:pt x="279" y="1176"/>
                  </a:lnTo>
                  <a:lnTo>
                    <a:pt x="279" y="1090"/>
                  </a:lnTo>
                  <a:lnTo>
                    <a:pt x="284" y="1085"/>
                  </a:lnTo>
                  <a:lnTo>
                    <a:pt x="284" y="1008"/>
                  </a:lnTo>
                  <a:lnTo>
                    <a:pt x="289" y="1003"/>
                  </a:lnTo>
                  <a:lnTo>
                    <a:pt x="289" y="922"/>
                  </a:lnTo>
                  <a:lnTo>
                    <a:pt x="295" y="917"/>
                  </a:lnTo>
                  <a:lnTo>
                    <a:pt x="295" y="835"/>
                  </a:lnTo>
                  <a:lnTo>
                    <a:pt x="300" y="830"/>
                  </a:lnTo>
                  <a:lnTo>
                    <a:pt x="300" y="749"/>
                  </a:lnTo>
                  <a:lnTo>
                    <a:pt x="305" y="744"/>
                  </a:lnTo>
                  <a:lnTo>
                    <a:pt x="305" y="662"/>
                  </a:lnTo>
                  <a:lnTo>
                    <a:pt x="310" y="657"/>
                  </a:lnTo>
                  <a:lnTo>
                    <a:pt x="310" y="575"/>
                  </a:lnTo>
                  <a:lnTo>
                    <a:pt x="315" y="570"/>
                  </a:lnTo>
                  <a:lnTo>
                    <a:pt x="315" y="484"/>
                  </a:lnTo>
                </a:path>
              </a:pathLst>
            </a:custGeom>
            <a:noFill/>
            <a:ln w="12700" cmpd="sng">
              <a:solidFill>
                <a:schemeClr val="accent4"/>
              </a:solidFill>
              <a:prstDash val="solid"/>
              <a:round/>
              <a:headEnd/>
              <a:tailEnd/>
            </a:ln>
          </p:spPr>
          <p:txBody>
            <a:bodyPr/>
            <a:lstStyle/>
            <a:p>
              <a:endParaRPr lang="en-US"/>
            </a:p>
          </p:txBody>
        </p:sp>
        <p:sp>
          <p:nvSpPr>
            <p:cNvPr id="56" name="Freeform 18"/>
            <p:cNvSpPr>
              <a:spLocks/>
            </p:cNvSpPr>
            <p:nvPr/>
          </p:nvSpPr>
          <p:spPr bwMode="auto">
            <a:xfrm>
              <a:off x="3714932" y="1457298"/>
              <a:ext cx="505701" cy="1760233"/>
            </a:xfrm>
            <a:custGeom>
              <a:avLst/>
              <a:gdLst/>
              <a:ahLst/>
              <a:cxnLst>
                <a:cxn ang="0">
                  <a:pos x="5" y="402"/>
                </a:cxn>
                <a:cxn ang="0">
                  <a:pos x="15" y="306"/>
                </a:cxn>
                <a:cxn ang="0">
                  <a:pos x="20" y="137"/>
                </a:cxn>
                <a:cxn ang="0">
                  <a:pos x="30" y="46"/>
                </a:cxn>
                <a:cxn ang="0">
                  <a:pos x="35" y="36"/>
                </a:cxn>
                <a:cxn ang="0">
                  <a:pos x="41" y="204"/>
                </a:cxn>
                <a:cxn ang="0">
                  <a:pos x="51" y="295"/>
                </a:cxn>
                <a:cxn ang="0">
                  <a:pos x="56" y="463"/>
                </a:cxn>
                <a:cxn ang="0">
                  <a:pos x="66" y="555"/>
                </a:cxn>
                <a:cxn ang="0">
                  <a:pos x="71" y="723"/>
                </a:cxn>
                <a:cxn ang="0">
                  <a:pos x="81" y="815"/>
                </a:cxn>
                <a:cxn ang="0">
                  <a:pos x="86" y="983"/>
                </a:cxn>
                <a:cxn ang="0">
                  <a:pos x="97" y="1075"/>
                </a:cxn>
                <a:cxn ang="0">
                  <a:pos x="102" y="1243"/>
                </a:cxn>
                <a:cxn ang="0">
                  <a:pos x="112" y="1334"/>
                </a:cxn>
                <a:cxn ang="0">
                  <a:pos x="117" y="1502"/>
                </a:cxn>
                <a:cxn ang="0">
                  <a:pos x="127" y="1594"/>
                </a:cxn>
                <a:cxn ang="0">
                  <a:pos x="132" y="1737"/>
                </a:cxn>
                <a:cxn ang="0">
                  <a:pos x="137" y="1630"/>
                </a:cxn>
                <a:cxn ang="0">
                  <a:pos x="147" y="1538"/>
                </a:cxn>
                <a:cxn ang="0">
                  <a:pos x="152" y="1370"/>
                </a:cxn>
                <a:cxn ang="0">
                  <a:pos x="163" y="1278"/>
                </a:cxn>
                <a:cxn ang="0">
                  <a:pos x="168" y="1110"/>
                </a:cxn>
                <a:cxn ang="0">
                  <a:pos x="178" y="1019"/>
                </a:cxn>
                <a:cxn ang="0">
                  <a:pos x="183" y="850"/>
                </a:cxn>
                <a:cxn ang="0">
                  <a:pos x="193" y="759"/>
                </a:cxn>
                <a:cxn ang="0">
                  <a:pos x="198" y="591"/>
                </a:cxn>
                <a:cxn ang="0">
                  <a:pos x="208" y="499"/>
                </a:cxn>
                <a:cxn ang="0">
                  <a:pos x="213" y="331"/>
                </a:cxn>
                <a:cxn ang="0">
                  <a:pos x="224" y="239"/>
                </a:cxn>
                <a:cxn ang="0">
                  <a:pos x="229" y="71"/>
                </a:cxn>
                <a:cxn ang="0">
                  <a:pos x="234" y="15"/>
                </a:cxn>
                <a:cxn ang="0">
                  <a:pos x="244" y="102"/>
                </a:cxn>
                <a:cxn ang="0">
                  <a:pos x="249" y="270"/>
                </a:cxn>
                <a:cxn ang="0">
                  <a:pos x="259" y="367"/>
                </a:cxn>
                <a:cxn ang="0">
                  <a:pos x="264" y="535"/>
                </a:cxn>
                <a:cxn ang="0">
                  <a:pos x="275" y="626"/>
                </a:cxn>
                <a:cxn ang="0">
                  <a:pos x="280" y="794"/>
                </a:cxn>
                <a:cxn ang="0">
                  <a:pos x="290" y="881"/>
                </a:cxn>
                <a:cxn ang="0">
                  <a:pos x="295" y="1054"/>
                </a:cxn>
                <a:cxn ang="0">
                  <a:pos x="305" y="1146"/>
                </a:cxn>
                <a:cxn ang="0">
                  <a:pos x="310" y="1314"/>
                </a:cxn>
              </a:cxnLst>
              <a:rect l="0" t="0" r="r" b="b"/>
              <a:pathLst>
                <a:path w="315" h="1737">
                  <a:moveTo>
                    <a:pt x="0" y="484"/>
                  </a:moveTo>
                  <a:lnTo>
                    <a:pt x="5" y="479"/>
                  </a:lnTo>
                  <a:lnTo>
                    <a:pt x="5" y="402"/>
                  </a:lnTo>
                  <a:lnTo>
                    <a:pt x="10" y="397"/>
                  </a:lnTo>
                  <a:lnTo>
                    <a:pt x="10" y="311"/>
                  </a:lnTo>
                  <a:lnTo>
                    <a:pt x="15" y="306"/>
                  </a:lnTo>
                  <a:lnTo>
                    <a:pt x="15" y="229"/>
                  </a:lnTo>
                  <a:lnTo>
                    <a:pt x="20" y="224"/>
                  </a:lnTo>
                  <a:lnTo>
                    <a:pt x="20" y="137"/>
                  </a:lnTo>
                  <a:lnTo>
                    <a:pt x="25" y="132"/>
                  </a:lnTo>
                  <a:lnTo>
                    <a:pt x="25" y="51"/>
                  </a:lnTo>
                  <a:lnTo>
                    <a:pt x="30" y="46"/>
                  </a:lnTo>
                  <a:lnTo>
                    <a:pt x="30" y="0"/>
                  </a:lnTo>
                  <a:lnTo>
                    <a:pt x="30" y="31"/>
                  </a:lnTo>
                  <a:lnTo>
                    <a:pt x="35" y="36"/>
                  </a:lnTo>
                  <a:lnTo>
                    <a:pt x="35" y="117"/>
                  </a:lnTo>
                  <a:lnTo>
                    <a:pt x="41" y="122"/>
                  </a:lnTo>
                  <a:lnTo>
                    <a:pt x="41" y="204"/>
                  </a:lnTo>
                  <a:lnTo>
                    <a:pt x="46" y="209"/>
                  </a:lnTo>
                  <a:lnTo>
                    <a:pt x="46" y="290"/>
                  </a:lnTo>
                  <a:lnTo>
                    <a:pt x="51" y="295"/>
                  </a:lnTo>
                  <a:lnTo>
                    <a:pt x="51" y="377"/>
                  </a:lnTo>
                  <a:lnTo>
                    <a:pt x="56" y="382"/>
                  </a:lnTo>
                  <a:lnTo>
                    <a:pt x="56" y="463"/>
                  </a:lnTo>
                  <a:lnTo>
                    <a:pt x="61" y="469"/>
                  </a:lnTo>
                  <a:lnTo>
                    <a:pt x="61" y="550"/>
                  </a:lnTo>
                  <a:lnTo>
                    <a:pt x="66" y="555"/>
                  </a:lnTo>
                  <a:lnTo>
                    <a:pt x="66" y="637"/>
                  </a:lnTo>
                  <a:lnTo>
                    <a:pt x="71" y="642"/>
                  </a:lnTo>
                  <a:lnTo>
                    <a:pt x="71" y="723"/>
                  </a:lnTo>
                  <a:lnTo>
                    <a:pt x="76" y="728"/>
                  </a:lnTo>
                  <a:lnTo>
                    <a:pt x="76" y="810"/>
                  </a:lnTo>
                  <a:lnTo>
                    <a:pt x="81" y="815"/>
                  </a:lnTo>
                  <a:lnTo>
                    <a:pt x="81" y="896"/>
                  </a:lnTo>
                  <a:lnTo>
                    <a:pt x="86" y="901"/>
                  </a:lnTo>
                  <a:lnTo>
                    <a:pt x="86" y="983"/>
                  </a:lnTo>
                  <a:lnTo>
                    <a:pt x="91" y="988"/>
                  </a:lnTo>
                  <a:lnTo>
                    <a:pt x="91" y="1069"/>
                  </a:lnTo>
                  <a:lnTo>
                    <a:pt x="97" y="1075"/>
                  </a:lnTo>
                  <a:lnTo>
                    <a:pt x="97" y="1156"/>
                  </a:lnTo>
                  <a:lnTo>
                    <a:pt x="102" y="1161"/>
                  </a:lnTo>
                  <a:lnTo>
                    <a:pt x="102" y="1243"/>
                  </a:lnTo>
                  <a:lnTo>
                    <a:pt x="107" y="1248"/>
                  </a:lnTo>
                  <a:lnTo>
                    <a:pt x="107" y="1329"/>
                  </a:lnTo>
                  <a:lnTo>
                    <a:pt x="112" y="1334"/>
                  </a:lnTo>
                  <a:lnTo>
                    <a:pt x="112" y="1416"/>
                  </a:lnTo>
                  <a:lnTo>
                    <a:pt x="117" y="1421"/>
                  </a:lnTo>
                  <a:lnTo>
                    <a:pt x="117" y="1502"/>
                  </a:lnTo>
                  <a:lnTo>
                    <a:pt x="122" y="1507"/>
                  </a:lnTo>
                  <a:lnTo>
                    <a:pt x="122" y="1589"/>
                  </a:lnTo>
                  <a:lnTo>
                    <a:pt x="127" y="1594"/>
                  </a:lnTo>
                  <a:lnTo>
                    <a:pt x="127" y="1676"/>
                  </a:lnTo>
                  <a:lnTo>
                    <a:pt x="132" y="1681"/>
                  </a:lnTo>
                  <a:lnTo>
                    <a:pt x="132" y="1737"/>
                  </a:lnTo>
                  <a:lnTo>
                    <a:pt x="132" y="1716"/>
                  </a:lnTo>
                  <a:lnTo>
                    <a:pt x="137" y="1711"/>
                  </a:lnTo>
                  <a:lnTo>
                    <a:pt x="137" y="1630"/>
                  </a:lnTo>
                  <a:lnTo>
                    <a:pt x="142" y="1625"/>
                  </a:lnTo>
                  <a:lnTo>
                    <a:pt x="142" y="1543"/>
                  </a:lnTo>
                  <a:lnTo>
                    <a:pt x="147" y="1538"/>
                  </a:lnTo>
                  <a:lnTo>
                    <a:pt x="147" y="1457"/>
                  </a:lnTo>
                  <a:lnTo>
                    <a:pt x="152" y="1451"/>
                  </a:lnTo>
                  <a:lnTo>
                    <a:pt x="152" y="1370"/>
                  </a:lnTo>
                  <a:lnTo>
                    <a:pt x="158" y="1365"/>
                  </a:lnTo>
                  <a:lnTo>
                    <a:pt x="158" y="1283"/>
                  </a:lnTo>
                  <a:lnTo>
                    <a:pt x="163" y="1278"/>
                  </a:lnTo>
                  <a:lnTo>
                    <a:pt x="163" y="1197"/>
                  </a:lnTo>
                  <a:lnTo>
                    <a:pt x="168" y="1192"/>
                  </a:lnTo>
                  <a:lnTo>
                    <a:pt x="168" y="1110"/>
                  </a:lnTo>
                  <a:lnTo>
                    <a:pt x="173" y="1105"/>
                  </a:lnTo>
                  <a:lnTo>
                    <a:pt x="173" y="1024"/>
                  </a:lnTo>
                  <a:lnTo>
                    <a:pt x="178" y="1019"/>
                  </a:lnTo>
                  <a:lnTo>
                    <a:pt x="178" y="937"/>
                  </a:lnTo>
                  <a:lnTo>
                    <a:pt x="183" y="932"/>
                  </a:lnTo>
                  <a:lnTo>
                    <a:pt x="183" y="850"/>
                  </a:lnTo>
                  <a:lnTo>
                    <a:pt x="188" y="845"/>
                  </a:lnTo>
                  <a:lnTo>
                    <a:pt x="188" y="764"/>
                  </a:lnTo>
                  <a:lnTo>
                    <a:pt x="193" y="759"/>
                  </a:lnTo>
                  <a:lnTo>
                    <a:pt x="193" y="677"/>
                  </a:lnTo>
                  <a:lnTo>
                    <a:pt x="198" y="672"/>
                  </a:lnTo>
                  <a:lnTo>
                    <a:pt x="198" y="591"/>
                  </a:lnTo>
                  <a:lnTo>
                    <a:pt x="203" y="586"/>
                  </a:lnTo>
                  <a:lnTo>
                    <a:pt x="203" y="504"/>
                  </a:lnTo>
                  <a:lnTo>
                    <a:pt x="208" y="499"/>
                  </a:lnTo>
                  <a:lnTo>
                    <a:pt x="208" y="418"/>
                  </a:lnTo>
                  <a:lnTo>
                    <a:pt x="213" y="412"/>
                  </a:lnTo>
                  <a:lnTo>
                    <a:pt x="213" y="331"/>
                  </a:lnTo>
                  <a:lnTo>
                    <a:pt x="219" y="326"/>
                  </a:lnTo>
                  <a:lnTo>
                    <a:pt x="219" y="244"/>
                  </a:lnTo>
                  <a:lnTo>
                    <a:pt x="224" y="239"/>
                  </a:lnTo>
                  <a:lnTo>
                    <a:pt x="224" y="153"/>
                  </a:lnTo>
                  <a:lnTo>
                    <a:pt x="229" y="148"/>
                  </a:lnTo>
                  <a:lnTo>
                    <a:pt x="229" y="71"/>
                  </a:lnTo>
                  <a:lnTo>
                    <a:pt x="234" y="66"/>
                  </a:lnTo>
                  <a:lnTo>
                    <a:pt x="234" y="0"/>
                  </a:lnTo>
                  <a:lnTo>
                    <a:pt x="234" y="15"/>
                  </a:lnTo>
                  <a:lnTo>
                    <a:pt x="239" y="20"/>
                  </a:lnTo>
                  <a:lnTo>
                    <a:pt x="239" y="97"/>
                  </a:lnTo>
                  <a:lnTo>
                    <a:pt x="244" y="102"/>
                  </a:lnTo>
                  <a:lnTo>
                    <a:pt x="244" y="188"/>
                  </a:lnTo>
                  <a:lnTo>
                    <a:pt x="249" y="194"/>
                  </a:lnTo>
                  <a:lnTo>
                    <a:pt x="249" y="270"/>
                  </a:lnTo>
                  <a:lnTo>
                    <a:pt x="254" y="275"/>
                  </a:lnTo>
                  <a:lnTo>
                    <a:pt x="254" y="362"/>
                  </a:lnTo>
                  <a:lnTo>
                    <a:pt x="259" y="367"/>
                  </a:lnTo>
                  <a:lnTo>
                    <a:pt x="259" y="448"/>
                  </a:lnTo>
                  <a:lnTo>
                    <a:pt x="264" y="453"/>
                  </a:lnTo>
                  <a:lnTo>
                    <a:pt x="264" y="535"/>
                  </a:lnTo>
                  <a:lnTo>
                    <a:pt x="269" y="540"/>
                  </a:lnTo>
                  <a:lnTo>
                    <a:pt x="269" y="621"/>
                  </a:lnTo>
                  <a:lnTo>
                    <a:pt x="275" y="626"/>
                  </a:lnTo>
                  <a:lnTo>
                    <a:pt x="275" y="703"/>
                  </a:lnTo>
                  <a:lnTo>
                    <a:pt x="280" y="708"/>
                  </a:lnTo>
                  <a:lnTo>
                    <a:pt x="280" y="794"/>
                  </a:lnTo>
                  <a:lnTo>
                    <a:pt x="285" y="800"/>
                  </a:lnTo>
                  <a:lnTo>
                    <a:pt x="285" y="876"/>
                  </a:lnTo>
                  <a:lnTo>
                    <a:pt x="290" y="881"/>
                  </a:lnTo>
                  <a:lnTo>
                    <a:pt x="290" y="968"/>
                  </a:lnTo>
                  <a:lnTo>
                    <a:pt x="295" y="973"/>
                  </a:lnTo>
                  <a:lnTo>
                    <a:pt x="295" y="1054"/>
                  </a:lnTo>
                  <a:lnTo>
                    <a:pt x="300" y="1059"/>
                  </a:lnTo>
                  <a:lnTo>
                    <a:pt x="300" y="1141"/>
                  </a:lnTo>
                  <a:lnTo>
                    <a:pt x="305" y="1146"/>
                  </a:lnTo>
                  <a:lnTo>
                    <a:pt x="305" y="1227"/>
                  </a:lnTo>
                  <a:lnTo>
                    <a:pt x="310" y="1232"/>
                  </a:lnTo>
                  <a:lnTo>
                    <a:pt x="310" y="1314"/>
                  </a:lnTo>
                  <a:lnTo>
                    <a:pt x="315" y="1319"/>
                  </a:lnTo>
                  <a:lnTo>
                    <a:pt x="315" y="1401"/>
                  </a:lnTo>
                </a:path>
              </a:pathLst>
            </a:custGeom>
            <a:noFill/>
            <a:ln w="12700" cmpd="sng">
              <a:solidFill>
                <a:schemeClr val="accent4"/>
              </a:solidFill>
              <a:prstDash val="solid"/>
              <a:round/>
              <a:headEnd/>
              <a:tailEnd/>
            </a:ln>
          </p:spPr>
          <p:txBody>
            <a:bodyPr/>
            <a:lstStyle/>
            <a:p>
              <a:endParaRPr lang="en-US"/>
            </a:p>
          </p:txBody>
        </p:sp>
        <p:sp>
          <p:nvSpPr>
            <p:cNvPr id="57" name="Freeform 19"/>
            <p:cNvSpPr>
              <a:spLocks/>
            </p:cNvSpPr>
            <p:nvPr/>
          </p:nvSpPr>
          <p:spPr bwMode="auto">
            <a:xfrm>
              <a:off x="4220633" y="1457298"/>
              <a:ext cx="515333" cy="1760233"/>
            </a:xfrm>
            <a:custGeom>
              <a:avLst/>
              <a:gdLst/>
              <a:ahLst/>
              <a:cxnLst>
                <a:cxn ang="0">
                  <a:pos x="5" y="1487"/>
                </a:cxn>
                <a:cxn ang="0">
                  <a:pos x="15" y="1579"/>
                </a:cxn>
                <a:cxn ang="0">
                  <a:pos x="21" y="1737"/>
                </a:cxn>
                <a:cxn ang="0">
                  <a:pos x="26" y="1645"/>
                </a:cxn>
                <a:cxn ang="0">
                  <a:pos x="36" y="1553"/>
                </a:cxn>
                <a:cxn ang="0">
                  <a:pos x="41" y="1385"/>
                </a:cxn>
                <a:cxn ang="0">
                  <a:pos x="51" y="1294"/>
                </a:cxn>
                <a:cxn ang="0">
                  <a:pos x="56" y="1125"/>
                </a:cxn>
                <a:cxn ang="0">
                  <a:pos x="66" y="1034"/>
                </a:cxn>
                <a:cxn ang="0">
                  <a:pos x="71" y="866"/>
                </a:cxn>
                <a:cxn ang="0">
                  <a:pos x="82" y="774"/>
                </a:cxn>
                <a:cxn ang="0">
                  <a:pos x="87" y="606"/>
                </a:cxn>
                <a:cxn ang="0">
                  <a:pos x="97" y="514"/>
                </a:cxn>
                <a:cxn ang="0">
                  <a:pos x="102" y="346"/>
                </a:cxn>
                <a:cxn ang="0">
                  <a:pos x="112" y="255"/>
                </a:cxn>
                <a:cxn ang="0">
                  <a:pos x="117" y="87"/>
                </a:cxn>
                <a:cxn ang="0">
                  <a:pos x="127" y="5"/>
                </a:cxn>
                <a:cxn ang="0">
                  <a:pos x="132" y="168"/>
                </a:cxn>
                <a:cxn ang="0">
                  <a:pos x="143" y="260"/>
                </a:cxn>
                <a:cxn ang="0">
                  <a:pos x="148" y="428"/>
                </a:cxn>
                <a:cxn ang="0">
                  <a:pos x="158" y="519"/>
                </a:cxn>
                <a:cxn ang="0">
                  <a:pos x="163" y="688"/>
                </a:cxn>
                <a:cxn ang="0">
                  <a:pos x="173" y="784"/>
                </a:cxn>
                <a:cxn ang="0">
                  <a:pos x="178" y="952"/>
                </a:cxn>
                <a:cxn ang="0">
                  <a:pos x="188" y="1039"/>
                </a:cxn>
                <a:cxn ang="0">
                  <a:pos x="193" y="1207"/>
                </a:cxn>
                <a:cxn ang="0">
                  <a:pos x="204" y="1304"/>
                </a:cxn>
                <a:cxn ang="0">
                  <a:pos x="209" y="1472"/>
                </a:cxn>
                <a:cxn ang="0">
                  <a:pos x="219" y="1563"/>
                </a:cxn>
                <a:cxn ang="0">
                  <a:pos x="224" y="1732"/>
                </a:cxn>
                <a:cxn ang="0">
                  <a:pos x="234" y="1655"/>
                </a:cxn>
                <a:cxn ang="0">
                  <a:pos x="239" y="1487"/>
                </a:cxn>
                <a:cxn ang="0">
                  <a:pos x="249" y="1395"/>
                </a:cxn>
                <a:cxn ang="0">
                  <a:pos x="254" y="1227"/>
                </a:cxn>
                <a:cxn ang="0">
                  <a:pos x="265" y="1136"/>
                </a:cxn>
                <a:cxn ang="0">
                  <a:pos x="270" y="968"/>
                </a:cxn>
                <a:cxn ang="0">
                  <a:pos x="280" y="876"/>
                </a:cxn>
                <a:cxn ang="0">
                  <a:pos x="285" y="708"/>
                </a:cxn>
                <a:cxn ang="0">
                  <a:pos x="295" y="616"/>
                </a:cxn>
                <a:cxn ang="0">
                  <a:pos x="300" y="448"/>
                </a:cxn>
                <a:cxn ang="0">
                  <a:pos x="310" y="356"/>
                </a:cxn>
                <a:cxn ang="0">
                  <a:pos x="316" y="188"/>
                </a:cxn>
              </a:cxnLst>
              <a:rect l="0" t="0" r="r" b="b"/>
              <a:pathLst>
                <a:path w="321" h="1737">
                  <a:moveTo>
                    <a:pt x="0" y="1401"/>
                  </a:moveTo>
                  <a:lnTo>
                    <a:pt x="5" y="1406"/>
                  </a:lnTo>
                  <a:lnTo>
                    <a:pt x="5" y="1487"/>
                  </a:lnTo>
                  <a:lnTo>
                    <a:pt x="10" y="1492"/>
                  </a:lnTo>
                  <a:lnTo>
                    <a:pt x="10" y="1574"/>
                  </a:lnTo>
                  <a:lnTo>
                    <a:pt x="15" y="1579"/>
                  </a:lnTo>
                  <a:lnTo>
                    <a:pt x="15" y="1660"/>
                  </a:lnTo>
                  <a:lnTo>
                    <a:pt x="21" y="1665"/>
                  </a:lnTo>
                  <a:lnTo>
                    <a:pt x="21" y="1737"/>
                  </a:lnTo>
                  <a:lnTo>
                    <a:pt x="21" y="1732"/>
                  </a:lnTo>
                  <a:lnTo>
                    <a:pt x="26" y="1726"/>
                  </a:lnTo>
                  <a:lnTo>
                    <a:pt x="26" y="1645"/>
                  </a:lnTo>
                  <a:lnTo>
                    <a:pt x="31" y="1640"/>
                  </a:lnTo>
                  <a:lnTo>
                    <a:pt x="31" y="1558"/>
                  </a:lnTo>
                  <a:lnTo>
                    <a:pt x="36" y="1553"/>
                  </a:lnTo>
                  <a:lnTo>
                    <a:pt x="36" y="1472"/>
                  </a:lnTo>
                  <a:lnTo>
                    <a:pt x="41" y="1467"/>
                  </a:lnTo>
                  <a:lnTo>
                    <a:pt x="41" y="1385"/>
                  </a:lnTo>
                  <a:lnTo>
                    <a:pt x="46" y="1380"/>
                  </a:lnTo>
                  <a:lnTo>
                    <a:pt x="46" y="1299"/>
                  </a:lnTo>
                  <a:lnTo>
                    <a:pt x="51" y="1294"/>
                  </a:lnTo>
                  <a:lnTo>
                    <a:pt x="51" y="1212"/>
                  </a:lnTo>
                  <a:lnTo>
                    <a:pt x="56" y="1207"/>
                  </a:lnTo>
                  <a:lnTo>
                    <a:pt x="56" y="1125"/>
                  </a:lnTo>
                  <a:lnTo>
                    <a:pt x="61" y="1120"/>
                  </a:lnTo>
                  <a:lnTo>
                    <a:pt x="61" y="1039"/>
                  </a:lnTo>
                  <a:lnTo>
                    <a:pt x="66" y="1034"/>
                  </a:lnTo>
                  <a:lnTo>
                    <a:pt x="66" y="952"/>
                  </a:lnTo>
                  <a:lnTo>
                    <a:pt x="71" y="947"/>
                  </a:lnTo>
                  <a:lnTo>
                    <a:pt x="71" y="866"/>
                  </a:lnTo>
                  <a:lnTo>
                    <a:pt x="76" y="861"/>
                  </a:lnTo>
                  <a:lnTo>
                    <a:pt x="76" y="779"/>
                  </a:lnTo>
                  <a:lnTo>
                    <a:pt x="82" y="774"/>
                  </a:lnTo>
                  <a:lnTo>
                    <a:pt x="82" y="693"/>
                  </a:lnTo>
                  <a:lnTo>
                    <a:pt x="87" y="688"/>
                  </a:lnTo>
                  <a:lnTo>
                    <a:pt x="87" y="606"/>
                  </a:lnTo>
                  <a:lnTo>
                    <a:pt x="92" y="601"/>
                  </a:lnTo>
                  <a:lnTo>
                    <a:pt x="92" y="519"/>
                  </a:lnTo>
                  <a:lnTo>
                    <a:pt x="97" y="514"/>
                  </a:lnTo>
                  <a:lnTo>
                    <a:pt x="97" y="433"/>
                  </a:lnTo>
                  <a:lnTo>
                    <a:pt x="102" y="428"/>
                  </a:lnTo>
                  <a:lnTo>
                    <a:pt x="102" y="346"/>
                  </a:lnTo>
                  <a:lnTo>
                    <a:pt x="107" y="341"/>
                  </a:lnTo>
                  <a:lnTo>
                    <a:pt x="107" y="260"/>
                  </a:lnTo>
                  <a:lnTo>
                    <a:pt x="112" y="255"/>
                  </a:lnTo>
                  <a:lnTo>
                    <a:pt x="112" y="173"/>
                  </a:lnTo>
                  <a:lnTo>
                    <a:pt x="117" y="168"/>
                  </a:lnTo>
                  <a:lnTo>
                    <a:pt x="117" y="87"/>
                  </a:lnTo>
                  <a:lnTo>
                    <a:pt x="122" y="81"/>
                  </a:lnTo>
                  <a:lnTo>
                    <a:pt x="122" y="0"/>
                  </a:lnTo>
                  <a:lnTo>
                    <a:pt x="127" y="5"/>
                  </a:lnTo>
                  <a:lnTo>
                    <a:pt x="127" y="81"/>
                  </a:lnTo>
                  <a:lnTo>
                    <a:pt x="132" y="87"/>
                  </a:lnTo>
                  <a:lnTo>
                    <a:pt x="132" y="168"/>
                  </a:lnTo>
                  <a:lnTo>
                    <a:pt x="138" y="173"/>
                  </a:lnTo>
                  <a:lnTo>
                    <a:pt x="138" y="255"/>
                  </a:lnTo>
                  <a:lnTo>
                    <a:pt x="143" y="260"/>
                  </a:lnTo>
                  <a:lnTo>
                    <a:pt x="143" y="346"/>
                  </a:lnTo>
                  <a:lnTo>
                    <a:pt x="148" y="351"/>
                  </a:lnTo>
                  <a:lnTo>
                    <a:pt x="148" y="428"/>
                  </a:lnTo>
                  <a:lnTo>
                    <a:pt x="153" y="433"/>
                  </a:lnTo>
                  <a:lnTo>
                    <a:pt x="153" y="514"/>
                  </a:lnTo>
                  <a:lnTo>
                    <a:pt x="158" y="519"/>
                  </a:lnTo>
                  <a:lnTo>
                    <a:pt x="158" y="601"/>
                  </a:lnTo>
                  <a:lnTo>
                    <a:pt x="163" y="606"/>
                  </a:lnTo>
                  <a:lnTo>
                    <a:pt x="163" y="688"/>
                  </a:lnTo>
                  <a:lnTo>
                    <a:pt x="168" y="693"/>
                  </a:lnTo>
                  <a:lnTo>
                    <a:pt x="168" y="779"/>
                  </a:lnTo>
                  <a:lnTo>
                    <a:pt x="173" y="784"/>
                  </a:lnTo>
                  <a:lnTo>
                    <a:pt x="173" y="861"/>
                  </a:lnTo>
                  <a:lnTo>
                    <a:pt x="178" y="866"/>
                  </a:lnTo>
                  <a:lnTo>
                    <a:pt x="178" y="952"/>
                  </a:lnTo>
                  <a:lnTo>
                    <a:pt x="183" y="957"/>
                  </a:lnTo>
                  <a:lnTo>
                    <a:pt x="183" y="1034"/>
                  </a:lnTo>
                  <a:lnTo>
                    <a:pt x="188" y="1039"/>
                  </a:lnTo>
                  <a:lnTo>
                    <a:pt x="188" y="1125"/>
                  </a:lnTo>
                  <a:lnTo>
                    <a:pt x="193" y="1131"/>
                  </a:lnTo>
                  <a:lnTo>
                    <a:pt x="193" y="1207"/>
                  </a:lnTo>
                  <a:lnTo>
                    <a:pt x="199" y="1212"/>
                  </a:lnTo>
                  <a:lnTo>
                    <a:pt x="199" y="1299"/>
                  </a:lnTo>
                  <a:lnTo>
                    <a:pt x="204" y="1304"/>
                  </a:lnTo>
                  <a:lnTo>
                    <a:pt x="204" y="1385"/>
                  </a:lnTo>
                  <a:lnTo>
                    <a:pt x="209" y="1390"/>
                  </a:lnTo>
                  <a:lnTo>
                    <a:pt x="209" y="1472"/>
                  </a:lnTo>
                  <a:lnTo>
                    <a:pt x="214" y="1477"/>
                  </a:lnTo>
                  <a:lnTo>
                    <a:pt x="214" y="1558"/>
                  </a:lnTo>
                  <a:lnTo>
                    <a:pt x="219" y="1563"/>
                  </a:lnTo>
                  <a:lnTo>
                    <a:pt x="219" y="1645"/>
                  </a:lnTo>
                  <a:lnTo>
                    <a:pt x="224" y="1650"/>
                  </a:lnTo>
                  <a:lnTo>
                    <a:pt x="224" y="1732"/>
                  </a:lnTo>
                  <a:lnTo>
                    <a:pt x="229" y="1737"/>
                  </a:lnTo>
                  <a:lnTo>
                    <a:pt x="229" y="1660"/>
                  </a:lnTo>
                  <a:lnTo>
                    <a:pt x="234" y="1655"/>
                  </a:lnTo>
                  <a:lnTo>
                    <a:pt x="234" y="1574"/>
                  </a:lnTo>
                  <a:lnTo>
                    <a:pt x="239" y="1569"/>
                  </a:lnTo>
                  <a:lnTo>
                    <a:pt x="239" y="1487"/>
                  </a:lnTo>
                  <a:lnTo>
                    <a:pt x="244" y="1482"/>
                  </a:lnTo>
                  <a:lnTo>
                    <a:pt x="244" y="1401"/>
                  </a:lnTo>
                  <a:lnTo>
                    <a:pt x="249" y="1395"/>
                  </a:lnTo>
                  <a:lnTo>
                    <a:pt x="249" y="1314"/>
                  </a:lnTo>
                  <a:lnTo>
                    <a:pt x="254" y="1309"/>
                  </a:lnTo>
                  <a:lnTo>
                    <a:pt x="254" y="1227"/>
                  </a:lnTo>
                  <a:lnTo>
                    <a:pt x="260" y="1222"/>
                  </a:lnTo>
                  <a:lnTo>
                    <a:pt x="260" y="1141"/>
                  </a:lnTo>
                  <a:lnTo>
                    <a:pt x="265" y="1136"/>
                  </a:lnTo>
                  <a:lnTo>
                    <a:pt x="265" y="1054"/>
                  </a:lnTo>
                  <a:lnTo>
                    <a:pt x="270" y="1049"/>
                  </a:lnTo>
                  <a:lnTo>
                    <a:pt x="270" y="968"/>
                  </a:lnTo>
                  <a:lnTo>
                    <a:pt x="275" y="963"/>
                  </a:lnTo>
                  <a:lnTo>
                    <a:pt x="275" y="881"/>
                  </a:lnTo>
                  <a:lnTo>
                    <a:pt x="280" y="876"/>
                  </a:lnTo>
                  <a:lnTo>
                    <a:pt x="280" y="794"/>
                  </a:lnTo>
                  <a:lnTo>
                    <a:pt x="285" y="789"/>
                  </a:lnTo>
                  <a:lnTo>
                    <a:pt x="285" y="708"/>
                  </a:lnTo>
                  <a:lnTo>
                    <a:pt x="290" y="703"/>
                  </a:lnTo>
                  <a:lnTo>
                    <a:pt x="290" y="621"/>
                  </a:lnTo>
                  <a:lnTo>
                    <a:pt x="295" y="616"/>
                  </a:lnTo>
                  <a:lnTo>
                    <a:pt x="295" y="535"/>
                  </a:lnTo>
                  <a:lnTo>
                    <a:pt x="300" y="530"/>
                  </a:lnTo>
                  <a:lnTo>
                    <a:pt x="300" y="448"/>
                  </a:lnTo>
                  <a:lnTo>
                    <a:pt x="305" y="443"/>
                  </a:lnTo>
                  <a:lnTo>
                    <a:pt x="305" y="362"/>
                  </a:lnTo>
                  <a:lnTo>
                    <a:pt x="310" y="356"/>
                  </a:lnTo>
                  <a:lnTo>
                    <a:pt x="310" y="275"/>
                  </a:lnTo>
                  <a:lnTo>
                    <a:pt x="316" y="270"/>
                  </a:lnTo>
                  <a:lnTo>
                    <a:pt x="316" y="188"/>
                  </a:lnTo>
                  <a:lnTo>
                    <a:pt x="321" y="183"/>
                  </a:lnTo>
                  <a:lnTo>
                    <a:pt x="321" y="102"/>
                  </a:lnTo>
                </a:path>
              </a:pathLst>
            </a:custGeom>
            <a:noFill/>
            <a:ln w="12700" cmpd="sng">
              <a:solidFill>
                <a:schemeClr val="accent4"/>
              </a:solidFill>
              <a:prstDash val="solid"/>
              <a:round/>
              <a:headEnd/>
              <a:tailEnd/>
            </a:ln>
          </p:spPr>
          <p:txBody>
            <a:bodyPr/>
            <a:lstStyle/>
            <a:p>
              <a:endParaRPr lang="en-US"/>
            </a:p>
          </p:txBody>
        </p:sp>
        <p:sp>
          <p:nvSpPr>
            <p:cNvPr id="58" name="Freeform 20"/>
            <p:cNvSpPr>
              <a:spLocks/>
            </p:cNvSpPr>
            <p:nvPr/>
          </p:nvSpPr>
          <p:spPr bwMode="auto">
            <a:xfrm>
              <a:off x="4735966" y="1457298"/>
              <a:ext cx="505701" cy="1760233"/>
            </a:xfrm>
            <a:custGeom>
              <a:avLst/>
              <a:gdLst/>
              <a:ahLst/>
              <a:cxnLst>
                <a:cxn ang="0">
                  <a:pos x="5" y="15"/>
                </a:cxn>
                <a:cxn ang="0">
                  <a:pos x="10" y="66"/>
                </a:cxn>
                <a:cxn ang="0">
                  <a:pos x="20" y="158"/>
                </a:cxn>
                <a:cxn ang="0">
                  <a:pos x="25" y="326"/>
                </a:cxn>
                <a:cxn ang="0">
                  <a:pos x="35" y="418"/>
                </a:cxn>
                <a:cxn ang="0">
                  <a:pos x="40" y="586"/>
                </a:cxn>
                <a:cxn ang="0">
                  <a:pos x="50" y="677"/>
                </a:cxn>
                <a:cxn ang="0">
                  <a:pos x="56" y="845"/>
                </a:cxn>
                <a:cxn ang="0">
                  <a:pos x="66" y="937"/>
                </a:cxn>
                <a:cxn ang="0">
                  <a:pos x="71" y="1105"/>
                </a:cxn>
                <a:cxn ang="0">
                  <a:pos x="81" y="1197"/>
                </a:cxn>
                <a:cxn ang="0">
                  <a:pos x="86" y="1365"/>
                </a:cxn>
                <a:cxn ang="0">
                  <a:pos x="96" y="1462"/>
                </a:cxn>
                <a:cxn ang="0">
                  <a:pos x="101" y="1630"/>
                </a:cxn>
                <a:cxn ang="0">
                  <a:pos x="111" y="1716"/>
                </a:cxn>
                <a:cxn ang="0">
                  <a:pos x="117" y="1670"/>
                </a:cxn>
                <a:cxn ang="0">
                  <a:pos x="122" y="1502"/>
                </a:cxn>
                <a:cxn ang="0">
                  <a:pos x="132" y="1411"/>
                </a:cxn>
                <a:cxn ang="0">
                  <a:pos x="137" y="1243"/>
                </a:cxn>
                <a:cxn ang="0">
                  <a:pos x="147" y="1151"/>
                </a:cxn>
                <a:cxn ang="0">
                  <a:pos x="152" y="983"/>
                </a:cxn>
                <a:cxn ang="0">
                  <a:pos x="162" y="891"/>
                </a:cxn>
                <a:cxn ang="0">
                  <a:pos x="167" y="723"/>
                </a:cxn>
                <a:cxn ang="0">
                  <a:pos x="178" y="631"/>
                </a:cxn>
                <a:cxn ang="0">
                  <a:pos x="183" y="463"/>
                </a:cxn>
                <a:cxn ang="0">
                  <a:pos x="193" y="372"/>
                </a:cxn>
                <a:cxn ang="0">
                  <a:pos x="198" y="204"/>
                </a:cxn>
                <a:cxn ang="0">
                  <a:pos x="208" y="112"/>
                </a:cxn>
                <a:cxn ang="0">
                  <a:pos x="213" y="0"/>
                </a:cxn>
                <a:cxn ang="0">
                  <a:pos x="218" y="137"/>
                </a:cxn>
                <a:cxn ang="0">
                  <a:pos x="228" y="229"/>
                </a:cxn>
                <a:cxn ang="0">
                  <a:pos x="234" y="397"/>
                </a:cxn>
                <a:cxn ang="0">
                  <a:pos x="244" y="489"/>
                </a:cxn>
                <a:cxn ang="0">
                  <a:pos x="249" y="657"/>
                </a:cxn>
                <a:cxn ang="0">
                  <a:pos x="259" y="749"/>
                </a:cxn>
                <a:cxn ang="0">
                  <a:pos x="264" y="917"/>
                </a:cxn>
                <a:cxn ang="0">
                  <a:pos x="274" y="1008"/>
                </a:cxn>
                <a:cxn ang="0">
                  <a:pos x="279" y="1176"/>
                </a:cxn>
                <a:cxn ang="0">
                  <a:pos x="289" y="1268"/>
                </a:cxn>
                <a:cxn ang="0">
                  <a:pos x="295" y="1436"/>
                </a:cxn>
                <a:cxn ang="0">
                  <a:pos x="305" y="1528"/>
                </a:cxn>
                <a:cxn ang="0">
                  <a:pos x="310" y="1696"/>
                </a:cxn>
              </a:cxnLst>
              <a:rect l="0" t="0" r="r" b="b"/>
              <a:pathLst>
                <a:path w="315" h="1737">
                  <a:moveTo>
                    <a:pt x="0" y="102"/>
                  </a:moveTo>
                  <a:lnTo>
                    <a:pt x="5" y="97"/>
                  </a:lnTo>
                  <a:lnTo>
                    <a:pt x="5" y="15"/>
                  </a:lnTo>
                  <a:lnTo>
                    <a:pt x="10" y="10"/>
                  </a:lnTo>
                  <a:lnTo>
                    <a:pt x="10" y="0"/>
                  </a:lnTo>
                  <a:lnTo>
                    <a:pt x="10" y="66"/>
                  </a:lnTo>
                  <a:lnTo>
                    <a:pt x="15" y="71"/>
                  </a:lnTo>
                  <a:lnTo>
                    <a:pt x="15" y="153"/>
                  </a:lnTo>
                  <a:lnTo>
                    <a:pt x="20" y="158"/>
                  </a:lnTo>
                  <a:lnTo>
                    <a:pt x="20" y="239"/>
                  </a:lnTo>
                  <a:lnTo>
                    <a:pt x="25" y="244"/>
                  </a:lnTo>
                  <a:lnTo>
                    <a:pt x="25" y="326"/>
                  </a:lnTo>
                  <a:lnTo>
                    <a:pt x="30" y="331"/>
                  </a:lnTo>
                  <a:lnTo>
                    <a:pt x="30" y="412"/>
                  </a:lnTo>
                  <a:lnTo>
                    <a:pt x="35" y="418"/>
                  </a:lnTo>
                  <a:lnTo>
                    <a:pt x="35" y="499"/>
                  </a:lnTo>
                  <a:lnTo>
                    <a:pt x="40" y="504"/>
                  </a:lnTo>
                  <a:lnTo>
                    <a:pt x="40" y="586"/>
                  </a:lnTo>
                  <a:lnTo>
                    <a:pt x="45" y="591"/>
                  </a:lnTo>
                  <a:lnTo>
                    <a:pt x="45" y="672"/>
                  </a:lnTo>
                  <a:lnTo>
                    <a:pt x="50" y="677"/>
                  </a:lnTo>
                  <a:lnTo>
                    <a:pt x="50" y="759"/>
                  </a:lnTo>
                  <a:lnTo>
                    <a:pt x="56" y="764"/>
                  </a:lnTo>
                  <a:lnTo>
                    <a:pt x="56" y="845"/>
                  </a:lnTo>
                  <a:lnTo>
                    <a:pt x="61" y="850"/>
                  </a:lnTo>
                  <a:lnTo>
                    <a:pt x="61" y="932"/>
                  </a:lnTo>
                  <a:lnTo>
                    <a:pt x="66" y="937"/>
                  </a:lnTo>
                  <a:lnTo>
                    <a:pt x="66" y="1019"/>
                  </a:lnTo>
                  <a:lnTo>
                    <a:pt x="71" y="1024"/>
                  </a:lnTo>
                  <a:lnTo>
                    <a:pt x="71" y="1105"/>
                  </a:lnTo>
                  <a:lnTo>
                    <a:pt x="76" y="1110"/>
                  </a:lnTo>
                  <a:lnTo>
                    <a:pt x="76" y="1192"/>
                  </a:lnTo>
                  <a:lnTo>
                    <a:pt x="81" y="1197"/>
                  </a:lnTo>
                  <a:lnTo>
                    <a:pt x="81" y="1283"/>
                  </a:lnTo>
                  <a:lnTo>
                    <a:pt x="86" y="1288"/>
                  </a:lnTo>
                  <a:lnTo>
                    <a:pt x="86" y="1365"/>
                  </a:lnTo>
                  <a:lnTo>
                    <a:pt x="91" y="1370"/>
                  </a:lnTo>
                  <a:lnTo>
                    <a:pt x="91" y="1457"/>
                  </a:lnTo>
                  <a:lnTo>
                    <a:pt x="96" y="1462"/>
                  </a:lnTo>
                  <a:lnTo>
                    <a:pt x="96" y="1538"/>
                  </a:lnTo>
                  <a:lnTo>
                    <a:pt x="101" y="1543"/>
                  </a:lnTo>
                  <a:lnTo>
                    <a:pt x="101" y="1630"/>
                  </a:lnTo>
                  <a:lnTo>
                    <a:pt x="106" y="1635"/>
                  </a:lnTo>
                  <a:lnTo>
                    <a:pt x="106" y="1711"/>
                  </a:lnTo>
                  <a:lnTo>
                    <a:pt x="111" y="1716"/>
                  </a:lnTo>
                  <a:lnTo>
                    <a:pt x="111" y="1737"/>
                  </a:lnTo>
                  <a:lnTo>
                    <a:pt x="111" y="1676"/>
                  </a:lnTo>
                  <a:lnTo>
                    <a:pt x="117" y="1670"/>
                  </a:lnTo>
                  <a:lnTo>
                    <a:pt x="117" y="1589"/>
                  </a:lnTo>
                  <a:lnTo>
                    <a:pt x="122" y="1584"/>
                  </a:lnTo>
                  <a:lnTo>
                    <a:pt x="122" y="1502"/>
                  </a:lnTo>
                  <a:lnTo>
                    <a:pt x="127" y="1497"/>
                  </a:lnTo>
                  <a:lnTo>
                    <a:pt x="127" y="1416"/>
                  </a:lnTo>
                  <a:lnTo>
                    <a:pt x="132" y="1411"/>
                  </a:lnTo>
                  <a:lnTo>
                    <a:pt x="132" y="1329"/>
                  </a:lnTo>
                  <a:lnTo>
                    <a:pt x="137" y="1324"/>
                  </a:lnTo>
                  <a:lnTo>
                    <a:pt x="137" y="1243"/>
                  </a:lnTo>
                  <a:lnTo>
                    <a:pt x="142" y="1238"/>
                  </a:lnTo>
                  <a:lnTo>
                    <a:pt x="142" y="1156"/>
                  </a:lnTo>
                  <a:lnTo>
                    <a:pt x="147" y="1151"/>
                  </a:lnTo>
                  <a:lnTo>
                    <a:pt x="147" y="1069"/>
                  </a:lnTo>
                  <a:lnTo>
                    <a:pt x="152" y="1064"/>
                  </a:lnTo>
                  <a:lnTo>
                    <a:pt x="152" y="983"/>
                  </a:lnTo>
                  <a:lnTo>
                    <a:pt x="157" y="978"/>
                  </a:lnTo>
                  <a:lnTo>
                    <a:pt x="157" y="896"/>
                  </a:lnTo>
                  <a:lnTo>
                    <a:pt x="162" y="891"/>
                  </a:lnTo>
                  <a:lnTo>
                    <a:pt x="162" y="810"/>
                  </a:lnTo>
                  <a:lnTo>
                    <a:pt x="167" y="805"/>
                  </a:lnTo>
                  <a:lnTo>
                    <a:pt x="167" y="723"/>
                  </a:lnTo>
                  <a:lnTo>
                    <a:pt x="173" y="718"/>
                  </a:lnTo>
                  <a:lnTo>
                    <a:pt x="173" y="637"/>
                  </a:lnTo>
                  <a:lnTo>
                    <a:pt x="178" y="631"/>
                  </a:lnTo>
                  <a:lnTo>
                    <a:pt x="178" y="550"/>
                  </a:lnTo>
                  <a:lnTo>
                    <a:pt x="183" y="545"/>
                  </a:lnTo>
                  <a:lnTo>
                    <a:pt x="183" y="463"/>
                  </a:lnTo>
                  <a:lnTo>
                    <a:pt x="188" y="458"/>
                  </a:lnTo>
                  <a:lnTo>
                    <a:pt x="188" y="377"/>
                  </a:lnTo>
                  <a:lnTo>
                    <a:pt x="193" y="372"/>
                  </a:lnTo>
                  <a:lnTo>
                    <a:pt x="193" y="290"/>
                  </a:lnTo>
                  <a:lnTo>
                    <a:pt x="198" y="285"/>
                  </a:lnTo>
                  <a:lnTo>
                    <a:pt x="198" y="204"/>
                  </a:lnTo>
                  <a:lnTo>
                    <a:pt x="203" y="199"/>
                  </a:lnTo>
                  <a:lnTo>
                    <a:pt x="203" y="117"/>
                  </a:lnTo>
                  <a:lnTo>
                    <a:pt x="208" y="112"/>
                  </a:lnTo>
                  <a:lnTo>
                    <a:pt x="208" y="31"/>
                  </a:lnTo>
                  <a:lnTo>
                    <a:pt x="213" y="25"/>
                  </a:lnTo>
                  <a:lnTo>
                    <a:pt x="213" y="0"/>
                  </a:lnTo>
                  <a:lnTo>
                    <a:pt x="213" y="51"/>
                  </a:lnTo>
                  <a:lnTo>
                    <a:pt x="218" y="56"/>
                  </a:lnTo>
                  <a:lnTo>
                    <a:pt x="218" y="137"/>
                  </a:lnTo>
                  <a:lnTo>
                    <a:pt x="223" y="143"/>
                  </a:lnTo>
                  <a:lnTo>
                    <a:pt x="223" y="224"/>
                  </a:lnTo>
                  <a:lnTo>
                    <a:pt x="228" y="229"/>
                  </a:lnTo>
                  <a:lnTo>
                    <a:pt x="228" y="311"/>
                  </a:lnTo>
                  <a:lnTo>
                    <a:pt x="234" y="316"/>
                  </a:lnTo>
                  <a:lnTo>
                    <a:pt x="234" y="397"/>
                  </a:lnTo>
                  <a:lnTo>
                    <a:pt x="239" y="402"/>
                  </a:lnTo>
                  <a:lnTo>
                    <a:pt x="239" y="484"/>
                  </a:lnTo>
                  <a:lnTo>
                    <a:pt x="244" y="489"/>
                  </a:lnTo>
                  <a:lnTo>
                    <a:pt x="244" y="570"/>
                  </a:lnTo>
                  <a:lnTo>
                    <a:pt x="249" y="575"/>
                  </a:lnTo>
                  <a:lnTo>
                    <a:pt x="249" y="657"/>
                  </a:lnTo>
                  <a:lnTo>
                    <a:pt x="254" y="662"/>
                  </a:lnTo>
                  <a:lnTo>
                    <a:pt x="254" y="744"/>
                  </a:lnTo>
                  <a:lnTo>
                    <a:pt x="259" y="749"/>
                  </a:lnTo>
                  <a:lnTo>
                    <a:pt x="259" y="830"/>
                  </a:lnTo>
                  <a:lnTo>
                    <a:pt x="264" y="835"/>
                  </a:lnTo>
                  <a:lnTo>
                    <a:pt x="264" y="917"/>
                  </a:lnTo>
                  <a:lnTo>
                    <a:pt x="269" y="922"/>
                  </a:lnTo>
                  <a:lnTo>
                    <a:pt x="269" y="1003"/>
                  </a:lnTo>
                  <a:lnTo>
                    <a:pt x="274" y="1008"/>
                  </a:lnTo>
                  <a:lnTo>
                    <a:pt x="274" y="1090"/>
                  </a:lnTo>
                  <a:lnTo>
                    <a:pt x="279" y="1095"/>
                  </a:lnTo>
                  <a:lnTo>
                    <a:pt x="279" y="1176"/>
                  </a:lnTo>
                  <a:lnTo>
                    <a:pt x="284" y="1182"/>
                  </a:lnTo>
                  <a:lnTo>
                    <a:pt x="284" y="1263"/>
                  </a:lnTo>
                  <a:lnTo>
                    <a:pt x="289" y="1268"/>
                  </a:lnTo>
                  <a:lnTo>
                    <a:pt x="289" y="1350"/>
                  </a:lnTo>
                  <a:lnTo>
                    <a:pt x="295" y="1355"/>
                  </a:lnTo>
                  <a:lnTo>
                    <a:pt x="295" y="1436"/>
                  </a:lnTo>
                  <a:lnTo>
                    <a:pt x="300" y="1441"/>
                  </a:lnTo>
                  <a:lnTo>
                    <a:pt x="300" y="1523"/>
                  </a:lnTo>
                  <a:lnTo>
                    <a:pt x="305" y="1528"/>
                  </a:lnTo>
                  <a:lnTo>
                    <a:pt x="305" y="1614"/>
                  </a:lnTo>
                  <a:lnTo>
                    <a:pt x="310" y="1620"/>
                  </a:lnTo>
                  <a:lnTo>
                    <a:pt x="310" y="1696"/>
                  </a:lnTo>
                  <a:lnTo>
                    <a:pt x="315" y="1701"/>
                  </a:lnTo>
                  <a:lnTo>
                    <a:pt x="315" y="1737"/>
                  </a:lnTo>
                </a:path>
              </a:pathLst>
            </a:custGeom>
            <a:noFill/>
            <a:ln w="12700" cmpd="sng">
              <a:solidFill>
                <a:schemeClr val="accent4"/>
              </a:solidFill>
              <a:prstDash val="solid"/>
              <a:round/>
              <a:headEnd/>
              <a:tailEnd/>
            </a:ln>
          </p:spPr>
          <p:txBody>
            <a:bodyPr/>
            <a:lstStyle/>
            <a:p>
              <a:endParaRPr lang="en-US"/>
            </a:p>
          </p:txBody>
        </p:sp>
        <p:sp>
          <p:nvSpPr>
            <p:cNvPr id="59" name="Freeform 21"/>
            <p:cNvSpPr>
              <a:spLocks/>
            </p:cNvSpPr>
            <p:nvPr/>
          </p:nvSpPr>
          <p:spPr bwMode="auto">
            <a:xfrm>
              <a:off x="5241666" y="1457298"/>
              <a:ext cx="505701" cy="1760233"/>
            </a:xfrm>
            <a:custGeom>
              <a:avLst/>
              <a:gdLst/>
              <a:ahLst/>
              <a:cxnLst>
                <a:cxn ang="0">
                  <a:pos x="5" y="1686"/>
                </a:cxn>
                <a:cxn ang="0">
                  <a:pos x="10" y="1518"/>
                </a:cxn>
                <a:cxn ang="0">
                  <a:pos x="20" y="1431"/>
                </a:cxn>
                <a:cxn ang="0">
                  <a:pos x="25" y="1258"/>
                </a:cxn>
                <a:cxn ang="0">
                  <a:pos x="36" y="1171"/>
                </a:cxn>
                <a:cxn ang="0">
                  <a:pos x="41" y="1003"/>
                </a:cxn>
                <a:cxn ang="0">
                  <a:pos x="51" y="907"/>
                </a:cxn>
                <a:cxn ang="0">
                  <a:pos x="56" y="738"/>
                </a:cxn>
                <a:cxn ang="0">
                  <a:pos x="66" y="647"/>
                </a:cxn>
                <a:cxn ang="0">
                  <a:pos x="71" y="479"/>
                </a:cxn>
                <a:cxn ang="0">
                  <a:pos x="81" y="387"/>
                </a:cxn>
                <a:cxn ang="0">
                  <a:pos x="86" y="219"/>
                </a:cxn>
                <a:cxn ang="0">
                  <a:pos x="97" y="127"/>
                </a:cxn>
                <a:cxn ang="0">
                  <a:pos x="102" y="0"/>
                </a:cxn>
                <a:cxn ang="0">
                  <a:pos x="107" y="122"/>
                </a:cxn>
                <a:cxn ang="0">
                  <a:pos x="117" y="214"/>
                </a:cxn>
                <a:cxn ang="0">
                  <a:pos x="122" y="382"/>
                </a:cxn>
                <a:cxn ang="0">
                  <a:pos x="132" y="474"/>
                </a:cxn>
                <a:cxn ang="0">
                  <a:pos x="137" y="642"/>
                </a:cxn>
                <a:cxn ang="0">
                  <a:pos x="147" y="733"/>
                </a:cxn>
                <a:cxn ang="0">
                  <a:pos x="152" y="901"/>
                </a:cxn>
                <a:cxn ang="0">
                  <a:pos x="163" y="993"/>
                </a:cxn>
                <a:cxn ang="0">
                  <a:pos x="168" y="1161"/>
                </a:cxn>
                <a:cxn ang="0">
                  <a:pos x="178" y="1253"/>
                </a:cxn>
                <a:cxn ang="0">
                  <a:pos x="183" y="1421"/>
                </a:cxn>
                <a:cxn ang="0">
                  <a:pos x="193" y="1513"/>
                </a:cxn>
                <a:cxn ang="0">
                  <a:pos x="198" y="1681"/>
                </a:cxn>
                <a:cxn ang="0">
                  <a:pos x="203" y="1711"/>
                </a:cxn>
                <a:cxn ang="0">
                  <a:pos x="214" y="1620"/>
                </a:cxn>
                <a:cxn ang="0">
                  <a:pos x="219" y="1451"/>
                </a:cxn>
                <a:cxn ang="0">
                  <a:pos x="229" y="1360"/>
                </a:cxn>
                <a:cxn ang="0">
                  <a:pos x="234" y="1192"/>
                </a:cxn>
                <a:cxn ang="0">
                  <a:pos x="244" y="1100"/>
                </a:cxn>
                <a:cxn ang="0">
                  <a:pos x="249" y="932"/>
                </a:cxn>
                <a:cxn ang="0">
                  <a:pos x="259" y="840"/>
                </a:cxn>
                <a:cxn ang="0">
                  <a:pos x="264" y="672"/>
                </a:cxn>
                <a:cxn ang="0">
                  <a:pos x="275" y="575"/>
                </a:cxn>
                <a:cxn ang="0">
                  <a:pos x="280" y="407"/>
                </a:cxn>
                <a:cxn ang="0">
                  <a:pos x="290" y="321"/>
                </a:cxn>
                <a:cxn ang="0">
                  <a:pos x="295" y="148"/>
                </a:cxn>
                <a:cxn ang="0">
                  <a:pos x="305" y="56"/>
                </a:cxn>
                <a:cxn ang="0">
                  <a:pos x="310" y="25"/>
                </a:cxn>
              </a:cxnLst>
              <a:rect l="0" t="0" r="r" b="b"/>
              <a:pathLst>
                <a:path w="315" h="1737">
                  <a:moveTo>
                    <a:pt x="0" y="1737"/>
                  </a:moveTo>
                  <a:lnTo>
                    <a:pt x="0" y="1691"/>
                  </a:lnTo>
                  <a:lnTo>
                    <a:pt x="5" y="1686"/>
                  </a:lnTo>
                  <a:lnTo>
                    <a:pt x="5" y="1609"/>
                  </a:lnTo>
                  <a:lnTo>
                    <a:pt x="10" y="1604"/>
                  </a:lnTo>
                  <a:lnTo>
                    <a:pt x="10" y="1518"/>
                  </a:lnTo>
                  <a:lnTo>
                    <a:pt x="15" y="1513"/>
                  </a:lnTo>
                  <a:lnTo>
                    <a:pt x="15" y="1436"/>
                  </a:lnTo>
                  <a:lnTo>
                    <a:pt x="20" y="1431"/>
                  </a:lnTo>
                  <a:lnTo>
                    <a:pt x="20" y="1350"/>
                  </a:lnTo>
                  <a:lnTo>
                    <a:pt x="25" y="1344"/>
                  </a:lnTo>
                  <a:lnTo>
                    <a:pt x="25" y="1258"/>
                  </a:lnTo>
                  <a:lnTo>
                    <a:pt x="30" y="1253"/>
                  </a:lnTo>
                  <a:lnTo>
                    <a:pt x="30" y="1176"/>
                  </a:lnTo>
                  <a:lnTo>
                    <a:pt x="36" y="1171"/>
                  </a:lnTo>
                  <a:lnTo>
                    <a:pt x="36" y="1085"/>
                  </a:lnTo>
                  <a:lnTo>
                    <a:pt x="41" y="1080"/>
                  </a:lnTo>
                  <a:lnTo>
                    <a:pt x="41" y="1003"/>
                  </a:lnTo>
                  <a:lnTo>
                    <a:pt x="46" y="998"/>
                  </a:lnTo>
                  <a:lnTo>
                    <a:pt x="46" y="912"/>
                  </a:lnTo>
                  <a:lnTo>
                    <a:pt x="51" y="907"/>
                  </a:lnTo>
                  <a:lnTo>
                    <a:pt x="51" y="830"/>
                  </a:lnTo>
                  <a:lnTo>
                    <a:pt x="56" y="825"/>
                  </a:lnTo>
                  <a:lnTo>
                    <a:pt x="56" y="738"/>
                  </a:lnTo>
                  <a:lnTo>
                    <a:pt x="61" y="733"/>
                  </a:lnTo>
                  <a:lnTo>
                    <a:pt x="61" y="652"/>
                  </a:lnTo>
                  <a:lnTo>
                    <a:pt x="66" y="647"/>
                  </a:lnTo>
                  <a:lnTo>
                    <a:pt x="66" y="565"/>
                  </a:lnTo>
                  <a:lnTo>
                    <a:pt x="71" y="560"/>
                  </a:lnTo>
                  <a:lnTo>
                    <a:pt x="71" y="479"/>
                  </a:lnTo>
                  <a:lnTo>
                    <a:pt x="76" y="474"/>
                  </a:lnTo>
                  <a:lnTo>
                    <a:pt x="76" y="392"/>
                  </a:lnTo>
                  <a:lnTo>
                    <a:pt x="81" y="387"/>
                  </a:lnTo>
                  <a:lnTo>
                    <a:pt x="81" y="306"/>
                  </a:lnTo>
                  <a:lnTo>
                    <a:pt x="86" y="300"/>
                  </a:lnTo>
                  <a:lnTo>
                    <a:pt x="86" y="219"/>
                  </a:lnTo>
                  <a:lnTo>
                    <a:pt x="91" y="214"/>
                  </a:lnTo>
                  <a:lnTo>
                    <a:pt x="91" y="132"/>
                  </a:lnTo>
                  <a:lnTo>
                    <a:pt x="97" y="127"/>
                  </a:lnTo>
                  <a:lnTo>
                    <a:pt x="97" y="46"/>
                  </a:lnTo>
                  <a:lnTo>
                    <a:pt x="102" y="41"/>
                  </a:lnTo>
                  <a:lnTo>
                    <a:pt x="102" y="0"/>
                  </a:lnTo>
                  <a:lnTo>
                    <a:pt x="102" y="36"/>
                  </a:lnTo>
                  <a:lnTo>
                    <a:pt x="107" y="41"/>
                  </a:lnTo>
                  <a:lnTo>
                    <a:pt x="107" y="122"/>
                  </a:lnTo>
                  <a:lnTo>
                    <a:pt x="112" y="127"/>
                  </a:lnTo>
                  <a:lnTo>
                    <a:pt x="112" y="209"/>
                  </a:lnTo>
                  <a:lnTo>
                    <a:pt x="117" y="214"/>
                  </a:lnTo>
                  <a:lnTo>
                    <a:pt x="117" y="295"/>
                  </a:lnTo>
                  <a:lnTo>
                    <a:pt x="122" y="300"/>
                  </a:lnTo>
                  <a:lnTo>
                    <a:pt x="122" y="382"/>
                  </a:lnTo>
                  <a:lnTo>
                    <a:pt x="127" y="387"/>
                  </a:lnTo>
                  <a:lnTo>
                    <a:pt x="127" y="469"/>
                  </a:lnTo>
                  <a:lnTo>
                    <a:pt x="132" y="474"/>
                  </a:lnTo>
                  <a:lnTo>
                    <a:pt x="132" y="555"/>
                  </a:lnTo>
                  <a:lnTo>
                    <a:pt x="137" y="560"/>
                  </a:lnTo>
                  <a:lnTo>
                    <a:pt x="137" y="642"/>
                  </a:lnTo>
                  <a:lnTo>
                    <a:pt x="142" y="647"/>
                  </a:lnTo>
                  <a:lnTo>
                    <a:pt x="142" y="728"/>
                  </a:lnTo>
                  <a:lnTo>
                    <a:pt x="147" y="733"/>
                  </a:lnTo>
                  <a:lnTo>
                    <a:pt x="147" y="815"/>
                  </a:lnTo>
                  <a:lnTo>
                    <a:pt x="152" y="820"/>
                  </a:lnTo>
                  <a:lnTo>
                    <a:pt x="152" y="901"/>
                  </a:lnTo>
                  <a:lnTo>
                    <a:pt x="158" y="907"/>
                  </a:lnTo>
                  <a:lnTo>
                    <a:pt x="158" y="988"/>
                  </a:lnTo>
                  <a:lnTo>
                    <a:pt x="163" y="993"/>
                  </a:lnTo>
                  <a:lnTo>
                    <a:pt x="163" y="1075"/>
                  </a:lnTo>
                  <a:lnTo>
                    <a:pt x="168" y="1080"/>
                  </a:lnTo>
                  <a:lnTo>
                    <a:pt x="168" y="1161"/>
                  </a:lnTo>
                  <a:lnTo>
                    <a:pt x="173" y="1166"/>
                  </a:lnTo>
                  <a:lnTo>
                    <a:pt x="173" y="1248"/>
                  </a:lnTo>
                  <a:lnTo>
                    <a:pt x="178" y="1253"/>
                  </a:lnTo>
                  <a:lnTo>
                    <a:pt x="178" y="1334"/>
                  </a:lnTo>
                  <a:lnTo>
                    <a:pt x="183" y="1339"/>
                  </a:lnTo>
                  <a:lnTo>
                    <a:pt x="183" y="1421"/>
                  </a:lnTo>
                  <a:lnTo>
                    <a:pt x="188" y="1426"/>
                  </a:lnTo>
                  <a:lnTo>
                    <a:pt x="188" y="1507"/>
                  </a:lnTo>
                  <a:lnTo>
                    <a:pt x="193" y="1513"/>
                  </a:lnTo>
                  <a:lnTo>
                    <a:pt x="193" y="1594"/>
                  </a:lnTo>
                  <a:lnTo>
                    <a:pt x="198" y="1599"/>
                  </a:lnTo>
                  <a:lnTo>
                    <a:pt x="198" y="1681"/>
                  </a:lnTo>
                  <a:lnTo>
                    <a:pt x="203" y="1686"/>
                  </a:lnTo>
                  <a:lnTo>
                    <a:pt x="203" y="1737"/>
                  </a:lnTo>
                  <a:lnTo>
                    <a:pt x="203" y="1711"/>
                  </a:lnTo>
                  <a:lnTo>
                    <a:pt x="208" y="1706"/>
                  </a:lnTo>
                  <a:lnTo>
                    <a:pt x="208" y="1625"/>
                  </a:lnTo>
                  <a:lnTo>
                    <a:pt x="214" y="1620"/>
                  </a:lnTo>
                  <a:lnTo>
                    <a:pt x="214" y="1538"/>
                  </a:lnTo>
                  <a:lnTo>
                    <a:pt x="219" y="1533"/>
                  </a:lnTo>
                  <a:lnTo>
                    <a:pt x="219" y="1451"/>
                  </a:lnTo>
                  <a:lnTo>
                    <a:pt x="224" y="1446"/>
                  </a:lnTo>
                  <a:lnTo>
                    <a:pt x="224" y="1365"/>
                  </a:lnTo>
                  <a:lnTo>
                    <a:pt x="229" y="1360"/>
                  </a:lnTo>
                  <a:lnTo>
                    <a:pt x="229" y="1278"/>
                  </a:lnTo>
                  <a:lnTo>
                    <a:pt x="234" y="1273"/>
                  </a:lnTo>
                  <a:lnTo>
                    <a:pt x="234" y="1192"/>
                  </a:lnTo>
                  <a:lnTo>
                    <a:pt x="239" y="1187"/>
                  </a:lnTo>
                  <a:lnTo>
                    <a:pt x="239" y="1105"/>
                  </a:lnTo>
                  <a:lnTo>
                    <a:pt x="244" y="1100"/>
                  </a:lnTo>
                  <a:lnTo>
                    <a:pt x="244" y="1019"/>
                  </a:lnTo>
                  <a:lnTo>
                    <a:pt x="249" y="1013"/>
                  </a:lnTo>
                  <a:lnTo>
                    <a:pt x="249" y="932"/>
                  </a:lnTo>
                  <a:lnTo>
                    <a:pt x="254" y="927"/>
                  </a:lnTo>
                  <a:lnTo>
                    <a:pt x="254" y="845"/>
                  </a:lnTo>
                  <a:lnTo>
                    <a:pt x="259" y="840"/>
                  </a:lnTo>
                  <a:lnTo>
                    <a:pt x="259" y="754"/>
                  </a:lnTo>
                  <a:lnTo>
                    <a:pt x="264" y="749"/>
                  </a:lnTo>
                  <a:lnTo>
                    <a:pt x="264" y="672"/>
                  </a:lnTo>
                  <a:lnTo>
                    <a:pt x="269" y="667"/>
                  </a:lnTo>
                  <a:lnTo>
                    <a:pt x="269" y="581"/>
                  </a:lnTo>
                  <a:lnTo>
                    <a:pt x="275" y="575"/>
                  </a:lnTo>
                  <a:lnTo>
                    <a:pt x="275" y="499"/>
                  </a:lnTo>
                  <a:lnTo>
                    <a:pt x="280" y="494"/>
                  </a:lnTo>
                  <a:lnTo>
                    <a:pt x="280" y="407"/>
                  </a:lnTo>
                  <a:lnTo>
                    <a:pt x="285" y="402"/>
                  </a:lnTo>
                  <a:lnTo>
                    <a:pt x="285" y="326"/>
                  </a:lnTo>
                  <a:lnTo>
                    <a:pt x="290" y="321"/>
                  </a:lnTo>
                  <a:lnTo>
                    <a:pt x="290" y="234"/>
                  </a:lnTo>
                  <a:lnTo>
                    <a:pt x="295" y="229"/>
                  </a:lnTo>
                  <a:lnTo>
                    <a:pt x="295" y="148"/>
                  </a:lnTo>
                  <a:lnTo>
                    <a:pt x="300" y="143"/>
                  </a:lnTo>
                  <a:lnTo>
                    <a:pt x="300" y="61"/>
                  </a:lnTo>
                  <a:lnTo>
                    <a:pt x="305" y="56"/>
                  </a:lnTo>
                  <a:lnTo>
                    <a:pt x="305" y="0"/>
                  </a:lnTo>
                  <a:lnTo>
                    <a:pt x="305" y="20"/>
                  </a:lnTo>
                  <a:lnTo>
                    <a:pt x="310" y="25"/>
                  </a:lnTo>
                  <a:lnTo>
                    <a:pt x="310" y="107"/>
                  </a:lnTo>
                  <a:lnTo>
                    <a:pt x="315" y="112"/>
                  </a:lnTo>
                </a:path>
              </a:pathLst>
            </a:custGeom>
            <a:noFill/>
            <a:ln w="12700" cmpd="sng">
              <a:solidFill>
                <a:schemeClr val="accent4"/>
              </a:solidFill>
              <a:prstDash val="solid"/>
              <a:round/>
              <a:headEnd/>
              <a:tailEnd/>
            </a:ln>
          </p:spPr>
          <p:txBody>
            <a:bodyPr/>
            <a:lstStyle/>
            <a:p>
              <a:endParaRPr lang="en-US"/>
            </a:p>
          </p:txBody>
        </p:sp>
        <p:sp>
          <p:nvSpPr>
            <p:cNvPr id="60" name="Freeform 22"/>
            <p:cNvSpPr>
              <a:spLocks/>
            </p:cNvSpPr>
            <p:nvPr/>
          </p:nvSpPr>
          <p:spPr bwMode="auto">
            <a:xfrm>
              <a:off x="5747367" y="1570796"/>
              <a:ext cx="229572" cy="1646735"/>
            </a:xfrm>
            <a:custGeom>
              <a:avLst/>
              <a:gdLst/>
              <a:ahLst/>
              <a:cxnLst>
                <a:cxn ang="0">
                  <a:pos x="0" y="0"/>
                </a:cxn>
                <a:cxn ang="0">
                  <a:pos x="0" y="82"/>
                </a:cxn>
                <a:cxn ang="0">
                  <a:pos x="5" y="87"/>
                </a:cxn>
                <a:cxn ang="0">
                  <a:pos x="5" y="168"/>
                </a:cxn>
                <a:cxn ang="0">
                  <a:pos x="10" y="173"/>
                </a:cxn>
                <a:cxn ang="0">
                  <a:pos x="10" y="255"/>
                </a:cxn>
                <a:cxn ang="0">
                  <a:pos x="15" y="260"/>
                </a:cxn>
                <a:cxn ang="0">
                  <a:pos x="15" y="341"/>
                </a:cxn>
                <a:cxn ang="0">
                  <a:pos x="21" y="346"/>
                </a:cxn>
                <a:cxn ang="0">
                  <a:pos x="21" y="428"/>
                </a:cxn>
                <a:cxn ang="0">
                  <a:pos x="26" y="433"/>
                </a:cxn>
                <a:cxn ang="0">
                  <a:pos x="26" y="514"/>
                </a:cxn>
                <a:cxn ang="0">
                  <a:pos x="31" y="519"/>
                </a:cxn>
                <a:cxn ang="0">
                  <a:pos x="31" y="601"/>
                </a:cxn>
                <a:cxn ang="0">
                  <a:pos x="36" y="606"/>
                </a:cxn>
                <a:cxn ang="0">
                  <a:pos x="36" y="688"/>
                </a:cxn>
                <a:cxn ang="0">
                  <a:pos x="41" y="693"/>
                </a:cxn>
                <a:cxn ang="0">
                  <a:pos x="41" y="774"/>
                </a:cxn>
                <a:cxn ang="0">
                  <a:pos x="46" y="779"/>
                </a:cxn>
                <a:cxn ang="0">
                  <a:pos x="46" y="861"/>
                </a:cxn>
                <a:cxn ang="0">
                  <a:pos x="51" y="866"/>
                </a:cxn>
                <a:cxn ang="0">
                  <a:pos x="51" y="947"/>
                </a:cxn>
                <a:cxn ang="0">
                  <a:pos x="56" y="952"/>
                </a:cxn>
                <a:cxn ang="0">
                  <a:pos x="56" y="1034"/>
                </a:cxn>
                <a:cxn ang="0">
                  <a:pos x="61" y="1039"/>
                </a:cxn>
                <a:cxn ang="0">
                  <a:pos x="61" y="1120"/>
                </a:cxn>
                <a:cxn ang="0">
                  <a:pos x="66" y="1126"/>
                </a:cxn>
                <a:cxn ang="0">
                  <a:pos x="66" y="1207"/>
                </a:cxn>
                <a:cxn ang="0">
                  <a:pos x="71" y="1212"/>
                </a:cxn>
                <a:cxn ang="0">
                  <a:pos x="71" y="1294"/>
                </a:cxn>
                <a:cxn ang="0">
                  <a:pos x="77" y="1299"/>
                </a:cxn>
                <a:cxn ang="0">
                  <a:pos x="77" y="1380"/>
                </a:cxn>
                <a:cxn ang="0">
                  <a:pos x="82" y="1385"/>
                </a:cxn>
                <a:cxn ang="0">
                  <a:pos x="82" y="1467"/>
                </a:cxn>
                <a:cxn ang="0">
                  <a:pos x="87" y="1472"/>
                </a:cxn>
                <a:cxn ang="0">
                  <a:pos x="87" y="1553"/>
                </a:cxn>
                <a:cxn ang="0">
                  <a:pos x="92" y="1558"/>
                </a:cxn>
                <a:cxn ang="0">
                  <a:pos x="92" y="1625"/>
                </a:cxn>
                <a:cxn ang="0">
                  <a:pos x="92" y="1614"/>
                </a:cxn>
                <a:cxn ang="0">
                  <a:pos x="97" y="1609"/>
                </a:cxn>
                <a:cxn ang="0">
                  <a:pos x="97" y="1528"/>
                </a:cxn>
                <a:cxn ang="0">
                  <a:pos x="102" y="1523"/>
                </a:cxn>
                <a:cxn ang="0">
                  <a:pos x="102" y="1441"/>
                </a:cxn>
                <a:cxn ang="0">
                  <a:pos x="107" y="1436"/>
                </a:cxn>
                <a:cxn ang="0">
                  <a:pos x="107" y="1355"/>
                </a:cxn>
                <a:cxn ang="0">
                  <a:pos x="112" y="1350"/>
                </a:cxn>
                <a:cxn ang="0">
                  <a:pos x="112" y="1268"/>
                </a:cxn>
                <a:cxn ang="0">
                  <a:pos x="117" y="1263"/>
                </a:cxn>
                <a:cxn ang="0">
                  <a:pos x="117" y="1182"/>
                </a:cxn>
                <a:cxn ang="0">
                  <a:pos x="122" y="1176"/>
                </a:cxn>
                <a:cxn ang="0">
                  <a:pos x="122" y="1095"/>
                </a:cxn>
                <a:cxn ang="0">
                  <a:pos x="127" y="1090"/>
                </a:cxn>
                <a:cxn ang="0">
                  <a:pos x="127" y="1008"/>
                </a:cxn>
                <a:cxn ang="0">
                  <a:pos x="132" y="1003"/>
                </a:cxn>
                <a:cxn ang="0">
                  <a:pos x="132" y="922"/>
                </a:cxn>
                <a:cxn ang="0">
                  <a:pos x="138" y="917"/>
                </a:cxn>
                <a:cxn ang="0">
                  <a:pos x="138" y="835"/>
                </a:cxn>
                <a:cxn ang="0">
                  <a:pos x="143" y="830"/>
                </a:cxn>
                <a:cxn ang="0">
                  <a:pos x="143" y="759"/>
                </a:cxn>
              </a:cxnLst>
              <a:rect l="0" t="0" r="r" b="b"/>
              <a:pathLst>
                <a:path w="143" h="1625">
                  <a:moveTo>
                    <a:pt x="0" y="0"/>
                  </a:moveTo>
                  <a:lnTo>
                    <a:pt x="0" y="82"/>
                  </a:lnTo>
                  <a:lnTo>
                    <a:pt x="5" y="87"/>
                  </a:lnTo>
                  <a:lnTo>
                    <a:pt x="5" y="168"/>
                  </a:lnTo>
                  <a:lnTo>
                    <a:pt x="10" y="173"/>
                  </a:lnTo>
                  <a:lnTo>
                    <a:pt x="10" y="255"/>
                  </a:lnTo>
                  <a:lnTo>
                    <a:pt x="15" y="260"/>
                  </a:lnTo>
                  <a:lnTo>
                    <a:pt x="15" y="341"/>
                  </a:lnTo>
                  <a:lnTo>
                    <a:pt x="21" y="346"/>
                  </a:lnTo>
                  <a:lnTo>
                    <a:pt x="21" y="428"/>
                  </a:lnTo>
                  <a:lnTo>
                    <a:pt x="26" y="433"/>
                  </a:lnTo>
                  <a:lnTo>
                    <a:pt x="26" y="514"/>
                  </a:lnTo>
                  <a:lnTo>
                    <a:pt x="31" y="519"/>
                  </a:lnTo>
                  <a:lnTo>
                    <a:pt x="31" y="601"/>
                  </a:lnTo>
                  <a:lnTo>
                    <a:pt x="36" y="606"/>
                  </a:lnTo>
                  <a:lnTo>
                    <a:pt x="36" y="688"/>
                  </a:lnTo>
                  <a:lnTo>
                    <a:pt x="41" y="693"/>
                  </a:lnTo>
                  <a:lnTo>
                    <a:pt x="41" y="774"/>
                  </a:lnTo>
                  <a:lnTo>
                    <a:pt x="46" y="779"/>
                  </a:lnTo>
                  <a:lnTo>
                    <a:pt x="46" y="861"/>
                  </a:lnTo>
                  <a:lnTo>
                    <a:pt x="51" y="866"/>
                  </a:lnTo>
                  <a:lnTo>
                    <a:pt x="51" y="947"/>
                  </a:lnTo>
                  <a:lnTo>
                    <a:pt x="56" y="952"/>
                  </a:lnTo>
                  <a:lnTo>
                    <a:pt x="56" y="1034"/>
                  </a:lnTo>
                  <a:lnTo>
                    <a:pt x="61" y="1039"/>
                  </a:lnTo>
                  <a:lnTo>
                    <a:pt x="61" y="1120"/>
                  </a:lnTo>
                  <a:lnTo>
                    <a:pt x="66" y="1126"/>
                  </a:lnTo>
                  <a:lnTo>
                    <a:pt x="66" y="1207"/>
                  </a:lnTo>
                  <a:lnTo>
                    <a:pt x="71" y="1212"/>
                  </a:lnTo>
                  <a:lnTo>
                    <a:pt x="71" y="1294"/>
                  </a:lnTo>
                  <a:lnTo>
                    <a:pt x="77" y="1299"/>
                  </a:lnTo>
                  <a:lnTo>
                    <a:pt x="77" y="1380"/>
                  </a:lnTo>
                  <a:lnTo>
                    <a:pt x="82" y="1385"/>
                  </a:lnTo>
                  <a:lnTo>
                    <a:pt x="82" y="1467"/>
                  </a:lnTo>
                  <a:lnTo>
                    <a:pt x="87" y="1472"/>
                  </a:lnTo>
                  <a:lnTo>
                    <a:pt x="87" y="1553"/>
                  </a:lnTo>
                  <a:lnTo>
                    <a:pt x="92" y="1558"/>
                  </a:lnTo>
                  <a:lnTo>
                    <a:pt x="92" y="1625"/>
                  </a:lnTo>
                  <a:lnTo>
                    <a:pt x="92" y="1614"/>
                  </a:lnTo>
                  <a:lnTo>
                    <a:pt x="97" y="1609"/>
                  </a:lnTo>
                  <a:lnTo>
                    <a:pt x="97" y="1528"/>
                  </a:lnTo>
                  <a:lnTo>
                    <a:pt x="102" y="1523"/>
                  </a:lnTo>
                  <a:lnTo>
                    <a:pt x="102" y="1441"/>
                  </a:lnTo>
                  <a:lnTo>
                    <a:pt x="107" y="1436"/>
                  </a:lnTo>
                  <a:lnTo>
                    <a:pt x="107" y="1355"/>
                  </a:lnTo>
                  <a:lnTo>
                    <a:pt x="112" y="1350"/>
                  </a:lnTo>
                  <a:lnTo>
                    <a:pt x="112" y="1268"/>
                  </a:lnTo>
                  <a:lnTo>
                    <a:pt x="117" y="1263"/>
                  </a:lnTo>
                  <a:lnTo>
                    <a:pt x="117" y="1182"/>
                  </a:lnTo>
                  <a:lnTo>
                    <a:pt x="122" y="1176"/>
                  </a:lnTo>
                  <a:lnTo>
                    <a:pt x="122" y="1095"/>
                  </a:lnTo>
                  <a:lnTo>
                    <a:pt x="127" y="1090"/>
                  </a:lnTo>
                  <a:lnTo>
                    <a:pt x="127" y="1008"/>
                  </a:lnTo>
                  <a:lnTo>
                    <a:pt x="132" y="1003"/>
                  </a:lnTo>
                  <a:lnTo>
                    <a:pt x="132" y="922"/>
                  </a:lnTo>
                  <a:lnTo>
                    <a:pt x="138" y="917"/>
                  </a:lnTo>
                  <a:lnTo>
                    <a:pt x="138" y="835"/>
                  </a:lnTo>
                  <a:lnTo>
                    <a:pt x="143" y="830"/>
                  </a:lnTo>
                  <a:lnTo>
                    <a:pt x="143" y="759"/>
                  </a:lnTo>
                </a:path>
              </a:pathLst>
            </a:custGeom>
            <a:noFill/>
            <a:ln w="12700" cmpd="sng">
              <a:solidFill>
                <a:schemeClr val="accent4"/>
              </a:solidFill>
              <a:prstDash val="solid"/>
              <a:round/>
              <a:headEnd/>
              <a:tailEnd/>
            </a:ln>
          </p:spPr>
          <p:txBody>
            <a:bodyPr/>
            <a:lstStyle/>
            <a:p>
              <a:endParaRPr lang="en-US"/>
            </a:p>
          </p:txBody>
        </p:sp>
      </p:grpSp>
      <p:grpSp>
        <p:nvGrpSpPr>
          <p:cNvPr id="61" name="Group 60"/>
          <p:cNvGrpSpPr>
            <a:grpSpLocks/>
          </p:cNvGrpSpPr>
          <p:nvPr/>
        </p:nvGrpSpPr>
        <p:grpSpPr>
          <a:xfrm>
            <a:off x="2743200" y="3962400"/>
            <a:ext cx="3145536" cy="1828800"/>
            <a:chOff x="2700338" y="3724248"/>
            <a:chExt cx="3311525" cy="2522538"/>
          </a:xfrm>
        </p:grpSpPr>
        <p:sp>
          <p:nvSpPr>
            <p:cNvPr id="62" name="Freeform 24"/>
            <p:cNvSpPr>
              <a:spLocks/>
            </p:cNvSpPr>
            <p:nvPr/>
          </p:nvSpPr>
          <p:spPr bwMode="auto">
            <a:xfrm>
              <a:off x="2700338" y="3724248"/>
              <a:ext cx="1008067" cy="784225"/>
            </a:xfrm>
            <a:custGeom>
              <a:avLst/>
              <a:gdLst/>
              <a:ahLst/>
              <a:cxnLst>
                <a:cxn ang="0">
                  <a:pos x="10" y="494"/>
                </a:cxn>
                <a:cxn ang="0">
                  <a:pos x="26" y="494"/>
                </a:cxn>
                <a:cxn ang="0">
                  <a:pos x="41" y="494"/>
                </a:cxn>
                <a:cxn ang="0">
                  <a:pos x="56" y="494"/>
                </a:cxn>
                <a:cxn ang="0">
                  <a:pos x="71" y="494"/>
                </a:cxn>
                <a:cxn ang="0">
                  <a:pos x="87" y="494"/>
                </a:cxn>
                <a:cxn ang="0">
                  <a:pos x="97" y="0"/>
                </a:cxn>
                <a:cxn ang="0">
                  <a:pos x="112" y="0"/>
                </a:cxn>
                <a:cxn ang="0">
                  <a:pos x="127" y="0"/>
                </a:cxn>
                <a:cxn ang="0">
                  <a:pos x="143" y="0"/>
                </a:cxn>
                <a:cxn ang="0">
                  <a:pos x="158" y="0"/>
                </a:cxn>
                <a:cxn ang="0">
                  <a:pos x="173" y="0"/>
                </a:cxn>
                <a:cxn ang="0">
                  <a:pos x="188" y="0"/>
                </a:cxn>
                <a:cxn ang="0">
                  <a:pos x="204" y="0"/>
                </a:cxn>
                <a:cxn ang="0">
                  <a:pos x="219" y="0"/>
                </a:cxn>
                <a:cxn ang="0">
                  <a:pos x="234" y="0"/>
                </a:cxn>
                <a:cxn ang="0">
                  <a:pos x="244" y="494"/>
                </a:cxn>
                <a:cxn ang="0">
                  <a:pos x="260" y="494"/>
                </a:cxn>
                <a:cxn ang="0">
                  <a:pos x="270" y="0"/>
                </a:cxn>
                <a:cxn ang="0">
                  <a:pos x="285" y="0"/>
                </a:cxn>
                <a:cxn ang="0">
                  <a:pos x="300" y="0"/>
                </a:cxn>
                <a:cxn ang="0">
                  <a:pos x="316" y="0"/>
                </a:cxn>
                <a:cxn ang="0">
                  <a:pos x="331" y="0"/>
                </a:cxn>
                <a:cxn ang="0">
                  <a:pos x="346" y="0"/>
                </a:cxn>
                <a:cxn ang="0">
                  <a:pos x="361" y="0"/>
                </a:cxn>
                <a:cxn ang="0">
                  <a:pos x="377" y="0"/>
                </a:cxn>
                <a:cxn ang="0">
                  <a:pos x="392" y="0"/>
                </a:cxn>
                <a:cxn ang="0">
                  <a:pos x="407" y="0"/>
                </a:cxn>
                <a:cxn ang="0">
                  <a:pos x="422" y="0"/>
                </a:cxn>
                <a:cxn ang="0">
                  <a:pos x="438" y="0"/>
                </a:cxn>
                <a:cxn ang="0">
                  <a:pos x="453" y="0"/>
                </a:cxn>
                <a:cxn ang="0">
                  <a:pos x="458" y="0"/>
                </a:cxn>
                <a:cxn ang="0">
                  <a:pos x="473" y="0"/>
                </a:cxn>
                <a:cxn ang="0">
                  <a:pos x="488" y="0"/>
                </a:cxn>
                <a:cxn ang="0">
                  <a:pos x="504" y="0"/>
                </a:cxn>
                <a:cxn ang="0">
                  <a:pos x="519" y="0"/>
                </a:cxn>
                <a:cxn ang="0">
                  <a:pos x="534" y="0"/>
                </a:cxn>
                <a:cxn ang="0">
                  <a:pos x="550" y="0"/>
                </a:cxn>
                <a:cxn ang="0">
                  <a:pos x="565" y="0"/>
                </a:cxn>
                <a:cxn ang="0">
                  <a:pos x="580" y="0"/>
                </a:cxn>
                <a:cxn ang="0">
                  <a:pos x="595" y="0"/>
                </a:cxn>
                <a:cxn ang="0">
                  <a:pos x="611" y="0"/>
                </a:cxn>
              </a:cxnLst>
              <a:rect l="0" t="0" r="r" b="b"/>
              <a:pathLst>
                <a:path w="621" h="494">
                  <a:moveTo>
                    <a:pt x="0" y="494"/>
                  </a:moveTo>
                  <a:lnTo>
                    <a:pt x="5" y="494"/>
                  </a:lnTo>
                  <a:lnTo>
                    <a:pt x="10" y="494"/>
                  </a:lnTo>
                  <a:lnTo>
                    <a:pt x="16" y="494"/>
                  </a:lnTo>
                  <a:lnTo>
                    <a:pt x="21" y="494"/>
                  </a:lnTo>
                  <a:lnTo>
                    <a:pt x="26" y="494"/>
                  </a:lnTo>
                  <a:lnTo>
                    <a:pt x="31" y="494"/>
                  </a:lnTo>
                  <a:lnTo>
                    <a:pt x="36" y="494"/>
                  </a:lnTo>
                  <a:lnTo>
                    <a:pt x="41" y="494"/>
                  </a:lnTo>
                  <a:lnTo>
                    <a:pt x="46" y="494"/>
                  </a:lnTo>
                  <a:lnTo>
                    <a:pt x="51" y="494"/>
                  </a:lnTo>
                  <a:lnTo>
                    <a:pt x="56" y="494"/>
                  </a:lnTo>
                  <a:lnTo>
                    <a:pt x="61" y="494"/>
                  </a:lnTo>
                  <a:lnTo>
                    <a:pt x="66" y="494"/>
                  </a:lnTo>
                  <a:lnTo>
                    <a:pt x="71" y="494"/>
                  </a:lnTo>
                  <a:lnTo>
                    <a:pt x="77" y="494"/>
                  </a:lnTo>
                  <a:lnTo>
                    <a:pt x="82" y="494"/>
                  </a:lnTo>
                  <a:lnTo>
                    <a:pt x="87" y="494"/>
                  </a:lnTo>
                  <a:lnTo>
                    <a:pt x="87" y="0"/>
                  </a:lnTo>
                  <a:lnTo>
                    <a:pt x="92" y="0"/>
                  </a:lnTo>
                  <a:lnTo>
                    <a:pt x="97" y="0"/>
                  </a:lnTo>
                  <a:lnTo>
                    <a:pt x="102" y="0"/>
                  </a:lnTo>
                  <a:lnTo>
                    <a:pt x="107" y="0"/>
                  </a:lnTo>
                  <a:lnTo>
                    <a:pt x="112" y="0"/>
                  </a:lnTo>
                  <a:lnTo>
                    <a:pt x="117" y="0"/>
                  </a:lnTo>
                  <a:lnTo>
                    <a:pt x="122" y="0"/>
                  </a:lnTo>
                  <a:lnTo>
                    <a:pt x="127" y="0"/>
                  </a:lnTo>
                  <a:lnTo>
                    <a:pt x="132" y="0"/>
                  </a:lnTo>
                  <a:lnTo>
                    <a:pt x="138" y="0"/>
                  </a:lnTo>
                  <a:lnTo>
                    <a:pt x="143" y="0"/>
                  </a:lnTo>
                  <a:lnTo>
                    <a:pt x="148" y="0"/>
                  </a:lnTo>
                  <a:lnTo>
                    <a:pt x="153" y="0"/>
                  </a:lnTo>
                  <a:lnTo>
                    <a:pt x="158" y="0"/>
                  </a:lnTo>
                  <a:lnTo>
                    <a:pt x="163" y="0"/>
                  </a:lnTo>
                  <a:lnTo>
                    <a:pt x="168" y="0"/>
                  </a:lnTo>
                  <a:lnTo>
                    <a:pt x="173" y="0"/>
                  </a:lnTo>
                  <a:lnTo>
                    <a:pt x="178" y="0"/>
                  </a:lnTo>
                  <a:lnTo>
                    <a:pt x="183" y="0"/>
                  </a:lnTo>
                  <a:lnTo>
                    <a:pt x="188" y="0"/>
                  </a:lnTo>
                  <a:lnTo>
                    <a:pt x="194" y="0"/>
                  </a:lnTo>
                  <a:lnTo>
                    <a:pt x="199" y="0"/>
                  </a:lnTo>
                  <a:lnTo>
                    <a:pt x="204" y="0"/>
                  </a:lnTo>
                  <a:lnTo>
                    <a:pt x="209" y="0"/>
                  </a:lnTo>
                  <a:lnTo>
                    <a:pt x="214" y="0"/>
                  </a:lnTo>
                  <a:lnTo>
                    <a:pt x="219" y="0"/>
                  </a:lnTo>
                  <a:lnTo>
                    <a:pt x="224" y="0"/>
                  </a:lnTo>
                  <a:lnTo>
                    <a:pt x="229" y="0"/>
                  </a:lnTo>
                  <a:lnTo>
                    <a:pt x="234" y="0"/>
                  </a:lnTo>
                  <a:lnTo>
                    <a:pt x="234" y="494"/>
                  </a:lnTo>
                  <a:lnTo>
                    <a:pt x="239" y="494"/>
                  </a:lnTo>
                  <a:lnTo>
                    <a:pt x="244" y="494"/>
                  </a:lnTo>
                  <a:lnTo>
                    <a:pt x="249" y="494"/>
                  </a:lnTo>
                  <a:lnTo>
                    <a:pt x="255" y="494"/>
                  </a:lnTo>
                  <a:lnTo>
                    <a:pt x="260" y="494"/>
                  </a:lnTo>
                  <a:lnTo>
                    <a:pt x="265" y="494"/>
                  </a:lnTo>
                  <a:lnTo>
                    <a:pt x="265" y="0"/>
                  </a:lnTo>
                  <a:lnTo>
                    <a:pt x="270" y="0"/>
                  </a:lnTo>
                  <a:lnTo>
                    <a:pt x="275" y="0"/>
                  </a:lnTo>
                  <a:lnTo>
                    <a:pt x="280" y="0"/>
                  </a:lnTo>
                  <a:lnTo>
                    <a:pt x="285" y="0"/>
                  </a:lnTo>
                  <a:lnTo>
                    <a:pt x="290" y="0"/>
                  </a:lnTo>
                  <a:lnTo>
                    <a:pt x="295" y="0"/>
                  </a:lnTo>
                  <a:lnTo>
                    <a:pt x="300" y="0"/>
                  </a:lnTo>
                  <a:lnTo>
                    <a:pt x="305" y="0"/>
                  </a:lnTo>
                  <a:lnTo>
                    <a:pt x="310" y="0"/>
                  </a:lnTo>
                  <a:lnTo>
                    <a:pt x="316" y="0"/>
                  </a:lnTo>
                  <a:lnTo>
                    <a:pt x="321" y="0"/>
                  </a:lnTo>
                  <a:lnTo>
                    <a:pt x="326" y="0"/>
                  </a:lnTo>
                  <a:lnTo>
                    <a:pt x="331" y="0"/>
                  </a:lnTo>
                  <a:lnTo>
                    <a:pt x="336" y="0"/>
                  </a:lnTo>
                  <a:lnTo>
                    <a:pt x="341" y="0"/>
                  </a:lnTo>
                  <a:lnTo>
                    <a:pt x="346" y="0"/>
                  </a:lnTo>
                  <a:lnTo>
                    <a:pt x="351" y="0"/>
                  </a:lnTo>
                  <a:lnTo>
                    <a:pt x="356" y="0"/>
                  </a:lnTo>
                  <a:lnTo>
                    <a:pt x="361" y="0"/>
                  </a:lnTo>
                  <a:lnTo>
                    <a:pt x="366" y="0"/>
                  </a:lnTo>
                  <a:lnTo>
                    <a:pt x="372" y="0"/>
                  </a:lnTo>
                  <a:lnTo>
                    <a:pt x="377" y="0"/>
                  </a:lnTo>
                  <a:lnTo>
                    <a:pt x="382" y="0"/>
                  </a:lnTo>
                  <a:lnTo>
                    <a:pt x="387" y="0"/>
                  </a:lnTo>
                  <a:lnTo>
                    <a:pt x="392" y="0"/>
                  </a:lnTo>
                  <a:lnTo>
                    <a:pt x="397" y="0"/>
                  </a:lnTo>
                  <a:lnTo>
                    <a:pt x="402" y="0"/>
                  </a:lnTo>
                  <a:lnTo>
                    <a:pt x="407" y="0"/>
                  </a:lnTo>
                  <a:lnTo>
                    <a:pt x="412" y="0"/>
                  </a:lnTo>
                  <a:lnTo>
                    <a:pt x="417" y="0"/>
                  </a:lnTo>
                  <a:lnTo>
                    <a:pt x="422" y="0"/>
                  </a:lnTo>
                  <a:lnTo>
                    <a:pt x="427" y="0"/>
                  </a:lnTo>
                  <a:lnTo>
                    <a:pt x="433" y="0"/>
                  </a:lnTo>
                  <a:lnTo>
                    <a:pt x="438" y="0"/>
                  </a:lnTo>
                  <a:lnTo>
                    <a:pt x="443" y="0"/>
                  </a:lnTo>
                  <a:lnTo>
                    <a:pt x="448" y="0"/>
                  </a:lnTo>
                  <a:lnTo>
                    <a:pt x="453" y="0"/>
                  </a:lnTo>
                  <a:lnTo>
                    <a:pt x="458" y="0"/>
                  </a:lnTo>
                  <a:lnTo>
                    <a:pt x="458" y="494"/>
                  </a:lnTo>
                  <a:lnTo>
                    <a:pt x="458" y="0"/>
                  </a:lnTo>
                  <a:lnTo>
                    <a:pt x="463" y="0"/>
                  </a:lnTo>
                  <a:lnTo>
                    <a:pt x="468" y="0"/>
                  </a:lnTo>
                  <a:lnTo>
                    <a:pt x="473" y="0"/>
                  </a:lnTo>
                  <a:lnTo>
                    <a:pt x="478" y="0"/>
                  </a:lnTo>
                  <a:lnTo>
                    <a:pt x="483" y="0"/>
                  </a:lnTo>
                  <a:lnTo>
                    <a:pt x="488" y="0"/>
                  </a:lnTo>
                  <a:lnTo>
                    <a:pt x="494" y="0"/>
                  </a:lnTo>
                  <a:lnTo>
                    <a:pt x="499" y="0"/>
                  </a:lnTo>
                  <a:lnTo>
                    <a:pt x="504" y="0"/>
                  </a:lnTo>
                  <a:lnTo>
                    <a:pt x="509" y="0"/>
                  </a:lnTo>
                  <a:lnTo>
                    <a:pt x="514" y="0"/>
                  </a:lnTo>
                  <a:lnTo>
                    <a:pt x="519" y="0"/>
                  </a:lnTo>
                  <a:lnTo>
                    <a:pt x="524" y="0"/>
                  </a:lnTo>
                  <a:lnTo>
                    <a:pt x="529" y="0"/>
                  </a:lnTo>
                  <a:lnTo>
                    <a:pt x="534" y="0"/>
                  </a:lnTo>
                  <a:lnTo>
                    <a:pt x="539" y="0"/>
                  </a:lnTo>
                  <a:lnTo>
                    <a:pt x="544" y="0"/>
                  </a:lnTo>
                  <a:lnTo>
                    <a:pt x="550" y="0"/>
                  </a:lnTo>
                  <a:lnTo>
                    <a:pt x="555" y="0"/>
                  </a:lnTo>
                  <a:lnTo>
                    <a:pt x="560" y="0"/>
                  </a:lnTo>
                  <a:lnTo>
                    <a:pt x="565" y="0"/>
                  </a:lnTo>
                  <a:lnTo>
                    <a:pt x="570" y="0"/>
                  </a:lnTo>
                  <a:lnTo>
                    <a:pt x="575" y="0"/>
                  </a:lnTo>
                  <a:lnTo>
                    <a:pt x="580" y="0"/>
                  </a:lnTo>
                  <a:lnTo>
                    <a:pt x="585" y="0"/>
                  </a:lnTo>
                  <a:lnTo>
                    <a:pt x="590" y="0"/>
                  </a:lnTo>
                  <a:lnTo>
                    <a:pt x="595" y="0"/>
                  </a:lnTo>
                  <a:lnTo>
                    <a:pt x="600" y="0"/>
                  </a:lnTo>
                  <a:lnTo>
                    <a:pt x="605" y="0"/>
                  </a:lnTo>
                  <a:lnTo>
                    <a:pt x="611" y="0"/>
                  </a:lnTo>
                  <a:lnTo>
                    <a:pt x="616" y="0"/>
                  </a:lnTo>
                  <a:lnTo>
                    <a:pt x="621" y="0"/>
                  </a:lnTo>
                </a:path>
              </a:pathLst>
            </a:custGeom>
            <a:noFill/>
            <a:ln w="19050" cmpd="sng">
              <a:solidFill>
                <a:schemeClr val="accent2"/>
              </a:solidFill>
              <a:prstDash val="solid"/>
              <a:round/>
              <a:headEnd/>
              <a:tailEnd/>
            </a:ln>
          </p:spPr>
          <p:txBody>
            <a:bodyPr/>
            <a:lstStyle/>
            <a:p>
              <a:endParaRPr lang="en-US"/>
            </a:p>
          </p:txBody>
        </p:sp>
        <p:sp>
          <p:nvSpPr>
            <p:cNvPr id="63" name="Freeform 25"/>
            <p:cNvSpPr>
              <a:spLocks/>
            </p:cNvSpPr>
            <p:nvPr/>
          </p:nvSpPr>
          <p:spPr bwMode="auto">
            <a:xfrm>
              <a:off x="3708405" y="3724248"/>
              <a:ext cx="998327" cy="784225"/>
            </a:xfrm>
            <a:custGeom>
              <a:avLst/>
              <a:gdLst/>
              <a:ahLst/>
              <a:cxnLst>
                <a:cxn ang="0">
                  <a:pos x="10" y="0"/>
                </a:cxn>
                <a:cxn ang="0">
                  <a:pos x="25" y="0"/>
                </a:cxn>
                <a:cxn ang="0">
                  <a:pos x="35" y="494"/>
                </a:cxn>
                <a:cxn ang="0">
                  <a:pos x="45" y="0"/>
                </a:cxn>
                <a:cxn ang="0">
                  <a:pos x="61" y="0"/>
                </a:cxn>
                <a:cxn ang="0">
                  <a:pos x="76" y="0"/>
                </a:cxn>
                <a:cxn ang="0">
                  <a:pos x="91" y="0"/>
                </a:cxn>
                <a:cxn ang="0">
                  <a:pos x="107" y="0"/>
                </a:cxn>
                <a:cxn ang="0">
                  <a:pos x="122" y="0"/>
                </a:cxn>
                <a:cxn ang="0">
                  <a:pos x="137" y="0"/>
                </a:cxn>
                <a:cxn ang="0">
                  <a:pos x="152" y="0"/>
                </a:cxn>
                <a:cxn ang="0">
                  <a:pos x="168" y="0"/>
                </a:cxn>
                <a:cxn ang="0">
                  <a:pos x="183" y="0"/>
                </a:cxn>
                <a:cxn ang="0">
                  <a:pos x="198" y="0"/>
                </a:cxn>
                <a:cxn ang="0">
                  <a:pos x="213" y="0"/>
                </a:cxn>
                <a:cxn ang="0">
                  <a:pos x="229" y="494"/>
                </a:cxn>
                <a:cxn ang="0">
                  <a:pos x="244" y="494"/>
                </a:cxn>
                <a:cxn ang="0">
                  <a:pos x="259" y="494"/>
                </a:cxn>
                <a:cxn ang="0">
                  <a:pos x="274" y="494"/>
                </a:cxn>
                <a:cxn ang="0">
                  <a:pos x="285" y="0"/>
                </a:cxn>
                <a:cxn ang="0">
                  <a:pos x="300" y="0"/>
                </a:cxn>
                <a:cxn ang="0">
                  <a:pos x="315" y="0"/>
                </a:cxn>
                <a:cxn ang="0">
                  <a:pos x="330" y="0"/>
                </a:cxn>
                <a:cxn ang="0">
                  <a:pos x="346" y="0"/>
                </a:cxn>
                <a:cxn ang="0">
                  <a:pos x="361" y="0"/>
                </a:cxn>
                <a:cxn ang="0">
                  <a:pos x="376" y="0"/>
                </a:cxn>
                <a:cxn ang="0">
                  <a:pos x="391" y="0"/>
                </a:cxn>
                <a:cxn ang="0">
                  <a:pos x="401" y="494"/>
                </a:cxn>
                <a:cxn ang="0">
                  <a:pos x="417" y="494"/>
                </a:cxn>
                <a:cxn ang="0">
                  <a:pos x="432" y="494"/>
                </a:cxn>
                <a:cxn ang="0">
                  <a:pos x="447" y="494"/>
                </a:cxn>
                <a:cxn ang="0">
                  <a:pos x="463" y="494"/>
                </a:cxn>
                <a:cxn ang="0">
                  <a:pos x="478" y="494"/>
                </a:cxn>
                <a:cxn ang="0">
                  <a:pos x="493" y="494"/>
                </a:cxn>
                <a:cxn ang="0">
                  <a:pos x="508" y="494"/>
                </a:cxn>
                <a:cxn ang="0">
                  <a:pos x="518" y="0"/>
                </a:cxn>
                <a:cxn ang="0">
                  <a:pos x="534" y="0"/>
                </a:cxn>
                <a:cxn ang="0">
                  <a:pos x="549" y="0"/>
                </a:cxn>
                <a:cxn ang="0">
                  <a:pos x="564" y="0"/>
                </a:cxn>
                <a:cxn ang="0">
                  <a:pos x="574" y="494"/>
                </a:cxn>
                <a:cxn ang="0">
                  <a:pos x="590" y="494"/>
                </a:cxn>
                <a:cxn ang="0">
                  <a:pos x="605" y="494"/>
                </a:cxn>
              </a:cxnLst>
              <a:rect l="0" t="0" r="r" b="b"/>
              <a:pathLst>
                <a:path w="615" h="494">
                  <a:moveTo>
                    <a:pt x="0" y="0"/>
                  </a:moveTo>
                  <a:lnTo>
                    <a:pt x="5" y="0"/>
                  </a:lnTo>
                  <a:lnTo>
                    <a:pt x="10" y="0"/>
                  </a:lnTo>
                  <a:lnTo>
                    <a:pt x="15" y="0"/>
                  </a:lnTo>
                  <a:lnTo>
                    <a:pt x="20" y="0"/>
                  </a:lnTo>
                  <a:lnTo>
                    <a:pt x="25" y="0"/>
                  </a:lnTo>
                  <a:lnTo>
                    <a:pt x="30" y="0"/>
                  </a:lnTo>
                  <a:lnTo>
                    <a:pt x="35" y="0"/>
                  </a:lnTo>
                  <a:lnTo>
                    <a:pt x="35" y="494"/>
                  </a:lnTo>
                  <a:lnTo>
                    <a:pt x="40" y="494"/>
                  </a:lnTo>
                  <a:lnTo>
                    <a:pt x="45" y="494"/>
                  </a:lnTo>
                  <a:lnTo>
                    <a:pt x="45" y="0"/>
                  </a:lnTo>
                  <a:lnTo>
                    <a:pt x="51" y="0"/>
                  </a:lnTo>
                  <a:lnTo>
                    <a:pt x="56" y="0"/>
                  </a:lnTo>
                  <a:lnTo>
                    <a:pt x="61" y="0"/>
                  </a:lnTo>
                  <a:lnTo>
                    <a:pt x="66" y="0"/>
                  </a:lnTo>
                  <a:lnTo>
                    <a:pt x="71" y="0"/>
                  </a:lnTo>
                  <a:lnTo>
                    <a:pt x="76" y="0"/>
                  </a:lnTo>
                  <a:lnTo>
                    <a:pt x="81" y="0"/>
                  </a:lnTo>
                  <a:lnTo>
                    <a:pt x="86" y="0"/>
                  </a:lnTo>
                  <a:lnTo>
                    <a:pt x="91" y="0"/>
                  </a:lnTo>
                  <a:lnTo>
                    <a:pt x="96" y="0"/>
                  </a:lnTo>
                  <a:lnTo>
                    <a:pt x="101" y="0"/>
                  </a:lnTo>
                  <a:lnTo>
                    <a:pt x="107" y="0"/>
                  </a:lnTo>
                  <a:lnTo>
                    <a:pt x="112" y="0"/>
                  </a:lnTo>
                  <a:lnTo>
                    <a:pt x="117" y="0"/>
                  </a:lnTo>
                  <a:lnTo>
                    <a:pt x="122" y="0"/>
                  </a:lnTo>
                  <a:lnTo>
                    <a:pt x="127" y="0"/>
                  </a:lnTo>
                  <a:lnTo>
                    <a:pt x="132" y="0"/>
                  </a:lnTo>
                  <a:lnTo>
                    <a:pt x="137" y="0"/>
                  </a:lnTo>
                  <a:lnTo>
                    <a:pt x="142" y="0"/>
                  </a:lnTo>
                  <a:lnTo>
                    <a:pt x="147" y="0"/>
                  </a:lnTo>
                  <a:lnTo>
                    <a:pt x="152" y="0"/>
                  </a:lnTo>
                  <a:lnTo>
                    <a:pt x="157" y="0"/>
                  </a:lnTo>
                  <a:lnTo>
                    <a:pt x="162" y="0"/>
                  </a:lnTo>
                  <a:lnTo>
                    <a:pt x="168" y="0"/>
                  </a:lnTo>
                  <a:lnTo>
                    <a:pt x="173" y="0"/>
                  </a:lnTo>
                  <a:lnTo>
                    <a:pt x="178" y="0"/>
                  </a:lnTo>
                  <a:lnTo>
                    <a:pt x="183" y="0"/>
                  </a:lnTo>
                  <a:lnTo>
                    <a:pt x="188" y="0"/>
                  </a:lnTo>
                  <a:lnTo>
                    <a:pt x="193" y="0"/>
                  </a:lnTo>
                  <a:lnTo>
                    <a:pt x="198" y="0"/>
                  </a:lnTo>
                  <a:lnTo>
                    <a:pt x="203" y="0"/>
                  </a:lnTo>
                  <a:lnTo>
                    <a:pt x="208" y="0"/>
                  </a:lnTo>
                  <a:lnTo>
                    <a:pt x="213" y="0"/>
                  </a:lnTo>
                  <a:lnTo>
                    <a:pt x="218" y="0"/>
                  </a:lnTo>
                  <a:lnTo>
                    <a:pt x="223" y="494"/>
                  </a:lnTo>
                  <a:lnTo>
                    <a:pt x="229" y="494"/>
                  </a:lnTo>
                  <a:lnTo>
                    <a:pt x="234" y="494"/>
                  </a:lnTo>
                  <a:lnTo>
                    <a:pt x="239" y="494"/>
                  </a:lnTo>
                  <a:lnTo>
                    <a:pt x="244" y="494"/>
                  </a:lnTo>
                  <a:lnTo>
                    <a:pt x="249" y="494"/>
                  </a:lnTo>
                  <a:lnTo>
                    <a:pt x="254" y="494"/>
                  </a:lnTo>
                  <a:lnTo>
                    <a:pt x="259" y="494"/>
                  </a:lnTo>
                  <a:lnTo>
                    <a:pt x="264" y="494"/>
                  </a:lnTo>
                  <a:lnTo>
                    <a:pt x="269" y="494"/>
                  </a:lnTo>
                  <a:lnTo>
                    <a:pt x="274" y="494"/>
                  </a:lnTo>
                  <a:lnTo>
                    <a:pt x="279" y="494"/>
                  </a:lnTo>
                  <a:lnTo>
                    <a:pt x="279" y="0"/>
                  </a:lnTo>
                  <a:lnTo>
                    <a:pt x="285" y="0"/>
                  </a:lnTo>
                  <a:lnTo>
                    <a:pt x="290" y="0"/>
                  </a:lnTo>
                  <a:lnTo>
                    <a:pt x="295" y="0"/>
                  </a:lnTo>
                  <a:lnTo>
                    <a:pt x="300" y="0"/>
                  </a:lnTo>
                  <a:lnTo>
                    <a:pt x="305" y="0"/>
                  </a:lnTo>
                  <a:lnTo>
                    <a:pt x="310" y="0"/>
                  </a:lnTo>
                  <a:lnTo>
                    <a:pt x="315" y="0"/>
                  </a:lnTo>
                  <a:lnTo>
                    <a:pt x="320" y="0"/>
                  </a:lnTo>
                  <a:lnTo>
                    <a:pt x="325" y="0"/>
                  </a:lnTo>
                  <a:lnTo>
                    <a:pt x="330" y="0"/>
                  </a:lnTo>
                  <a:lnTo>
                    <a:pt x="335" y="0"/>
                  </a:lnTo>
                  <a:lnTo>
                    <a:pt x="340" y="0"/>
                  </a:lnTo>
                  <a:lnTo>
                    <a:pt x="346" y="0"/>
                  </a:lnTo>
                  <a:lnTo>
                    <a:pt x="351" y="0"/>
                  </a:lnTo>
                  <a:lnTo>
                    <a:pt x="356" y="0"/>
                  </a:lnTo>
                  <a:lnTo>
                    <a:pt x="361" y="0"/>
                  </a:lnTo>
                  <a:lnTo>
                    <a:pt x="366" y="0"/>
                  </a:lnTo>
                  <a:lnTo>
                    <a:pt x="371" y="0"/>
                  </a:lnTo>
                  <a:lnTo>
                    <a:pt x="376" y="0"/>
                  </a:lnTo>
                  <a:lnTo>
                    <a:pt x="381" y="0"/>
                  </a:lnTo>
                  <a:lnTo>
                    <a:pt x="386" y="0"/>
                  </a:lnTo>
                  <a:lnTo>
                    <a:pt x="391" y="0"/>
                  </a:lnTo>
                  <a:lnTo>
                    <a:pt x="396" y="0"/>
                  </a:lnTo>
                  <a:lnTo>
                    <a:pt x="396" y="494"/>
                  </a:lnTo>
                  <a:lnTo>
                    <a:pt x="401" y="494"/>
                  </a:lnTo>
                  <a:lnTo>
                    <a:pt x="407" y="494"/>
                  </a:lnTo>
                  <a:lnTo>
                    <a:pt x="412" y="494"/>
                  </a:lnTo>
                  <a:lnTo>
                    <a:pt x="417" y="494"/>
                  </a:lnTo>
                  <a:lnTo>
                    <a:pt x="422" y="494"/>
                  </a:lnTo>
                  <a:lnTo>
                    <a:pt x="427" y="494"/>
                  </a:lnTo>
                  <a:lnTo>
                    <a:pt x="432" y="494"/>
                  </a:lnTo>
                  <a:lnTo>
                    <a:pt x="437" y="494"/>
                  </a:lnTo>
                  <a:lnTo>
                    <a:pt x="442" y="494"/>
                  </a:lnTo>
                  <a:lnTo>
                    <a:pt x="447" y="494"/>
                  </a:lnTo>
                  <a:lnTo>
                    <a:pt x="452" y="494"/>
                  </a:lnTo>
                  <a:lnTo>
                    <a:pt x="457" y="494"/>
                  </a:lnTo>
                  <a:lnTo>
                    <a:pt x="463" y="494"/>
                  </a:lnTo>
                  <a:lnTo>
                    <a:pt x="468" y="494"/>
                  </a:lnTo>
                  <a:lnTo>
                    <a:pt x="473" y="494"/>
                  </a:lnTo>
                  <a:lnTo>
                    <a:pt x="478" y="494"/>
                  </a:lnTo>
                  <a:lnTo>
                    <a:pt x="483" y="494"/>
                  </a:lnTo>
                  <a:lnTo>
                    <a:pt x="488" y="494"/>
                  </a:lnTo>
                  <a:lnTo>
                    <a:pt x="493" y="494"/>
                  </a:lnTo>
                  <a:lnTo>
                    <a:pt x="498" y="494"/>
                  </a:lnTo>
                  <a:lnTo>
                    <a:pt x="503" y="494"/>
                  </a:lnTo>
                  <a:lnTo>
                    <a:pt x="508" y="494"/>
                  </a:lnTo>
                  <a:lnTo>
                    <a:pt x="513" y="494"/>
                  </a:lnTo>
                  <a:lnTo>
                    <a:pt x="518" y="494"/>
                  </a:lnTo>
                  <a:lnTo>
                    <a:pt x="518" y="0"/>
                  </a:lnTo>
                  <a:lnTo>
                    <a:pt x="524" y="0"/>
                  </a:lnTo>
                  <a:lnTo>
                    <a:pt x="529" y="0"/>
                  </a:lnTo>
                  <a:lnTo>
                    <a:pt x="534" y="0"/>
                  </a:lnTo>
                  <a:lnTo>
                    <a:pt x="539" y="0"/>
                  </a:lnTo>
                  <a:lnTo>
                    <a:pt x="544" y="0"/>
                  </a:lnTo>
                  <a:lnTo>
                    <a:pt x="549" y="0"/>
                  </a:lnTo>
                  <a:lnTo>
                    <a:pt x="554" y="0"/>
                  </a:lnTo>
                  <a:lnTo>
                    <a:pt x="559" y="0"/>
                  </a:lnTo>
                  <a:lnTo>
                    <a:pt x="564" y="0"/>
                  </a:lnTo>
                  <a:lnTo>
                    <a:pt x="569" y="0"/>
                  </a:lnTo>
                  <a:lnTo>
                    <a:pt x="574" y="0"/>
                  </a:lnTo>
                  <a:lnTo>
                    <a:pt x="574" y="494"/>
                  </a:lnTo>
                  <a:lnTo>
                    <a:pt x="579" y="494"/>
                  </a:lnTo>
                  <a:lnTo>
                    <a:pt x="585" y="494"/>
                  </a:lnTo>
                  <a:lnTo>
                    <a:pt x="590" y="494"/>
                  </a:lnTo>
                  <a:lnTo>
                    <a:pt x="595" y="494"/>
                  </a:lnTo>
                  <a:lnTo>
                    <a:pt x="600" y="494"/>
                  </a:lnTo>
                  <a:lnTo>
                    <a:pt x="605" y="494"/>
                  </a:lnTo>
                  <a:lnTo>
                    <a:pt x="610" y="494"/>
                  </a:lnTo>
                  <a:lnTo>
                    <a:pt x="615" y="494"/>
                  </a:lnTo>
                </a:path>
              </a:pathLst>
            </a:custGeom>
            <a:noFill/>
            <a:ln w="19050" cmpd="sng">
              <a:solidFill>
                <a:schemeClr val="accent2"/>
              </a:solidFill>
              <a:prstDash val="solid"/>
              <a:round/>
              <a:headEnd/>
              <a:tailEnd/>
            </a:ln>
          </p:spPr>
          <p:txBody>
            <a:bodyPr/>
            <a:lstStyle/>
            <a:p>
              <a:endParaRPr lang="en-US"/>
            </a:p>
          </p:txBody>
        </p:sp>
        <p:sp>
          <p:nvSpPr>
            <p:cNvPr id="64" name="Freeform 26"/>
            <p:cNvSpPr>
              <a:spLocks/>
            </p:cNvSpPr>
            <p:nvPr/>
          </p:nvSpPr>
          <p:spPr bwMode="auto">
            <a:xfrm>
              <a:off x="4706733" y="3724248"/>
              <a:ext cx="1008067" cy="784225"/>
            </a:xfrm>
            <a:custGeom>
              <a:avLst/>
              <a:gdLst/>
              <a:ahLst/>
              <a:cxnLst>
                <a:cxn ang="0">
                  <a:pos x="10" y="494"/>
                </a:cxn>
                <a:cxn ang="0">
                  <a:pos x="26" y="494"/>
                </a:cxn>
                <a:cxn ang="0">
                  <a:pos x="41" y="494"/>
                </a:cxn>
                <a:cxn ang="0">
                  <a:pos x="56" y="494"/>
                </a:cxn>
                <a:cxn ang="0">
                  <a:pos x="71" y="494"/>
                </a:cxn>
                <a:cxn ang="0">
                  <a:pos x="87" y="494"/>
                </a:cxn>
                <a:cxn ang="0">
                  <a:pos x="102" y="494"/>
                </a:cxn>
                <a:cxn ang="0">
                  <a:pos x="117" y="494"/>
                </a:cxn>
                <a:cxn ang="0">
                  <a:pos x="132" y="494"/>
                </a:cxn>
                <a:cxn ang="0">
                  <a:pos x="142" y="0"/>
                </a:cxn>
                <a:cxn ang="0">
                  <a:pos x="153" y="494"/>
                </a:cxn>
                <a:cxn ang="0">
                  <a:pos x="168" y="494"/>
                </a:cxn>
                <a:cxn ang="0">
                  <a:pos x="183" y="494"/>
                </a:cxn>
                <a:cxn ang="0">
                  <a:pos x="198" y="494"/>
                </a:cxn>
                <a:cxn ang="0">
                  <a:pos x="214" y="494"/>
                </a:cxn>
                <a:cxn ang="0">
                  <a:pos x="229" y="494"/>
                </a:cxn>
                <a:cxn ang="0">
                  <a:pos x="244" y="494"/>
                </a:cxn>
                <a:cxn ang="0">
                  <a:pos x="259" y="494"/>
                </a:cxn>
                <a:cxn ang="0">
                  <a:pos x="275" y="494"/>
                </a:cxn>
                <a:cxn ang="0">
                  <a:pos x="290" y="494"/>
                </a:cxn>
                <a:cxn ang="0">
                  <a:pos x="305" y="494"/>
                </a:cxn>
                <a:cxn ang="0">
                  <a:pos x="320" y="494"/>
                </a:cxn>
                <a:cxn ang="0">
                  <a:pos x="336" y="494"/>
                </a:cxn>
                <a:cxn ang="0">
                  <a:pos x="346" y="0"/>
                </a:cxn>
                <a:cxn ang="0">
                  <a:pos x="356" y="494"/>
                </a:cxn>
                <a:cxn ang="0">
                  <a:pos x="371" y="494"/>
                </a:cxn>
                <a:cxn ang="0">
                  <a:pos x="387" y="494"/>
                </a:cxn>
                <a:cxn ang="0">
                  <a:pos x="402" y="494"/>
                </a:cxn>
                <a:cxn ang="0">
                  <a:pos x="417" y="494"/>
                </a:cxn>
                <a:cxn ang="0">
                  <a:pos x="432" y="494"/>
                </a:cxn>
                <a:cxn ang="0">
                  <a:pos x="448" y="494"/>
                </a:cxn>
                <a:cxn ang="0">
                  <a:pos x="463" y="494"/>
                </a:cxn>
                <a:cxn ang="0">
                  <a:pos x="478" y="494"/>
                </a:cxn>
                <a:cxn ang="0">
                  <a:pos x="493" y="494"/>
                </a:cxn>
                <a:cxn ang="0">
                  <a:pos x="509" y="494"/>
                </a:cxn>
                <a:cxn ang="0">
                  <a:pos x="524" y="494"/>
                </a:cxn>
                <a:cxn ang="0">
                  <a:pos x="539" y="0"/>
                </a:cxn>
                <a:cxn ang="0">
                  <a:pos x="554" y="0"/>
                </a:cxn>
                <a:cxn ang="0">
                  <a:pos x="565" y="494"/>
                </a:cxn>
                <a:cxn ang="0">
                  <a:pos x="580" y="494"/>
                </a:cxn>
                <a:cxn ang="0">
                  <a:pos x="595" y="494"/>
                </a:cxn>
                <a:cxn ang="0">
                  <a:pos x="610" y="494"/>
                </a:cxn>
              </a:cxnLst>
              <a:rect l="0" t="0" r="r" b="b"/>
              <a:pathLst>
                <a:path w="621" h="494">
                  <a:moveTo>
                    <a:pt x="0" y="494"/>
                  </a:moveTo>
                  <a:lnTo>
                    <a:pt x="5" y="494"/>
                  </a:lnTo>
                  <a:lnTo>
                    <a:pt x="10" y="494"/>
                  </a:lnTo>
                  <a:lnTo>
                    <a:pt x="15" y="494"/>
                  </a:lnTo>
                  <a:lnTo>
                    <a:pt x="20" y="494"/>
                  </a:lnTo>
                  <a:lnTo>
                    <a:pt x="26" y="494"/>
                  </a:lnTo>
                  <a:lnTo>
                    <a:pt x="31" y="494"/>
                  </a:lnTo>
                  <a:lnTo>
                    <a:pt x="36" y="494"/>
                  </a:lnTo>
                  <a:lnTo>
                    <a:pt x="41" y="494"/>
                  </a:lnTo>
                  <a:lnTo>
                    <a:pt x="46" y="494"/>
                  </a:lnTo>
                  <a:lnTo>
                    <a:pt x="51" y="494"/>
                  </a:lnTo>
                  <a:lnTo>
                    <a:pt x="56" y="494"/>
                  </a:lnTo>
                  <a:lnTo>
                    <a:pt x="61" y="494"/>
                  </a:lnTo>
                  <a:lnTo>
                    <a:pt x="66" y="494"/>
                  </a:lnTo>
                  <a:lnTo>
                    <a:pt x="71" y="494"/>
                  </a:lnTo>
                  <a:lnTo>
                    <a:pt x="76" y="494"/>
                  </a:lnTo>
                  <a:lnTo>
                    <a:pt x="81" y="494"/>
                  </a:lnTo>
                  <a:lnTo>
                    <a:pt x="87" y="494"/>
                  </a:lnTo>
                  <a:lnTo>
                    <a:pt x="92" y="494"/>
                  </a:lnTo>
                  <a:lnTo>
                    <a:pt x="97" y="494"/>
                  </a:lnTo>
                  <a:lnTo>
                    <a:pt x="102" y="494"/>
                  </a:lnTo>
                  <a:lnTo>
                    <a:pt x="107" y="494"/>
                  </a:lnTo>
                  <a:lnTo>
                    <a:pt x="112" y="494"/>
                  </a:lnTo>
                  <a:lnTo>
                    <a:pt x="117" y="494"/>
                  </a:lnTo>
                  <a:lnTo>
                    <a:pt x="122" y="494"/>
                  </a:lnTo>
                  <a:lnTo>
                    <a:pt x="127" y="494"/>
                  </a:lnTo>
                  <a:lnTo>
                    <a:pt x="132" y="494"/>
                  </a:lnTo>
                  <a:lnTo>
                    <a:pt x="137" y="494"/>
                  </a:lnTo>
                  <a:lnTo>
                    <a:pt x="137" y="0"/>
                  </a:lnTo>
                  <a:lnTo>
                    <a:pt x="142" y="0"/>
                  </a:lnTo>
                  <a:lnTo>
                    <a:pt x="148" y="0"/>
                  </a:lnTo>
                  <a:lnTo>
                    <a:pt x="148" y="494"/>
                  </a:lnTo>
                  <a:lnTo>
                    <a:pt x="153" y="494"/>
                  </a:lnTo>
                  <a:lnTo>
                    <a:pt x="158" y="494"/>
                  </a:lnTo>
                  <a:lnTo>
                    <a:pt x="163" y="494"/>
                  </a:lnTo>
                  <a:lnTo>
                    <a:pt x="168" y="494"/>
                  </a:lnTo>
                  <a:lnTo>
                    <a:pt x="173" y="494"/>
                  </a:lnTo>
                  <a:lnTo>
                    <a:pt x="178" y="494"/>
                  </a:lnTo>
                  <a:lnTo>
                    <a:pt x="183" y="494"/>
                  </a:lnTo>
                  <a:lnTo>
                    <a:pt x="188" y="494"/>
                  </a:lnTo>
                  <a:lnTo>
                    <a:pt x="193" y="494"/>
                  </a:lnTo>
                  <a:lnTo>
                    <a:pt x="198" y="494"/>
                  </a:lnTo>
                  <a:lnTo>
                    <a:pt x="204" y="494"/>
                  </a:lnTo>
                  <a:lnTo>
                    <a:pt x="209" y="494"/>
                  </a:lnTo>
                  <a:lnTo>
                    <a:pt x="214" y="494"/>
                  </a:lnTo>
                  <a:lnTo>
                    <a:pt x="219" y="494"/>
                  </a:lnTo>
                  <a:lnTo>
                    <a:pt x="224" y="494"/>
                  </a:lnTo>
                  <a:lnTo>
                    <a:pt x="229" y="494"/>
                  </a:lnTo>
                  <a:lnTo>
                    <a:pt x="234" y="494"/>
                  </a:lnTo>
                  <a:lnTo>
                    <a:pt x="239" y="494"/>
                  </a:lnTo>
                  <a:lnTo>
                    <a:pt x="244" y="494"/>
                  </a:lnTo>
                  <a:lnTo>
                    <a:pt x="249" y="494"/>
                  </a:lnTo>
                  <a:lnTo>
                    <a:pt x="254" y="494"/>
                  </a:lnTo>
                  <a:lnTo>
                    <a:pt x="259" y="494"/>
                  </a:lnTo>
                  <a:lnTo>
                    <a:pt x="265" y="494"/>
                  </a:lnTo>
                  <a:lnTo>
                    <a:pt x="270" y="494"/>
                  </a:lnTo>
                  <a:lnTo>
                    <a:pt x="275" y="494"/>
                  </a:lnTo>
                  <a:lnTo>
                    <a:pt x="280" y="494"/>
                  </a:lnTo>
                  <a:lnTo>
                    <a:pt x="285" y="494"/>
                  </a:lnTo>
                  <a:lnTo>
                    <a:pt x="290" y="494"/>
                  </a:lnTo>
                  <a:lnTo>
                    <a:pt x="295" y="494"/>
                  </a:lnTo>
                  <a:lnTo>
                    <a:pt x="300" y="494"/>
                  </a:lnTo>
                  <a:lnTo>
                    <a:pt x="305" y="494"/>
                  </a:lnTo>
                  <a:lnTo>
                    <a:pt x="310" y="494"/>
                  </a:lnTo>
                  <a:lnTo>
                    <a:pt x="315" y="494"/>
                  </a:lnTo>
                  <a:lnTo>
                    <a:pt x="320" y="494"/>
                  </a:lnTo>
                  <a:lnTo>
                    <a:pt x="326" y="494"/>
                  </a:lnTo>
                  <a:lnTo>
                    <a:pt x="331" y="494"/>
                  </a:lnTo>
                  <a:lnTo>
                    <a:pt x="336" y="494"/>
                  </a:lnTo>
                  <a:lnTo>
                    <a:pt x="341" y="494"/>
                  </a:lnTo>
                  <a:lnTo>
                    <a:pt x="346" y="494"/>
                  </a:lnTo>
                  <a:lnTo>
                    <a:pt x="346" y="0"/>
                  </a:lnTo>
                  <a:lnTo>
                    <a:pt x="346" y="494"/>
                  </a:lnTo>
                  <a:lnTo>
                    <a:pt x="351" y="494"/>
                  </a:lnTo>
                  <a:lnTo>
                    <a:pt x="356" y="494"/>
                  </a:lnTo>
                  <a:lnTo>
                    <a:pt x="361" y="494"/>
                  </a:lnTo>
                  <a:lnTo>
                    <a:pt x="366" y="494"/>
                  </a:lnTo>
                  <a:lnTo>
                    <a:pt x="371" y="494"/>
                  </a:lnTo>
                  <a:lnTo>
                    <a:pt x="376" y="494"/>
                  </a:lnTo>
                  <a:lnTo>
                    <a:pt x="382" y="494"/>
                  </a:lnTo>
                  <a:lnTo>
                    <a:pt x="387" y="494"/>
                  </a:lnTo>
                  <a:lnTo>
                    <a:pt x="392" y="494"/>
                  </a:lnTo>
                  <a:lnTo>
                    <a:pt x="397" y="494"/>
                  </a:lnTo>
                  <a:lnTo>
                    <a:pt x="402" y="494"/>
                  </a:lnTo>
                  <a:lnTo>
                    <a:pt x="407" y="494"/>
                  </a:lnTo>
                  <a:lnTo>
                    <a:pt x="412" y="494"/>
                  </a:lnTo>
                  <a:lnTo>
                    <a:pt x="417" y="494"/>
                  </a:lnTo>
                  <a:lnTo>
                    <a:pt x="422" y="494"/>
                  </a:lnTo>
                  <a:lnTo>
                    <a:pt x="427" y="494"/>
                  </a:lnTo>
                  <a:lnTo>
                    <a:pt x="432" y="494"/>
                  </a:lnTo>
                  <a:lnTo>
                    <a:pt x="437" y="494"/>
                  </a:lnTo>
                  <a:lnTo>
                    <a:pt x="443" y="494"/>
                  </a:lnTo>
                  <a:lnTo>
                    <a:pt x="448" y="494"/>
                  </a:lnTo>
                  <a:lnTo>
                    <a:pt x="453" y="494"/>
                  </a:lnTo>
                  <a:lnTo>
                    <a:pt x="458" y="494"/>
                  </a:lnTo>
                  <a:lnTo>
                    <a:pt x="463" y="494"/>
                  </a:lnTo>
                  <a:lnTo>
                    <a:pt x="468" y="494"/>
                  </a:lnTo>
                  <a:lnTo>
                    <a:pt x="473" y="494"/>
                  </a:lnTo>
                  <a:lnTo>
                    <a:pt x="478" y="494"/>
                  </a:lnTo>
                  <a:lnTo>
                    <a:pt x="483" y="494"/>
                  </a:lnTo>
                  <a:lnTo>
                    <a:pt x="488" y="494"/>
                  </a:lnTo>
                  <a:lnTo>
                    <a:pt x="493" y="494"/>
                  </a:lnTo>
                  <a:lnTo>
                    <a:pt x="498" y="494"/>
                  </a:lnTo>
                  <a:lnTo>
                    <a:pt x="504" y="494"/>
                  </a:lnTo>
                  <a:lnTo>
                    <a:pt x="509" y="494"/>
                  </a:lnTo>
                  <a:lnTo>
                    <a:pt x="514" y="494"/>
                  </a:lnTo>
                  <a:lnTo>
                    <a:pt x="519" y="494"/>
                  </a:lnTo>
                  <a:lnTo>
                    <a:pt x="524" y="494"/>
                  </a:lnTo>
                  <a:lnTo>
                    <a:pt x="529" y="494"/>
                  </a:lnTo>
                  <a:lnTo>
                    <a:pt x="534" y="494"/>
                  </a:lnTo>
                  <a:lnTo>
                    <a:pt x="539" y="0"/>
                  </a:lnTo>
                  <a:lnTo>
                    <a:pt x="544" y="0"/>
                  </a:lnTo>
                  <a:lnTo>
                    <a:pt x="549" y="0"/>
                  </a:lnTo>
                  <a:lnTo>
                    <a:pt x="554" y="0"/>
                  </a:lnTo>
                  <a:lnTo>
                    <a:pt x="560" y="0"/>
                  </a:lnTo>
                  <a:lnTo>
                    <a:pt x="565" y="0"/>
                  </a:lnTo>
                  <a:lnTo>
                    <a:pt x="565" y="494"/>
                  </a:lnTo>
                  <a:lnTo>
                    <a:pt x="570" y="494"/>
                  </a:lnTo>
                  <a:lnTo>
                    <a:pt x="575" y="494"/>
                  </a:lnTo>
                  <a:lnTo>
                    <a:pt x="580" y="494"/>
                  </a:lnTo>
                  <a:lnTo>
                    <a:pt x="585" y="494"/>
                  </a:lnTo>
                  <a:lnTo>
                    <a:pt x="590" y="494"/>
                  </a:lnTo>
                  <a:lnTo>
                    <a:pt x="595" y="494"/>
                  </a:lnTo>
                  <a:lnTo>
                    <a:pt x="600" y="494"/>
                  </a:lnTo>
                  <a:lnTo>
                    <a:pt x="605" y="494"/>
                  </a:lnTo>
                  <a:lnTo>
                    <a:pt x="610" y="494"/>
                  </a:lnTo>
                  <a:lnTo>
                    <a:pt x="615" y="494"/>
                  </a:lnTo>
                  <a:lnTo>
                    <a:pt x="621" y="494"/>
                  </a:lnTo>
                </a:path>
              </a:pathLst>
            </a:custGeom>
            <a:noFill/>
            <a:ln w="19050" cmpd="sng">
              <a:solidFill>
                <a:schemeClr val="accent2"/>
              </a:solidFill>
              <a:prstDash val="solid"/>
              <a:round/>
              <a:headEnd/>
              <a:tailEnd/>
            </a:ln>
          </p:spPr>
          <p:txBody>
            <a:bodyPr/>
            <a:lstStyle/>
            <a:p>
              <a:endParaRPr lang="en-US"/>
            </a:p>
          </p:txBody>
        </p:sp>
        <p:sp>
          <p:nvSpPr>
            <p:cNvPr id="65" name="Freeform 27"/>
            <p:cNvSpPr>
              <a:spLocks/>
            </p:cNvSpPr>
            <p:nvPr/>
          </p:nvSpPr>
          <p:spPr bwMode="auto">
            <a:xfrm>
              <a:off x="5714800" y="3724248"/>
              <a:ext cx="297063" cy="784225"/>
            </a:xfrm>
            <a:custGeom>
              <a:avLst/>
              <a:gdLst/>
              <a:ahLst/>
              <a:cxnLst>
                <a:cxn ang="0">
                  <a:pos x="0" y="494"/>
                </a:cxn>
                <a:cxn ang="0">
                  <a:pos x="5" y="494"/>
                </a:cxn>
                <a:cxn ang="0">
                  <a:pos x="10" y="494"/>
                </a:cxn>
                <a:cxn ang="0">
                  <a:pos x="15" y="494"/>
                </a:cxn>
                <a:cxn ang="0">
                  <a:pos x="20" y="494"/>
                </a:cxn>
                <a:cxn ang="0">
                  <a:pos x="25" y="494"/>
                </a:cxn>
                <a:cxn ang="0">
                  <a:pos x="30" y="494"/>
                </a:cxn>
                <a:cxn ang="0">
                  <a:pos x="35" y="494"/>
                </a:cxn>
                <a:cxn ang="0">
                  <a:pos x="40" y="494"/>
                </a:cxn>
                <a:cxn ang="0">
                  <a:pos x="45" y="494"/>
                </a:cxn>
                <a:cxn ang="0">
                  <a:pos x="50" y="494"/>
                </a:cxn>
                <a:cxn ang="0">
                  <a:pos x="55" y="494"/>
                </a:cxn>
                <a:cxn ang="0">
                  <a:pos x="61" y="494"/>
                </a:cxn>
                <a:cxn ang="0">
                  <a:pos x="66" y="494"/>
                </a:cxn>
                <a:cxn ang="0">
                  <a:pos x="71" y="494"/>
                </a:cxn>
                <a:cxn ang="0">
                  <a:pos x="76" y="494"/>
                </a:cxn>
                <a:cxn ang="0">
                  <a:pos x="81" y="494"/>
                </a:cxn>
                <a:cxn ang="0">
                  <a:pos x="86" y="494"/>
                </a:cxn>
                <a:cxn ang="0">
                  <a:pos x="91" y="494"/>
                </a:cxn>
                <a:cxn ang="0">
                  <a:pos x="96" y="494"/>
                </a:cxn>
                <a:cxn ang="0">
                  <a:pos x="96" y="0"/>
                </a:cxn>
                <a:cxn ang="0">
                  <a:pos x="101" y="0"/>
                </a:cxn>
                <a:cxn ang="0">
                  <a:pos x="106" y="0"/>
                </a:cxn>
                <a:cxn ang="0">
                  <a:pos x="111" y="0"/>
                </a:cxn>
                <a:cxn ang="0">
                  <a:pos x="117" y="0"/>
                </a:cxn>
                <a:cxn ang="0">
                  <a:pos x="122" y="0"/>
                </a:cxn>
                <a:cxn ang="0">
                  <a:pos x="127" y="0"/>
                </a:cxn>
                <a:cxn ang="0">
                  <a:pos x="132" y="0"/>
                </a:cxn>
                <a:cxn ang="0">
                  <a:pos x="137" y="0"/>
                </a:cxn>
                <a:cxn ang="0">
                  <a:pos x="142" y="0"/>
                </a:cxn>
                <a:cxn ang="0">
                  <a:pos x="147" y="0"/>
                </a:cxn>
                <a:cxn ang="0">
                  <a:pos x="152" y="0"/>
                </a:cxn>
                <a:cxn ang="0">
                  <a:pos x="157" y="0"/>
                </a:cxn>
                <a:cxn ang="0">
                  <a:pos x="162" y="0"/>
                </a:cxn>
                <a:cxn ang="0">
                  <a:pos x="167" y="0"/>
                </a:cxn>
                <a:cxn ang="0">
                  <a:pos x="172" y="0"/>
                </a:cxn>
                <a:cxn ang="0">
                  <a:pos x="178" y="0"/>
                </a:cxn>
                <a:cxn ang="0">
                  <a:pos x="183" y="0"/>
                </a:cxn>
              </a:cxnLst>
              <a:rect l="0" t="0" r="r" b="b"/>
              <a:pathLst>
                <a:path w="183" h="494">
                  <a:moveTo>
                    <a:pt x="0" y="494"/>
                  </a:moveTo>
                  <a:lnTo>
                    <a:pt x="5" y="494"/>
                  </a:lnTo>
                  <a:lnTo>
                    <a:pt x="10" y="494"/>
                  </a:lnTo>
                  <a:lnTo>
                    <a:pt x="15" y="494"/>
                  </a:lnTo>
                  <a:lnTo>
                    <a:pt x="20" y="494"/>
                  </a:lnTo>
                  <a:lnTo>
                    <a:pt x="25" y="494"/>
                  </a:lnTo>
                  <a:lnTo>
                    <a:pt x="30" y="494"/>
                  </a:lnTo>
                  <a:lnTo>
                    <a:pt x="35" y="494"/>
                  </a:lnTo>
                  <a:lnTo>
                    <a:pt x="40" y="494"/>
                  </a:lnTo>
                  <a:lnTo>
                    <a:pt x="45" y="494"/>
                  </a:lnTo>
                  <a:lnTo>
                    <a:pt x="50" y="494"/>
                  </a:lnTo>
                  <a:lnTo>
                    <a:pt x="55" y="494"/>
                  </a:lnTo>
                  <a:lnTo>
                    <a:pt x="61" y="494"/>
                  </a:lnTo>
                  <a:lnTo>
                    <a:pt x="66" y="494"/>
                  </a:lnTo>
                  <a:lnTo>
                    <a:pt x="71" y="494"/>
                  </a:lnTo>
                  <a:lnTo>
                    <a:pt x="76" y="494"/>
                  </a:lnTo>
                  <a:lnTo>
                    <a:pt x="81" y="494"/>
                  </a:lnTo>
                  <a:lnTo>
                    <a:pt x="86" y="494"/>
                  </a:lnTo>
                  <a:lnTo>
                    <a:pt x="91" y="494"/>
                  </a:lnTo>
                  <a:lnTo>
                    <a:pt x="96" y="494"/>
                  </a:lnTo>
                  <a:lnTo>
                    <a:pt x="96" y="0"/>
                  </a:lnTo>
                  <a:lnTo>
                    <a:pt x="101" y="0"/>
                  </a:lnTo>
                  <a:lnTo>
                    <a:pt x="106" y="0"/>
                  </a:lnTo>
                  <a:lnTo>
                    <a:pt x="111" y="0"/>
                  </a:lnTo>
                  <a:lnTo>
                    <a:pt x="117" y="0"/>
                  </a:lnTo>
                  <a:lnTo>
                    <a:pt x="122" y="0"/>
                  </a:lnTo>
                  <a:lnTo>
                    <a:pt x="127" y="0"/>
                  </a:lnTo>
                  <a:lnTo>
                    <a:pt x="132" y="0"/>
                  </a:lnTo>
                  <a:lnTo>
                    <a:pt x="137" y="0"/>
                  </a:lnTo>
                  <a:lnTo>
                    <a:pt x="142" y="0"/>
                  </a:lnTo>
                  <a:lnTo>
                    <a:pt x="147" y="0"/>
                  </a:lnTo>
                  <a:lnTo>
                    <a:pt x="152" y="0"/>
                  </a:lnTo>
                  <a:lnTo>
                    <a:pt x="157" y="0"/>
                  </a:lnTo>
                  <a:lnTo>
                    <a:pt x="162" y="0"/>
                  </a:lnTo>
                  <a:lnTo>
                    <a:pt x="167" y="0"/>
                  </a:lnTo>
                  <a:lnTo>
                    <a:pt x="172" y="0"/>
                  </a:lnTo>
                  <a:lnTo>
                    <a:pt x="178" y="0"/>
                  </a:lnTo>
                  <a:lnTo>
                    <a:pt x="183" y="0"/>
                  </a:lnTo>
                </a:path>
              </a:pathLst>
            </a:custGeom>
            <a:noFill/>
            <a:ln w="19050" cmpd="sng">
              <a:solidFill>
                <a:schemeClr val="accent2"/>
              </a:solidFill>
              <a:prstDash val="solid"/>
              <a:round/>
              <a:headEnd/>
              <a:tailEnd/>
            </a:ln>
          </p:spPr>
          <p:txBody>
            <a:bodyPr/>
            <a:lstStyle/>
            <a:p>
              <a:endParaRPr lang="en-US"/>
            </a:p>
          </p:txBody>
        </p:sp>
        <p:sp>
          <p:nvSpPr>
            <p:cNvPr id="66" name="Freeform 28"/>
            <p:cNvSpPr>
              <a:spLocks/>
            </p:cNvSpPr>
            <p:nvPr/>
          </p:nvSpPr>
          <p:spPr bwMode="auto">
            <a:xfrm>
              <a:off x="2700338" y="4589436"/>
              <a:ext cx="999951" cy="792163"/>
            </a:xfrm>
            <a:custGeom>
              <a:avLst/>
              <a:gdLst/>
              <a:ahLst/>
              <a:cxnLst>
                <a:cxn ang="0">
                  <a:pos x="10" y="499"/>
                </a:cxn>
                <a:cxn ang="0">
                  <a:pos x="26" y="499"/>
                </a:cxn>
                <a:cxn ang="0">
                  <a:pos x="41" y="499"/>
                </a:cxn>
                <a:cxn ang="0">
                  <a:pos x="56" y="499"/>
                </a:cxn>
                <a:cxn ang="0">
                  <a:pos x="71" y="499"/>
                </a:cxn>
                <a:cxn ang="0">
                  <a:pos x="87" y="499"/>
                </a:cxn>
                <a:cxn ang="0">
                  <a:pos x="102" y="499"/>
                </a:cxn>
                <a:cxn ang="0">
                  <a:pos x="117" y="499"/>
                </a:cxn>
                <a:cxn ang="0">
                  <a:pos x="132" y="499"/>
                </a:cxn>
                <a:cxn ang="0">
                  <a:pos x="148" y="499"/>
                </a:cxn>
                <a:cxn ang="0">
                  <a:pos x="153" y="499"/>
                </a:cxn>
                <a:cxn ang="0">
                  <a:pos x="168" y="499"/>
                </a:cxn>
                <a:cxn ang="0">
                  <a:pos x="183" y="499"/>
                </a:cxn>
                <a:cxn ang="0">
                  <a:pos x="199" y="499"/>
                </a:cxn>
                <a:cxn ang="0">
                  <a:pos x="214" y="499"/>
                </a:cxn>
                <a:cxn ang="0">
                  <a:pos x="229" y="499"/>
                </a:cxn>
                <a:cxn ang="0">
                  <a:pos x="244" y="499"/>
                </a:cxn>
                <a:cxn ang="0">
                  <a:pos x="260" y="499"/>
                </a:cxn>
                <a:cxn ang="0">
                  <a:pos x="275" y="499"/>
                </a:cxn>
                <a:cxn ang="0">
                  <a:pos x="290" y="499"/>
                </a:cxn>
                <a:cxn ang="0">
                  <a:pos x="305" y="499"/>
                </a:cxn>
                <a:cxn ang="0">
                  <a:pos x="321" y="499"/>
                </a:cxn>
                <a:cxn ang="0">
                  <a:pos x="336" y="499"/>
                </a:cxn>
                <a:cxn ang="0">
                  <a:pos x="346" y="0"/>
                </a:cxn>
                <a:cxn ang="0">
                  <a:pos x="361" y="0"/>
                </a:cxn>
                <a:cxn ang="0">
                  <a:pos x="372" y="499"/>
                </a:cxn>
                <a:cxn ang="0">
                  <a:pos x="387" y="499"/>
                </a:cxn>
                <a:cxn ang="0">
                  <a:pos x="402" y="499"/>
                </a:cxn>
                <a:cxn ang="0">
                  <a:pos x="417" y="499"/>
                </a:cxn>
                <a:cxn ang="0">
                  <a:pos x="433" y="499"/>
                </a:cxn>
                <a:cxn ang="0">
                  <a:pos x="448" y="499"/>
                </a:cxn>
                <a:cxn ang="0">
                  <a:pos x="463" y="499"/>
                </a:cxn>
                <a:cxn ang="0">
                  <a:pos x="478" y="499"/>
                </a:cxn>
                <a:cxn ang="0">
                  <a:pos x="494" y="499"/>
                </a:cxn>
                <a:cxn ang="0">
                  <a:pos x="509" y="499"/>
                </a:cxn>
                <a:cxn ang="0">
                  <a:pos x="524" y="499"/>
                </a:cxn>
                <a:cxn ang="0">
                  <a:pos x="534" y="0"/>
                </a:cxn>
                <a:cxn ang="0">
                  <a:pos x="550" y="0"/>
                </a:cxn>
                <a:cxn ang="0">
                  <a:pos x="565" y="0"/>
                </a:cxn>
                <a:cxn ang="0">
                  <a:pos x="580" y="0"/>
                </a:cxn>
                <a:cxn ang="0">
                  <a:pos x="595" y="0"/>
                </a:cxn>
                <a:cxn ang="0">
                  <a:pos x="605" y="499"/>
                </a:cxn>
              </a:cxnLst>
              <a:rect l="0" t="0" r="r" b="b"/>
              <a:pathLst>
                <a:path w="616" h="499">
                  <a:moveTo>
                    <a:pt x="0" y="499"/>
                  </a:moveTo>
                  <a:lnTo>
                    <a:pt x="5" y="499"/>
                  </a:lnTo>
                  <a:lnTo>
                    <a:pt x="10" y="499"/>
                  </a:lnTo>
                  <a:lnTo>
                    <a:pt x="16" y="499"/>
                  </a:lnTo>
                  <a:lnTo>
                    <a:pt x="21" y="499"/>
                  </a:lnTo>
                  <a:lnTo>
                    <a:pt x="26" y="499"/>
                  </a:lnTo>
                  <a:lnTo>
                    <a:pt x="31" y="499"/>
                  </a:lnTo>
                  <a:lnTo>
                    <a:pt x="36" y="499"/>
                  </a:lnTo>
                  <a:lnTo>
                    <a:pt x="41" y="499"/>
                  </a:lnTo>
                  <a:lnTo>
                    <a:pt x="46" y="499"/>
                  </a:lnTo>
                  <a:lnTo>
                    <a:pt x="51" y="499"/>
                  </a:lnTo>
                  <a:lnTo>
                    <a:pt x="56" y="499"/>
                  </a:lnTo>
                  <a:lnTo>
                    <a:pt x="61" y="499"/>
                  </a:lnTo>
                  <a:lnTo>
                    <a:pt x="66" y="499"/>
                  </a:lnTo>
                  <a:lnTo>
                    <a:pt x="71" y="499"/>
                  </a:lnTo>
                  <a:lnTo>
                    <a:pt x="77" y="499"/>
                  </a:lnTo>
                  <a:lnTo>
                    <a:pt x="82" y="499"/>
                  </a:lnTo>
                  <a:lnTo>
                    <a:pt x="87" y="499"/>
                  </a:lnTo>
                  <a:lnTo>
                    <a:pt x="92" y="499"/>
                  </a:lnTo>
                  <a:lnTo>
                    <a:pt x="97" y="499"/>
                  </a:lnTo>
                  <a:lnTo>
                    <a:pt x="102" y="499"/>
                  </a:lnTo>
                  <a:lnTo>
                    <a:pt x="107" y="499"/>
                  </a:lnTo>
                  <a:lnTo>
                    <a:pt x="112" y="499"/>
                  </a:lnTo>
                  <a:lnTo>
                    <a:pt x="117" y="499"/>
                  </a:lnTo>
                  <a:lnTo>
                    <a:pt x="122" y="499"/>
                  </a:lnTo>
                  <a:lnTo>
                    <a:pt x="127" y="499"/>
                  </a:lnTo>
                  <a:lnTo>
                    <a:pt x="132" y="499"/>
                  </a:lnTo>
                  <a:lnTo>
                    <a:pt x="138" y="499"/>
                  </a:lnTo>
                  <a:lnTo>
                    <a:pt x="143" y="499"/>
                  </a:lnTo>
                  <a:lnTo>
                    <a:pt x="148" y="499"/>
                  </a:lnTo>
                  <a:lnTo>
                    <a:pt x="153" y="499"/>
                  </a:lnTo>
                  <a:lnTo>
                    <a:pt x="153" y="0"/>
                  </a:lnTo>
                  <a:lnTo>
                    <a:pt x="153" y="499"/>
                  </a:lnTo>
                  <a:lnTo>
                    <a:pt x="158" y="499"/>
                  </a:lnTo>
                  <a:lnTo>
                    <a:pt x="163" y="499"/>
                  </a:lnTo>
                  <a:lnTo>
                    <a:pt x="168" y="499"/>
                  </a:lnTo>
                  <a:lnTo>
                    <a:pt x="173" y="499"/>
                  </a:lnTo>
                  <a:lnTo>
                    <a:pt x="178" y="499"/>
                  </a:lnTo>
                  <a:lnTo>
                    <a:pt x="183" y="499"/>
                  </a:lnTo>
                  <a:lnTo>
                    <a:pt x="188" y="499"/>
                  </a:lnTo>
                  <a:lnTo>
                    <a:pt x="194" y="499"/>
                  </a:lnTo>
                  <a:lnTo>
                    <a:pt x="199" y="499"/>
                  </a:lnTo>
                  <a:lnTo>
                    <a:pt x="204" y="499"/>
                  </a:lnTo>
                  <a:lnTo>
                    <a:pt x="209" y="499"/>
                  </a:lnTo>
                  <a:lnTo>
                    <a:pt x="214" y="499"/>
                  </a:lnTo>
                  <a:lnTo>
                    <a:pt x="219" y="499"/>
                  </a:lnTo>
                  <a:lnTo>
                    <a:pt x="224" y="499"/>
                  </a:lnTo>
                  <a:lnTo>
                    <a:pt x="229" y="499"/>
                  </a:lnTo>
                  <a:lnTo>
                    <a:pt x="234" y="499"/>
                  </a:lnTo>
                  <a:lnTo>
                    <a:pt x="239" y="499"/>
                  </a:lnTo>
                  <a:lnTo>
                    <a:pt x="244" y="499"/>
                  </a:lnTo>
                  <a:lnTo>
                    <a:pt x="249" y="499"/>
                  </a:lnTo>
                  <a:lnTo>
                    <a:pt x="255" y="499"/>
                  </a:lnTo>
                  <a:lnTo>
                    <a:pt x="260" y="499"/>
                  </a:lnTo>
                  <a:lnTo>
                    <a:pt x="265" y="499"/>
                  </a:lnTo>
                  <a:lnTo>
                    <a:pt x="270" y="499"/>
                  </a:lnTo>
                  <a:lnTo>
                    <a:pt x="275" y="499"/>
                  </a:lnTo>
                  <a:lnTo>
                    <a:pt x="280" y="499"/>
                  </a:lnTo>
                  <a:lnTo>
                    <a:pt x="285" y="499"/>
                  </a:lnTo>
                  <a:lnTo>
                    <a:pt x="290" y="499"/>
                  </a:lnTo>
                  <a:lnTo>
                    <a:pt x="295" y="499"/>
                  </a:lnTo>
                  <a:lnTo>
                    <a:pt x="300" y="499"/>
                  </a:lnTo>
                  <a:lnTo>
                    <a:pt x="305" y="499"/>
                  </a:lnTo>
                  <a:lnTo>
                    <a:pt x="310" y="499"/>
                  </a:lnTo>
                  <a:lnTo>
                    <a:pt x="316" y="499"/>
                  </a:lnTo>
                  <a:lnTo>
                    <a:pt x="321" y="499"/>
                  </a:lnTo>
                  <a:lnTo>
                    <a:pt x="326" y="499"/>
                  </a:lnTo>
                  <a:lnTo>
                    <a:pt x="331" y="499"/>
                  </a:lnTo>
                  <a:lnTo>
                    <a:pt x="336" y="499"/>
                  </a:lnTo>
                  <a:lnTo>
                    <a:pt x="341" y="499"/>
                  </a:lnTo>
                  <a:lnTo>
                    <a:pt x="346" y="499"/>
                  </a:lnTo>
                  <a:lnTo>
                    <a:pt x="346" y="0"/>
                  </a:lnTo>
                  <a:lnTo>
                    <a:pt x="351" y="0"/>
                  </a:lnTo>
                  <a:lnTo>
                    <a:pt x="356" y="0"/>
                  </a:lnTo>
                  <a:lnTo>
                    <a:pt x="361" y="0"/>
                  </a:lnTo>
                  <a:lnTo>
                    <a:pt x="366" y="0"/>
                  </a:lnTo>
                  <a:lnTo>
                    <a:pt x="366" y="499"/>
                  </a:lnTo>
                  <a:lnTo>
                    <a:pt x="372" y="499"/>
                  </a:lnTo>
                  <a:lnTo>
                    <a:pt x="377" y="499"/>
                  </a:lnTo>
                  <a:lnTo>
                    <a:pt x="382" y="499"/>
                  </a:lnTo>
                  <a:lnTo>
                    <a:pt x="387" y="499"/>
                  </a:lnTo>
                  <a:lnTo>
                    <a:pt x="392" y="499"/>
                  </a:lnTo>
                  <a:lnTo>
                    <a:pt x="397" y="499"/>
                  </a:lnTo>
                  <a:lnTo>
                    <a:pt x="402" y="499"/>
                  </a:lnTo>
                  <a:lnTo>
                    <a:pt x="407" y="499"/>
                  </a:lnTo>
                  <a:lnTo>
                    <a:pt x="412" y="499"/>
                  </a:lnTo>
                  <a:lnTo>
                    <a:pt x="417" y="499"/>
                  </a:lnTo>
                  <a:lnTo>
                    <a:pt x="422" y="499"/>
                  </a:lnTo>
                  <a:lnTo>
                    <a:pt x="427" y="499"/>
                  </a:lnTo>
                  <a:lnTo>
                    <a:pt x="433" y="499"/>
                  </a:lnTo>
                  <a:lnTo>
                    <a:pt x="438" y="499"/>
                  </a:lnTo>
                  <a:lnTo>
                    <a:pt x="443" y="499"/>
                  </a:lnTo>
                  <a:lnTo>
                    <a:pt x="448" y="499"/>
                  </a:lnTo>
                  <a:lnTo>
                    <a:pt x="453" y="499"/>
                  </a:lnTo>
                  <a:lnTo>
                    <a:pt x="458" y="499"/>
                  </a:lnTo>
                  <a:lnTo>
                    <a:pt x="463" y="499"/>
                  </a:lnTo>
                  <a:lnTo>
                    <a:pt x="468" y="499"/>
                  </a:lnTo>
                  <a:lnTo>
                    <a:pt x="473" y="499"/>
                  </a:lnTo>
                  <a:lnTo>
                    <a:pt x="478" y="499"/>
                  </a:lnTo>
                  <a:lnTo>
                    <a:pt x="483" y="499"/>
                  </a:lnTo>
                  <a:lnTo>
                    <a:pt x="488" y="499"/>
                  </a:lnTo>
                  <a:lnTo>
                    <a:pt x="494" y="499"/>
                  </a:lnTo>
                  <a:lnTo>
                    <a:pt x="499" y="499"/>
                  </a:lnTo>
                  <a:lnTo>
                    <a:pt x="504" y="499"/>
                  </a:lnTo>
                  <a:lnTo>
                    <a:pt x="509" y="499"/>
                  </a:lnTo>
                  <a:lnTo>
                    <a:pt x="514" y="499"/>
                  </a:lnTo>
                  <a:lnTo>
                    <a:pt x="519" y="499"/>
                  </a:lnTo>
                  <a:lnTo>
                    <a:pt x="524" y="499"/>
                  </a:lnTo>
                  <a:lnTo>
                    <a:pt x="529" y="499"/>
                  </a:lnTo>
                  <a:lnTo>
                    <a:pt x="529" y="0"/>
                  </a:lnTo>
                  <a:lnTo>
                    <a:pt x="534" y="0"/>
                  </a:lnTo>
                  <a:lnTo>
                    <a:pt x="539" y="0"/>
                  </a:lnTo>
                  <a:lnTo>
                    <a:pt x="544" y="0"/>
                  </a:lnTo>
                  <a:lnTo>
                    <a:pt x="550" y="0"/>
                  </a:lnTo>
                  <a:lnTo>
                    <a:pt x="555" y="0"/>
                  </a:lnTo>
                  <a:lnTo>
                    <a:pt x="560" y="0"/>
                  </a:lnTo>
                  <a:lnTo>
                    <a:pt x="565" y="0"/>
                  </a:lnTo>
                  <a:lnTo>
                    <a:pt x="570" y="0"/>
                  </a:lnTo>
                  <a:lnTo>
                    <a:pt x="575" y="0"/>
                  </a:lnTo>
                  <a:lnTo>
                    <a:pt x="580" y="0"/>
                  </a:lnTo>
                  <a:lnTo>
                    <a:pt x="585" y="0"/>
                  </a:lnTo>
                  <a:lnTo>
                    <a:pt x="590" y="0"/>
                  </a:lnTo>
                  <a:lnTo>
                    <a:pt x="595" y="0"/>
                  </a:lnTo>
                  <a:lnTo>
                    <a:pt x="600" y="0"/>
                  </a:lnTo>
                  <a:lnTo>
                    <a:pt x="600" y="499"/>
                  </a:lnTo>
                  <a:lnTo>
                    <a:pt x="605" y="499"/>
                  </a:lnTo>
                  <a:lnTo>
                    <a:pt x="611" y="499"/>
                  </a:lnTo>
                  <a:lnTo>
                    <a:pt x="616" y="499"/>
                  </a:lnTo>
                </a:path>
              </a:pathLst>
            </a:custGeom>
            <a:noFill/>
            <a:ln w="19050" cmpd="sng">
              <a:solidFill>
                <a:schemeClr val="tx2"/>
              </a:solidFill>
              <a:prstDash val="solid"/>
              <a:round/>
              <a:headEnd/>
              <a:tailEnd/>
            </a:ln>
          </p:spPr>
          <p:txBody>
            <a:bodyPr/>
            <a:lstStyle/>
            <a:p>
              <a:endParaRPr lang="en-US"/>
            </a:p>
          </p:txBody>
        </p:sp>
        <p:sp>
          <p:nvSpPr>
            <p:cNvPr id="67" name="Freeform 29"/>
            <p:cNvSpPr>
              <a:spLocks/>
            </p:cNvSpPr>
            <p:nvPr/>
          </p:nvSpPr>
          <p:spPr bwMode="auto">
            <a:xfrm>
              <a:off x="3700289" y="4589436"/>
              <a:ext cx="1006444" cy="792163"/>
            </a:xfrm>
            <a:custGeom>
              <a:avLst/>
              <a:gdLst/>
              <a:ahLst/>
              <a:cxnLst>
                <a:cxn ang="0">
                  <a:pos x="10" y="499"/>
                </a:cxn>
                <a:cxn ang="0">
                  <a:pos x="25" y="499"/>
                </a:cxn>
                <a:cxn ang="0">
                  <a:pos x="40" y="499"/>
                </a:cxn>
                <a:cxn ang="0">
                  <a:pos x="56" y="499"/>
                </a:cxn>
                <a:cxn ang="0">
                  <a:pos x="71" y="499"/>
                </a:cxn>
                <a:cxn ang="0">
                  <a:pos x="86" y="499"/>
                </a:cxn>
                <a:cxn ang="0">
                  <a:pos x="96" y="0"/>
                </a:cxn>
                <a:cxn ang="0">
                  <a:pos x="112" y="0"/>
                </a:cxn>
                <a:cxn ang="0">
                  <a:pos x="127" y="0"/>
                </a:cxn>
                <a:cxn ang="0">
                  <a:pos x="142" y="0"/>
                </a:cxn>
                <a:cxn ang="0">
                  <a:pos x="157" y="0"/>
                </a:cxn>
                <a:cxn ang="0">
                  <a:pos x="173" y="0"/>
                </a:cxn>
                <a:cxn ang="0">
                  <a:pos x="188" y="0"/>
                </a:cxn>
                <a:cxn ang="0">
                  <a:pos x="203" y="0"/>
                </a:cxn>
                <a:cxn ang="0">
                  <a:pos x="218" y="0"/>
                </a:cxn>
                <a:cxn ang="0">
                  <a:pos x="228" y="499"/>
                </a:cxn>
                <a:cxn ang="0">
                  <a:pos x="244" y="499"/>
                </a:cxn>
                <a:cxn ang="0">
                  <a:pos x="259" y="499"/>
                </a:cxn>
                <a:cxn ang="0">
                  <a:pos x="269" y="0"/>
                </a:cxn>
                <a:cxn ang="0">
                  <a:pos x="284" y="0"/>
                </a:cxn>
                <a:cxn ang="0">
                  <a:pos x="300" y="0"/>
                </a:cxn>
                <a:cxn ang="0">
                  <a:pos x="315" y="0"/>
                </a:cxn>
                <a:cxn ang="0">
                  <a:pos x="330" y="0"/>
                </a:cxn>
                <a:cxn ang="0">
                  <a:pos x="345" y="0"/>
                </a:cxn>
                <a:cxn ang="0">
                  <a:pos x="361" y="0"/>
                </a:cxn>
                <a:cxn ang="0">
                  <a:pos x="376" y="0"/>
                </a:cxn>
                <a:cxn ang="0">
                  <a:pos x="391" y="0"/>
                </a:cxn>
                <a:cxn ang="0">
                  <a:pos x="406" y="0"/>
                </a:cxn>
                <a:cxn ang="0">
                  <a:pos x="422" y="0"/>
                </a:cxn>
                <a:cxn ang="0">
                  <a:pos x="437" y="0"/>
                </a:cxn>
                <a:cxn ang="0">
                  <a:pos x="452" y="0"/>
                </a:cxn>
                <a:cxn ang="0">
                  <a:pos x="457" y="0"/>
                </a:cxn>
                <a:cxn ang="0">
                  <a:pos x="473" y="0"/>
                </a:cxn>
                <a:cxn ang="0">
                  <a:pos x="488" y="0"/>
                </a:cxn>
                <a:cxn ang="0">
                  <a:pos x="503" y="0"/>
                </a:cxn>
                <a:cxn ang="0">
                  <a:pos x="518" y="0"/>
                </a:cxn>
                <a:cxn ang="0">
                  <a:pos x="534" y="0"/>
                </a:cxn>
                <a:cxn ang="0">
                  <a:pos x="549" y="0"/>
                </a:cxn>
                <a:cxn ang="0">
                  <a:pos x="564" y="0"/>
                </a:cxn>
                <a:cxn ang="0">
                  <a:pos x="579" y="0"/>
                </a:cxn>
                <a:cxn ang="0">
                  <a:pos x="595" y="0"/>
                </a:cxn>
                <a:cxn ang="0">
                  <a:pos x="610" y="0"/>
                </a:cxn>
              </a:cxnLst>
              <a:rect l="0" t="0" r="r" b="b"/>
              <a:pathLst>
                <a:path w="620" h="499">
                  <a:moveTo>
                    <a:pt x="0" y="499"/>
                  </a:moveTo>
                  <a:lnTo>
                    <a:pt x="5" y="499"/>
                  </a:lnTo>
                  <a:lnTo>
                    <a:pt x="10" y="499"/>
                  </a:lnTo>
                  <a:lnTo>
                    <a:pt x="15" y="499"/>
                  </a:lnTo>
                  <a:lnTo>
                    <a:pt x="20" y="499"/>
                  </a:lnTo>
                  <a:lnTo>
                    <a:pt x="25" y="499"/>
                  </a:lnTo>
                  <a:lnTo>
                    <a:pt x="30" y="499"/>
                  </a:lnTo>
                  <a:lnTo>
                    <a:pt x="35" y="499"/>
                  </a:lnTo>
                  <a:lnTo>
                    <a:pt x="40" y="499"/>
                  </a:lnTo>
                  <a:lnTo>
                    <a:pt x="45" y="499"/>
                  </a:lnTo>
                  <a:lnTo>
                    <a:pt x="50" y="499"/>
                  </a:lnTo>
                  <a:lnTo>
                    <a:pt x="56" y="499"/>
                  </a:lnTo>
                  <a:lnTo>
                    <a:pt x="61" y="499"/>
                  </a:lnTo>
                  <a:lnTo>
                    <a:pt x="66" y="499"/>
                  </a:lnTo>
                  <a:lnTo>
                    <a:pt x="71" y="499"/>
                  </a:lnTo>
                  <a:lnTo>
                    <a:pt x="76" y="499"/>
                  </a:lnTo>
                  <a:lnTo>
                    <a:pt x="81" y="499"/>
                  </a:lnTo>
                  <a:lnTo>
                    <a:pt x="86" y="499"/>
                  </a:lnTo>
                  <a:lnTo>
                    <a:pt x="91" y="499"/>
                  </a:lnTo>
                  <a:lnTo>
                    <a:pt x="91" y="0"/>
                  </a:lnTo>
                  <a:lnTo>
                    <a:pt x="96" y="0"/>
                  </a:lnTo>
                  <a:lnTo>
                    <a:pt x="101" y="0"/>
                  </a:lnTo>
                  <a:lnTo>
                    <a:pt x="106" y="0"/>
                  </a:lnTo>
                  <a:lnTo>
                    <a:pt x="112" y="0"/>
                  </a:lnTo>
                  <a:lnTo>
                    <a:pt x="117" y="0"/>
                  </a:lnTo>
                  <a:lnTo>
                    <a:pt x="122" y="0"/>
                  </a:lnTo>
                  <a:lnTo>
                    <a:pt x="127" y="0"/>
                  </a:lnTo>
                  <a:lnTo>
                    <a:pt x="132" y="0"/>
                  </a:lnTo>
                  <a:lnTo>
                    <a:pt x="137" y="0"/>
                  </a:lnTo>
                  <a:lnTo>
                    <a:pt x="142" y="0"/>
                  </a:lnTo>
                  <a:lnTo>
                    <a:pt x="147" y="0"/>
                  </a:lnTo>
                  <a:lnTo>
                    <a:pt x="152" y="0"/>
                  </a:lnTo>
                  <a:lnTo>
                    <a:pt x="157" y="0"/>
                  </a:lnTo>
                  <a:lnTo>
                    <a:pt x="162" y="0"/>
                  </a:lnTo>
                  <a:lnTo>
                    <a:pt x="167" y="0"/>
                  </a:lnTo>
                  <a:lnTo>
                    <a:pt x="173" y="0"/>
                  </a:lnTo>
                  <a:lnTo>
                    <a:pt x="178" y="0"/>
                  </a:lnTo>
                  <a:lnTo>
                    <a:pt x="183" y="0"/>
                  </a:lnTo>
                  <a:lnTo>
                    <a:pt x="188" y="0"/>
                  </a:lnTo>
                  <a:lnTo>
                    <a:pt x="193" y="0"/>
                  </a:lnTo>
                  <a:lnTo>
                    <a:pt x="198" y="0"/>
                  </a:lnTo>
                  <a:lnTo>
                    <a:pt x="203" y="0"/>
                  </a:lnTo>
                  <a:lnTo>
                    <a:pt x="208" y="0"/>
                  </a:lnTo>
                  <a:lnTo>
                    <a:pt x="213" y="0"/>
                  </a:lnTo>
                  <a:lnTo>
                    <a:pt x="218" y="0"/>
                  </a:lnTo>
                  <a:lnTo>
                    <a:pt x="223" y="0"/>
                  </a:lnTo>
                  <a:lnTo>
                    <a:pt x="223" y="499"/>
                  </a:lnTo>
                  <a:lnTo>
                    <a:pt x="228" y="499"/>
                  </a:lnTo>
                  <a:lnTo>
                    <a:pt x="234" y="499"/>
                  </a:lnTo>
                  <a:lnTo>
                    <a:pt x="239" y="499"/>
                  </a:lnTo>
                  <a:lnTo>
                    <a:pt x="244" y="499"/>
                  </a:lnTo>
                  <a:lnTo>
                    <a:pt x="249" y="499"/>
                  </a:lnTo>
                  <a:lnTo>
                    <a:pt x="254" y="499"/>
                  </a:lnTo>
                  <a:lnTo>
                    <a:pt x="259" y="499"/>
                  </a:lnTo>
                  <a:lnTo>
                    <a:pt x="264" y="499"/>
                  </a:lnTo>
                  <a:lnTo>
                    <a:pt x="269" y="499"/>
                  </a:lnTo>
                  <a:lnTo>
                    <a:pt x="269" y="0"/>
                  </a:lnTo>
                  <a:lnTo>
                    <a:pt x="274" y="0"/>
                  </a:lnTo>
                  <a:lnTo>
                    <a:pt x="279" y="0"/>
                  </a:lnTo>
                  <a:lnTo>
                    <a:pt x="284" y="0"/>
                  </a:lnTo>
                  <a:lnTo>
                    <a:pt x="290" y="0"/>
                  </a:lnTo>
                  <a:lnTo>
                    <a:pt x="295" y="0"/>
                  </a:lnTo>
                  <a:lnTo>
                    <a:pt x="300" y="0"/>
                  </a:lnTo>
                  <a:lnTo>
                    <a:pt x="305" y="0"/>
                  </a:lnTo>
                  <a:lnTo>
                    <a:pt x="310" y="0"/>
                  </a:lnTo>
                  <a:lnTo>
                    <a:pt x="315" y="0"/>
                  </a:lnTo>
                  <a:lnTo>
                    <a:pt x="320" y="0"/>
                  </a:lnTo>
                  <a:lnTo>
                    <a:pt x="325" y="0"/>
                  </a:lnTo>
                  <a:lnTo>
                    <a:pt x="330" y="0"/>
                  </a:lnTo>
                  <a:lnTo>
                    <a:pt x="335" y="0"/>
                  </a:lnTo>
                  <a:lnTo>
                    <a:pt x="340" y="0"/>
                  </a:lnTo>
                  <a:lnTo>
                    <a:pt x="345" y="0"/>
                  </a:lnTo>
                  <a:lnTo>
                    <a:pt x="351" y="0"/>
                  </a:lnTo>
                  <a:lnTo>
                    <a:pt x="356" y="0"/>
                  </a:lnTo>
                  <a:lnTo>
                    <a:pt x="361" y="0"/>
                  </a:lnTo>
                  <a:lnTo>
                    <a:pt x="366" y="0"/>
                  </a:lnTo>
                  <a:lnTo>
                    <a:pt x="371" y="0"/>
                  </a:lnTo>
                  <a:lnTo>
                    <a:pt x="376" y="0"/>
                  </a:lnTo>
                  <a:lnTo>
                    <a:pt x="381" y="0"/>
                  </a:lnTo>
                  <a:lnTo>
                    <a:pt x="386" y="0"/>
                  </a:lnTo>
                  <a:lnTo>
                    <a:pt x="391" y="0"/>
                  </a:lnTo>
                  <a:lnTo>
                    <a:pt x="396" y="0"/>
                  </a:lnTo>
                  <a:lnTo>
                    <a:pt x="401" y="0"/>
                  </a:lnTo>
                  <a:lnTo>
                    <a:pt x="406" y="0"/>
                  </a:lnTo>
                  <a:lnTo>
                    <a:pt x="412" y="0"/>
                  </a:lnTo>
                  <a:lnTo>
                    <a:pt x="417" y="0"/>
                  </a:lnTo>
                  <a:lnTo>
                    <a:pt x="422" y="0"/>
                  </a:lnTo>
                  <a:lnTo>
                    <a:pt x="427" y="0"/>
                  </a:lnTo>
                  <a:lnTo>
                    <a:pt x="432" y="0"/>
                  </a:lnTo>
                  <a:lnTo>
                    <a:pt x="437" y="0"/>
                  </a:lnTo>
                  <a:lnTo>
                    <a:pt x="442" y="0"/>
                  </a:lnTo>
                  <a:lnTo>
                    <a:pt x="447" y="0"/>
                  </a:lnTo>
                  <a:lnTo>
                    <a:pt x="452" y="0"/>
                  </a:lnTo>
                  <a:lnTo>
                    <a:pt x="452" y="499"/>
                  </a:lnTo>
                  <a:lnTo>
                    <a:pt x="457" y="499"/>
                  </a:lnTo>
                  <a:lnTo>
                    <a:pt x="457" y="0"/>
                  </a:lnTo>
                  <a:lnTo>
                    <a:pt x="462" y="0"/>
                  </a:lnTo>
                  <a:lnTo>
                    <a:pt x="468" y="0"/>
                  </a:lnTo>
                  <a:lnTo>
                    <a:pt x="473" y="0"/>
                  </a:lnTo>
                  <a:lnTo>
                    <a:pt x="478" y="0"/>
                  </a:lnTo>
                  <a:lnTo>
                    <a:pt x="483" y="0"/>
                  </a:lnTo>
                  <a:lnTo>
                    <a:pt x="488" y="0"/>
                  </a:lnTo>
                  <a:lnTo>
                    <a:pt x="493" y="0"/>
                  </a:lnTo>
                  <a:lnTo>
                    <a:pt x="498" y="0"/>
                  </a:lnTo>
                  <a:lnTo>
                    <a:pt x="503" y="0"/>
                  </a:lnTo>
                  <a:lnTo>
                    <a:pt x="508" y="0"/>
                  </a:lnTo>
                  <a:lnTo>
                    <a:pt x="513" y="0"/>
                  </a:lnTo>
                  <a:lnTo>
                    <a:pt x="518" y="0"/>
                  </a:lnTo>
                  <a:lnTo>
                    <a:pt x="523" y="0"/>
                  </a:lnTo>
                  <a:lnTo>
                    <a:pt x="529" y="0"/>
                  </a:lnTo>
                  <a:lnTo>
                    <a:pt x="534" y="0"/>
                  </a:lnTo>
                  <a:lnTo>
                    <a:pt x="539" y="0"/>
                  </a:lnTo>
                  <a:lnTo>
                    <a:pt x="544" y="0"/>
                  </a:lnTo>
                  <a:lnTo>
                    <a:pt x="549" y="0"/>
                  </a:lnTo>
                  <a:lnTo>
                    <a:pt x="554" y="0"/>
                  </a:lnTo>
                  <a:lnTo>
                    <a:pt x="559" y="0"/>
                  </a:lnTo>
                  <a:lnTo>
                    <a:pt x="564" y="0"/>
                  </a:lnTo>
                  <a:lnTo>
                    <a:pt x="569" y="0"/>
                  </a:lnTo>
                  <a:lnTo>
                    <a:pt x="574" y="0"/>
                  </a:lnTo>
                  <a:lnTo>
                    <a:pt x="579" y="0"/>
                  </a:lnTo>
                  <a:lnTo>
                    <a:pt x="584" y="0"/>
                  </a:lnTo>
                  <a:lnTo>
                    <a:pt x="590" y="0"/>
                  </a:lnTo>
                  <a:lnTo>
                    <a:pt x="595" y="0"/>
                  </a:lnTo>
                  <a:lnTo>
                    <a:pt x="600" y="0"/>
                  </a:lnTo>
                  <a:lnTo>
                    <a:pt x="605" y="0"/>
                  </a:lnTo>
                  <a:lnTo>
                    <a:pt x="610" y="0"/>
                  </a:lnTo>
                  <a:lnTo>
                    <a:pt x="615" y="0"/>
                  </a:lnTo>
                  <a:lnTo>
                    <a:pt x="620" y="0"/>
                  </a:lnTo>
                </a:path>
              </a:pathLst>
            </a:custGeom>
            <a:noFill/>
            <a:ln w="19050" cmpd="sng">
              <a:solidFill>
                <a:schemeClr val="tx2"/>
              </a:solidFill>
              <a:prstDash val="solid"/>
              <a:round/>
              <a:headEnd/>
              <a:tailEnd/>
            </a:ln>
          </p:spPr>
          <p:txBody>
            <a:bodyPr/>
            <a:lstStyle/>
            <a:p>
              <a:endParaRPr lang="en-US"/>
            </a:p>
          </p:txBody>
        </p:sp>
        <p:sp>
          <p:nvSpPr>
            <p:cNvPr id="68" name="Freeform 30"/>
            <p:cNvSpPr>
              <a:spLocks/>
            </p:cNvSpPr>
            <p:nvPr/>
          </p:nvSpPr>
          <p:spPr bwMode="auto">
            <a:xfrm>
              <a:off x="4706733" y="4589436"/>
              <a:ext cx="990211" cy="792163"/>
            </a:xfrm>
            <a:custGeom>
              <a:avLst/>
              <a:gdLst/>
              <a:ahLst/>
              <a:cxnLst>
                <a:cxn ang="0">
                  <a:pos x="10" y="0"/>
                </a:cxn>
                <a:cxn ang="0">
                  <a:pos x="26" y="0"/>
                </a:cxn>
                <a:cxn ang="0">
                  <a:pos x="36" y="499"/>
                </a:cxn>
                <a:cxn ang="0">
                  <a:pos x="46" y="0"/>
                </a:cxn>
                <a:cxn ang="0">
                  <a:pos x="61" y="0"/>
                </a:cxn>
                <a:cxn ang="0">
                  <a:pos x="76" y="0"/>
                </a:cxn>
                <a:cxn ang="0">
                  <a:pos x="92" y="0"/>
                </a:cxn>
                <a:cxn ang="0">
                  <a:pos x="107" y="0"/>
                </a:cxn>
                <a:cxn ang="0">
                  <a:pos x="122" y="0"/>
                </a:cxn>
                <a:cxn ang="0">
                  <a:pos x="137" y="0"/>
                </a:cxn>
                <a:cxn ang="0">
                  <a:pos x="153" y="0"/>
                </a:cxn>
                <a:cxn ang="0">
                  <a:pos x="168" y="0"/>
                </a:cxn>
                <a:cxn ang="0">
                  <a:pos x="183" y="0"/>
                </a:cxn>
                <a:cxn ang="0">
                  <a:pos x="198" y="0"/>
                </a:cxn>
                <a:cxn ang="0">
                  <a:pos x="214" y="0"/>
                </a:cxn>
                <a:cxn ang="0">
                  <a:pos x="229" y="0"/>
                </a:cxn>
                <a:cxn ang="0">
                  <a:pos x="239" y="499"/>
                </a:cxn>
                <a:cxn ang="0">
                  <a:pos x="254" y="499"/>
                </a:cxn>
                <a:cxn ang="0">
                  <a:pos x="265" y="0"/>
                </a:cxn>
                <a:cxn ang="0">
                  <a:pos x="280" y="0"/>
                </a:cxn>
                <a:cxn ang="0">
                  <a:pos x="295" y="0"/>
                </a:cxn>
                <a:cxn ang="0">
                  <a:pos x="310" y="0"/>
                </a:cxn>
                <a:cxn ang="0">
                  <a:pos x="326" y="0"/>
                </a:cxn>
                <a:cxn ang="0">
                  <a:pos x="341" y="0"/>
                </a:cxn>
                <a:cxn ang="0">
                  <a:pos x="356" y="0"/>
                </a:cxn>
                <a:cxn ang="0">
                  <a:pos x="371" y="0"/>
                </a:cxn>
                <a:cxn ang="0">
                  <a:pos x="387" y="0"/>
                </a:cxn>
                <a:cxn ang="0">
                  <a:pos x="402" y="0"/>
                </a:cxn>
                <a:cxn ang="0">
                  <a:pos x="412" y="499"/>
                </a:cxn>
                <a:cxn ang="0">
                  <a:pos x="427" y="499"/>
                </a:cxn>
                <a:cxn ang="0">
                  <a:pos x="443" y="499"/>
                </a:cxn>
                <a:cxn ang="0">
                  <a:pos x="458" y="499"/>
                </a:cxn>
                <a:cxn ang="0">
                  <a:pos x="473" y="499"/>
                </a:cxn>
                <a:cxn ang="0">
                  <a:pos x="488" y="499"/>
                </a:cxn>
                <a:cxn ang="0">
                  <a:pos x="504" y="499"/>
                </a:cxn>
                <a:cxn ang="0">
                  <a:pos x="514" y="0"/>
                </a:cxn>
                <a:cxn ang="0">
                  <a:pos x="529" y="0"/>
                </a:cxn>
                <a:cxn ang="0">
                  <a:pos x="544" y="0"/>
                </a:cxn>
                <a:cxn ang="0">
                  <a:pos x="560" y="0"/>
                </a:cxn>
                <a:cxn ang="0">
                  <a:pos x="575" y="0"/>
                </a:cxn>
                <a:cxn ang="0">
                  <a:pos x="585" y="499"/>
                </a:cxn>
                <a:cxn ang="0">
                  <a:pos x="600" y="499"/>
                </a:cxn>
              </a:cxnLst>
              <a:rect l="0" t="0" r="r" b="b"/>
              <a:pathLst>
                <a:path w="610" h="499">
                  <a:moveTo>
                    <a:pt x="0" y="0"/>
                  </a:moveTo>
                  <a:lnTo>
                    <a:pt x="5" y="0"/>
                  </a:lnTo>
                  <a:lnTo>
                    <a:pt x="10" y="0"/>
                  </a:lnTo>
                  <a:lnTo>
                    <a:pt x="15" y="0"/>
                  </a:lnTo>
                  <a:lnTo>
                    <a:pt x="20" y="0"/>
                  </a:lnTo>
                  <a:lnTo>
                    <a:pt x="26" y="0"/>
                  </a:lnTo>
                  <a:lnTo>
                    <a:pt x="31" y="0"/>
                  </a:lnTo>
                  <a:lnTo>
                    <a:pt x="36" y="0"/>
                  </a:lnTo>
                  <a:lnTo>
                    <a:pt x="36" y="499"/>
                  </a:lnTo>
                  <a:lnTo>
                    <a:pt x="41" y="499"/>
                  </a:lnTo>
                  <a:lnTo>
                    <a:pt x="41" y="0"/>
                  </a:lnTo>
                  <a:lnTo>
                    <a:pt x="46" y="0"/>
                  </a:lnTo>
                  <a:lnTo>
                    <a:pt x="51" y="0"/>
                  </a:lnTo>
                  <a:lnTo>
                    <a:pt x="56" y="0"/>
                  </a:lnTo>
                  <a:lnTo>
                    <a:pt x="61" y="0"/>
                  </a:lnTo>
                  <a:lnTo>
                    <a:pt x="66" y="0"/>
                  </a:lnTo>
                  <a:lnTo>
                    <a:pt x="71" y="0"/>
                  </a:lnTo>
                  <a:lnTo>
                    <a:pt x="76" y="0"/>
                  </a:lnTo>
                  <a:lnTo>
                    <a:pt x="81" y="0"/>
                  </a:lnTo>
                  <a:lnTo>
                    <a:pt x="87" y="0"/>
                  </a:lnTo>
                  <a:lnTo>
                    <a:pt x="92" y="0"/>
                  </a:lnTo>
                  <a:lnTo>
                    <a:pt x="97" y="0"/>
                  </a:lnTo>
                  <a:lnTo>
                    <a:pt x="102" y="0"/>
                  </a:lnTo>
                  <a:lnTo>
                    <a:pt x="107" y="0"/>
                  </a:lnTo>
                  <a:lnTo>
                    <a:pt x="112" y="0"/>
                  </a:lnTo>
                  <a:lnTo>
                    <a:pt x="117" y="0"/>
                  </a:lnTo>
                  <a:lnTo>
                    <a:pt x="122" y="0"/>
                  </a:lnTo>
                  <a:lnTo>
                    <a:pt x="127" y="0"/>
                  </a:lnTo>
                  <a:lnTo>
                    <a:pt x="132" y="0"/>
                  </a:lnTo>
                  <a:lnTo>
                    <a:pt x="137" y="0"/>
                  </a:lnTo>
                  <a:lnTo>
                    <a:pt x="142" y="0"/>
                  </a:lnTo>
                  <a:lnTo>
                    <a:pt x="148" y="0"/>
                  </a:lnTo>
                  <a:lnTo>
                    <a:pt x="153" y="0"/>
                  </a:lnTo>
                  <a:lnTo>
                    <a:pt x="158" y="0"/>
                  </a:lnTo>
                  <a:lnTo>
                    <a:pt x="163" y="0"/>
                  </a:lnTo>
                  <a:lnTo>
                    <a:pt x="168" y="0"/>
                  </a:lnTo>
                  <a:lnTo>
                    <a:pt x="173" y="0"/>
                  </a:lnTo>
                  <a:lnTo>
                    <a:pt x="178" y="0"/>
                  </a:lnTo>
                  <a:lnTo>
                    <a:pt x="183" y="0"/>
                  </a:lnTo>
                  <a:lnTo>
                    <a:pt x="188" y="0"/>
                  </a:lnTo>
                  <a:lnTo>
                    <a:pt x="193" y="0"/>
                  </a:lnTo>
                  <a:lnTo>
                    <a:pt x="198" y="0"/>
                  </a:lnTo>
                  <a:lnTo>
                    <a:pt x="204" y="0"/>
                  </a:lnTo>
                  <a:lnTo>
                    <a:pt x="209" y="0"/>
                  </a:lnTo>
                  <a:lnTo>
                    <a:pt x="214" y="0"/>
                  </a:lnTo>
                  <a:lnTo>
                    <a:pt x="219" y="0"/>
                  </a:lnTo>
                  <a:lnTo>
                    <a:pt x="224" y="0"/>
                  </a:lnTo>
                  <a:lnTo>
                    <a:pt x="229" y="0"/>
                  </a:lnTo>
                  <a:lnTo>
                    <a:pt x="229" y="499"/>
                  </a:lnTo>
                  <a:lnTo>
                    <a:pt x="234" y="499"/>
                  </a:lnTo>
                  <a:lnTo>
                    <a:pt x="239" y="499"/>
                  </a:lnTo>
                  <a:lnTo>
                    <a:pt x="244" y="499"/>
                  </a:lnTo>
                  <a:lnTo>
                    <a:pt x="249" y="499"/>
                  </a:lnTo>
                  <a:lnTo>
                    <a:pt x="254" y="499"/>
                  </a:lnTo>
                  <a:lnTo>
                    <a:pt x="259" y="499"/>
                  </a:lnTo>
                  <a:lnTo>
                    <a:pt x="265" y="499"/>
                  </a:lnTo>
                  <a:lnTo>
                    <a:pt x="265" y="0"/>
                  </a:lnTo>
                  <a:lnTo>
                    <a:pt x="270" y="0"/>
                  </a:lnTo>
                  <a:lnTo>
                    <a:pt x="275" y="0"/>
                  </a:lnTo>
                  <a:lnTo>
                    <a:pt x="280" y="0"/>
                  </a:lnTo>
                  <a:lnTo>
                    <a:pt x="285" y="0"/>
                  </a:lnTo>
                  <a:lnTo>
                    <a:pt x="290" y="0"/>
                  </a:lnTo>
                  <a:lnTo>
                    <a:pt x="295" y="0"/>
                  </a:lnTo>
                  <a:lnTo>
                    <a:pt x="300" y="0"/>
                  </a:lnTo>
                  <a:lnTo>
                    <a:pt x="305" y="0"/>
                  </a:lnTo>
                  <a:lnTo>
                    <a:pt x="310" y="0"/>
                  </a:lnTo>
                  <a:lnTo>
                    <a:pt x="315" y="0"/>
                  </a:lnTo>
                  <a:lnTo>
                    <a:pt x="320" y="0"/>
                  </a:lnTo>
                  <a:lnTo>
                    <a:pt x="326" y="0"/>
                  </a:lnTo>
                  <a:lnTo>
                    <a:pt x="331" y="0"/>
                  </a:lnTo>
                  <a:lnTo>
                    <a:pt x="336" y="0"/>
                  </a:lnTo>
                  <a:lnTo>
                    <a:pt x="341" y="0"/>
                  </a:lnTo>
                  <a:lnTo>
                    <a:pt x="346" y="0"/>
                  </a:lnTo>
                  <a:lnTo>
                    <a:pt x="351" y="0"/>
                  </a:lnTo>
                  <a:lnTo>
                    <a:pt x="356" y="0"/>
                  </a:lnTo>
                  <a:lnTo>
                    <a:pt x="361" y="0"/>
                  </a:lnTo>
                  <a:lnTo>
                    <a:pt x="366" y="0"/>
                  </a:lnTo>
                  <a:lnTo>
                    <a:pt x="371" y="0"/>
                  </a:lnTo>
                  <a:lnTo>
                    <a:pt x="376" y="0"/>
                  </a:lnTo>
                  <a:lnTo>
                    <a:pt x="382" y="0"/>
                  </a:lnTo>
                  <a:lnTo>
                    <a:pt x="387" y="0"/>
                  </a:lnTo>
                  <a:lnTo>
                    <a:pt x="392" y="0"/>
                  </a:lnTo>
                  <a:lnTo>
                    <a:pt x="397" y="0"/>
                  </a:lnTo>
                  <a:lnTo>
                    <a:pt x="402" y="0"/>
                  </a:lnTo>
                  <a:lnTo>
                    <a:pt x="407" y="0"/>
                  </a:lnTo>
                  <a:lnTo>
                    <a:pt x="407" y="499"/>
                  </a:lnTo>
                  <a:lnTo>
                    <a:pt x="412" y="499"/>
                  </a:lnTo>
                  <a:lnTo>
                    <a:pt x="417" y="499"/>
                  </a:lnTo>
                  <a:lnTo>
                    <a:pt x="422" y="499"/>
                  </a:lnTo>
                  <a:lnTo>
                    <a:pt x="427" y="499"/>
                  </a:lnTo>
                  <a:lnTo>
                    <a:pt x="432" y="499"/>
                  </a:lnTo>
                  <a:lnTo>
                    <a:pt x="437" y="499"/>
                  </a:lnTo>
                  <a:lnTo>
                    <a:pt x="443" y="499"/>
                  </a:lnTo>
                  <a:lnTo>
                    <a:pt x="448" y="499"/>
                  </a:lnTo>
                  <a:lnTo>
                    <a:pt x="453" y="499"/>
                  </a:lnTo>
                  <a:lnTo>
                    <a:pt x="458" y="499"/>
                  </a:lnTo>
                  <a:lnTo>
                    <a:pt x="463" y="499"/>
                  </a:lnTo>
                  <a:lnTo>
                    <a:pt x="468" y="499"/>
                  </a:lnTo>
                  <a:lnTo>
                    <a:pt x="473" y="499"/>
                  </a:lnTo>
                  <a:lnTo>
                    <a:pt x="478" y="499"/>
                  </a:lnTo>
                  <a:lnTo>
                    <a:pt x="483" y="499"/>
                  </a:lnTo>
                  <a:lnTo>
                    <a:pt x="488" y="499"/>
                  </a:lnTo>
                  <a:lnTo>
                    <a:pt x="493" y="499"/>
                  </a:lnTo>
                  <a:lnTo>
                    <a:pt x="498" y="499"/>
                  </a:lnTo>
                  <a:lnTo>
                    <a:pt x="504" y="499"/>
                  </a:lnTo>
                  <a:lnTo>
                    <a:pt x="504" y="0"/>
                  </a:lnTo>
                  <a:lnTo>
                    <a:pt x="509" y="0"/>
                  </a:lnTo>
                  <a:lnTo>
                    <a:pt x="514" y="0"/>
                  </a:lnTo>
                  <a:lnTo>
                    <a:pt x="519" y="0"/>
                  </a:lnTo>
                  <a:lnTo>
                    <a:pt x="524" y="0"/>
                  </a:lnTo>
                  <a:lnTo>
                    <a:pt x="529" y="0"/>
                  </a:lnTo>
                  <a:lnTo>
                    <a:pt x="534" y="0"/>
                  </a:lnTo>
                  <a:lnTo>
                    <a:pt x="539" y="0"/>
                  </a:lnTo>
                  <a:lnTo>
                    <a:pt x="544" y="0"/>
                  </a:lnTo>
                  <a:lnTo>
                    <a:pt x="549" y="0"/>
                  </a:lnTo>
                  <a:lnTo>
                    <a:pt x="554" y="0"/>
                  </a:lnTo>
                  <a:lnTo>
                    <a:pt x="560" y="0"/>
                  </a:lnTo>
                  <a:lnTo>
                    <a:pt x="565" y="0"/>
                  </a:lnTo>
                  <a:lnTo>
                    <a:pt x="570" y="0"/>
                  </a:lnTo>
                  <a:lnTo>
                    <a:pt x="575" y="0"/>
                  </a:lnTo>
                  <a:lnTo>
                    <a:pt x="580" y="0"/>
                  </a:lnTo>
                  <a:lnTo>
                    <a:pt x="585" y="0"/>
                  </a:lnTo>
                  <a:lnTo>
                    <a:pt x="585" y="499"/>
                  </a:lnTo>
                  <a:lnTo>
                    <a:pt x="590" y="499"/>
                  </a:lnTo>
                  <a:lnTo>
                    <a:pt x="595" y="499"/>
                  </a:lnTo>
                  <a:lnTo>
                    <a:pt x="600" y="499"/>
                  </a:lnTo>
                  <a:lnTo>
                    <a:pt x="605" y="499"/>
                  </a:lnTo>
                  <a:lnTo>
                    <a:pt x="610" y="499"/>
                  </a:lnTo>
                </a:path>
              </a:pathLst>
            </a:custGeom>
            <a:noFill/>
            <a:ln w="19050" cmpd="sng">
              <a:solidFill>
                <a:schemeClr val="tx2"/>
              </a:solidFill>
              <a:prstDash val="solid"/>
              <a:round/>
              <a:headEnd/>
              <a:tailEnd/>
            </a:ln>
          </p:spPr>
          <p:txBody>
            <a:bodyPr/>
            <a:lstStyle/>
            <a:p>
              <a:endParaRPr lang="en-US"/>
            </a:p>
          </p:txBody>
        </p:sp>
        <p:sp>
          <p:nvSpPr>
            <p:cNvPr id="69" name="Freeform 31"/>
            <p:cNvSpPr>
              <a:spLocks/>
            </p:cNvSpPr>
            <p:nvPr/>
          </p:nvSpPr>
          <p:spPr bwMode="auto">
            <a:xfrm>
              <a:off x="5696943" y="4589436"/>
              <a:ext cx="314920" cy="792163"/>
            </a:xfrm>
            <a:custGeom>
              <a:avLst/>
              <a:gdLst/>
              <a:ahLst/>
              <a:cxnLst>
                <a:cxn ang="0">
                  <a:pos x="0" y="499"/>
                </a:cxn>
                <a:cxn ang="0">
                  <a:pos x="5" y="499"/>
                </a:cxn>
                <a:cxn ang="0">
                  <a:pos x="11" y="499"/>
                </a:cxn>
                <a:cxn ang="0">
                  <a:pos x="16" y="499"/>
                </a:cxn>
                <a:cxn ang="0">
                  <a:pos x="21" y="499"/>
                </a:cxn>
                <a:cxn ang="0">
                  <a:pos x="26" y="499"/>
                </a:cxn>
                <a:cxn ang="0">
                  <a:pos x="31" y="499"/>
                </a:cxn>
                <a:cxn ang="0">
                  <a:pos x="36" y="499"/>
                </a:cxn>
                <a:cxn ang="0">
                  <a:pos x="41" y="499"/>
                </a:cxn>
                <a:cxn ang="0">
                  <a:pos x="46" y="499"/>
                </a:cxn>
                <a:cxn ang="0">
                  <a:pos x="51" y="499"/>
                </a:cxn>
                <a:cxn ang="0">
                  <a:pos x="56" y="499"/>
                </a:cxn>
                <a:cxn ang="0">
                  <a:pos x="61" y="499"/>
                </a:cxn>
                <a:cxn ang="0">
                  <a:pos x="66" y="499"/>
                </a:cxn>
                <a:cxn ang="0">
                  <a:pos x="72" y="499"/>
                </a:cxn>
                <a:cxn ang="0">
                  <a:pos x="77" y="499"/>
                </a:cxn>
                <a:cxn ang="0">
                  <a:pos x="82" y="499"/>
                </a:cxn>
                <a:cxn ang="0">
                  <a:pos x="87" y="499"/>
                </a:cxn>
                <a:cxn ang="0">
                  <a:pos x="92" y="499"/>
                </a:cxn>
                <a:cxn ang="0">
                  <a:pos x="97" y="499"/>
                </a:cxn>
                <a:cxn ang="0">
                  <a:pos x="102" y="499"/>
                </a:cxn>
                <a:cxn ang="0">
                  <a:pos x="107" y="499"/>
                </a:cxn>
                <a:cxn ang="0">
                  <a:pos x="112" y="499"/>
                </a:cxn>
                <a:cxn ang="0">
                  <a:pos x="117" y="499"/>
                </a:cxn>
                <a:cxn ang="0">
                  <a:pos x="122" y="499"/>
                </a:cxn>
                <a:cxn ang="0">
                  <a:pos x="128" y="499"/>
                </a:cxn>
                <a:cxn ang="0">
                  <a:pos x="133" y="499"/>
                </a:cxn>
                <a:cxn ang="0">
                  <a:pos x="133" y="0"/>
                </a:cxn>
                <a:cxn ang="0">
                  <a:pos x="138" y="0"/>
                </a:cxn>
                <a:cxn ang="0">
                  <a:pos x="143" y="0"/>
                </a:cxn>
                <a:cxn ang="0">
                  <a:pos x="148" y="0"/>
                </a:cxn>
                <a:cxn ang="0">
                  <a:pos x="153" y="0"/>
                </a:cxn>
                <a:cxn ang="0">
                  <a:pos x="153" y="499"/>
                </a:cxn>
                <a:cxn ang="0">
                  <a:pos x="158" y="499"/>
                </a:cxn>
                <a:cxn ang="0">
                  <a:pos x="163" y="499"/>
                </a:cxn>
                <a:cxn ang="0">
                  <a:pos x="168" y="499"/>
                </a:cxn>
                <a:cxn ang="0">
                  <a:pos x="173" y="499"/>
                </a:cxn>
                <a:cxn ang="0">
                  <a:pos x="178" y="499"/>
                </a:cxn>
                <a:cxn ang="0">
                  <a:pos x="183" y="499"/>
                </a:cxn>
                <a:cxn ang="0">
                  <a:pos x="189" y="499"/>
                </a:cxn>
                <a:cxn ang="0">
                  <a:pos x="194" y="499"/>
                </a:cxn>
              </a:cxnLst>
              <a:rect l="0" t="0" r="r" b="b"/>
              <a:pathLst>
                <a:path w="194" h="499">
                  <a:moveTo>
                    <a:pt x="0" y="499"/>
                  </a:moveTo>
                  <a:lnTo>
                    <a:pt x="5" y="499"/>
                  </a:lnTo>
                  <a:lnTo>
                    <a:pt x="11" y="499"/>
                  </a:lnTo>
                  <a:lnTo>
                    <a:pt x="16" y="499"/>
                  </a:lnTo>
                  <a:lnTo>
                    <a:pt x="21" y="499"/>
                  </a:lnTo>
                  <a:lnTo>
                    <a:pt x="26" y="499"/>
                  </a:lnTo>
                  <a:lnTo>
                    <a:pt x="31" y="499"/>
                  </a:lnTo>
                  <a:lnTo>
                    <a:pt x="36" y="499"/>
                  </a:lnTo>
                  <a:lnTo>
                    <a:pt x="41" y="499"/>
                  </a:lnTo>
                  <a:lnTo>
                    <a:pt x="46" y="499"/>
                  </a:lnTo>
                  <a:lnTo>
                    <a:pt x="51" y="499"/>
                  </a:lnTo>
                  <a:lnTo>
                    <a:pt x="56" y="499"/>
                  </a:lnTo>
                  <a:lnTo>
                    <a:pt x="61" y="499"/>
                  </a:lnTo>
                  <a:lnTo>
                    <a:pt x="66" y="499"/>
                  </a:lnTo>
                  <a:lnTo>
                    <a:pt x="72" y="499"/>
                  </a:lnTo>
                  <a:lnTo>
                    <a:pt x="77" y="499"/>
                  </a:lnTo>
                  <a:lnTo>
                    <a:pt x="82" y="499"/>
                  </a:lnTo>
                  <a:lnTo>
                    <a:pt x="87" y="499"/>
                  </a:lnTo>
                  <a:lnTo>
                    <a:pt x="92" y="499"/>
                  </a:lnTo>
                  <a:lnTo>
                    <a:pt x="97" y="499"/>
                  </a:lnTo>
                  <a:lnTo>
                    <a:pt x="102" y="499"/>
                  </a:lnTo>
                  <a:lnTo>
                    <a:pt x="107" y="499"/>
                  </a:lnTo>
                  <a:lnTo>
                    <a:pt x="112" y="499"/>
                  </a:lnTo>
                  <a:lnTo>
                    <a:pt x="117" y="499"/>
                  </a:lnTo>
                  <a:lnTo>
                    <a:pt x="122" y="499"/>
                  </a:lnTo>
                  <a:lnTo>
                    <a:pt x="128" y="499"/>
                  </a:lnTo>
                  <a:lnTo>
                    <a:pt x="133" y="499"/>
                  </a:lnTo>
                  <a:lnTo>
                    <a:pt x="133" y="0"/>
                  </a:lnTo>
                  <a:lnTo>
                    <a:pt x="138" y="0"/>
                  </a:lnTo>
                  <a:lnTo>
                    <a:pt x="143" y="0"/>
                  </a:lnTo>
                  <a:lnTo>
                    <a:pt x="148" y="0"/>
                  </a:lnTo>
                  <a:lnTo>
                    <a:pt x="153" y="0"/>
                  </a:lnTo>
                  <a:lnTo>
                    <a:pt x="153" y="499"/>
                  </a:lnTo>
                  <a:lnTo>
                    <a:pt x="158" y="499"/>
                  </a:lnTo>
                  <a:lnTo>
                    <a:pt x="163" y="499"/>
                  </a:lnTo>
                  <a:lnTo>
                    <a:pt x="168" y="499"/>
                  </a:lnTo>
                  <a:lnTo>
                    <a:pt x="173" y="499"/>
                  </a:lnTo>
                  <a:lnTo>
                    <a:pt x="178" y="499"/>
                  </a:lnTo>
                  <a:lnTo>
                    <a:pt x="183" y="499"/>
                  </a:lnTo>
                  <a:lnTo>
                    <a:pt x="189" y="499"/>
                  </a:lnTo>
                  <a:lnTo>
                    <a:pt x="194" y="499"/>
                  </a:lnTo>
                </a:path>
              </a:pathLst>
            </a:custGeom>
            <a:noFill/>
            <a:ln w="19050" cmpd="sng">
              <a:solidFill>
                <a:schemeClr val="tx2"/>
              </a:solidFill>
              <a:prstDash val="solid"/>
              <a:round/>
              <a:headEnd/>
              <a:tailEnd/>
            </a:ln>
          </p:spPr>
          <p:txBody>
            <a:bodyPr/>
            <a:lstStyle/>
            <a:p>
              <a:endParaRPr lang="en-US"/>
            </a:p>
          </p:txBody>
        </p:sp>
        <p:sp>
          <p:nvSpPr>
            <p:cNvPr id="70" name="Freeform 32"/>
            <p:cNvSpPr>
              <a:spLocks/>
            </p:cNvSpPr>
            <p:nvPr/>
          </p:nvSpPr>
          <p:spPr bwMode="auto">
            <a:xfrm>
              <a:off x="2700338" y="5454623"/>
              <a:ext cx="991834" cy="792163"/>
            </a:xfrm>
            <a:custGeom>
              <a:avLst/>
              <a:gdLst/>
              <a:ahLst/>
              <a:cxnLst>
                <a:cxn ang="0">
                  <a:pos x="10" y="0"/>
                </a:cxn>
                <a:cxn ang="0">
                  <a:pos x="26" y="0"/>
                </a:cxn>
                <a:cxn ang="0">
                  <a:pos x="41" y="0"/>
                </a:cxn>
                <a:cxn ang="0">
                  <a:pos x="51" y="499"/>
                </a:cxn>
                <a:cxn ang="0">
                  <a:pos x="61" y="0"/>
                </a:cxn>
                <a:cxn ang="0">
                  <a:pos x="77" y="0"/>
                </a:cxn>
                <a:cxn ang="0">
                  <a:pos x="92" y="0"/>
                </a:cxn>
                <a:cxn ang="0">
                  <a:pos x="107" y="0"/>
                </a:cxn>
                <a:cxn ang="0">
                  <a:pos x="122" y="0"/>
                </a:cxn>
                <a:cxn ang="0">
                  <a:pos x="138" y="0"/>
                </a:cxn>
                <a:cxn ang="0">
                  <a:pos x="153" y="0"/>
                </a:cxn>
                <a:cxn ang="0">
                  <a:pos x="168" y="0"/>
                </a:cxn>
                <a:cxn ang="0">
                  <a:pos x="183" y="0"/>
                </a:cxn>
                <a:cxn ang="0">
                  <a:pos x="199" y="0"/>
                </a:cxn>
                <a:cxn ang="0">
                  <a:pos x="214" y="0"/>
                </a:cxn>
                <a:cxn ang="0">
                  <a:pos x="224" y="499"/>
                </a:cxn>
                <a:cxn ang="0">
                  <a:pos x="239" y="499"/>
                </a:cxn>
                <a:cxn ang="0">
                  <a:pos x="255" y="499"/>
                </a:cxn>
                <a:cxn ang="0">
                  <a:pos x="270" y="499"/>
                </a:cxn>
                <a:cxn ang="0">
                  <a:pos x="285" y="499"/>
                </a:cxn>
                <a:cxn ang="0">
                  <a:pos x="300" y="499"/>
                </a:cxn>
                <a:cxn ang="0">
                  <a:pos x="310" y="0"/>
                </a:cxn>
                <a:cxn ang="0">
                  <a:pos x="326" y="0"/>
                </a:cxn>
                <a:cxn ang="0">
                  <a:pos x="341" y="0"/>
                </a:cxn>
                <a:cxn ang="0">
                  <a:pos x="356" y="0"/>
                </a:cxn>
                <a:cxn ang="0">
                  <a:pos x="372" y="0"/>
                </a:cxn>
                <a:cxn ang="0">
                  <a:pos x="387" y="0"/>
                </a:cxn>
                <a:cxn ang="0">
                  <a:pos x="397" y="499"/>
                </a:cxn>
                <a:cxn ang="0">
                  <a:pos x="412" y="499"/>
                </a:cxn>
                <a:cxn ang="0">
                  <a:pos x="427" y="499"/>
                </a:cxn>
                <a:cxn ang="0">
                  <a:pos x="443" y="499"/>
                </a:cxn>
                <a:cxn ang="0">
                  <a:pos x="458" y="499"/>
                </a:cxn>
                <a:cxn ang="0">
                  <a:pos x="473" y="499"/>
                </a:cxn>
                <a:cxn ang="0">
                  <a:pos x="488" y="499"/>
                </a:cxn>
                <a:cxn ang="0">
                  <a:pos x="504" y="499"/>
                </a:cxn>
                <a:cxn ang="0">
                  <a:pos x="519" y="499"/>
                </a:cxn>
                <a:cxn ang="0">
                  <a:pos x="534" y="499"/>
                </a:cxn>
                <a:cxn ang="0">
                  <a:pos x="544" y="0"/>
                </a:cxn>
                <a:cxn ang="0">
                  <a:pos x="560" y="0"/>
                </a:cxn>
                <a:cxn ang="0">
                  <a:pos x="575" y="0"/>
                </a:cxn>
                <a:cxn ang="0">
                  <a:pos x="585" y="499"/>
                </a:cxn>
                <a:cxn ang="0">
                  <a:pos x="600" y="499"/>
                </a:cxn>
              </a:cxnLst>
              <a:rect l="0" t="0" r="r" b="b"/>
              <a:pathLst>
                <a:path w="611" h="499">
                  <a:moveTo>
                    <a:pt x="0" y="0"/>
                  </a:moveTo>
                  <a:lnTo>
                    <a:pt x="5" y="0"/>
                  </a:lnTo>
                  <a:lnTo>
                    <a:pt x="10" y="0"/>
                  </a:lnTo>
                  <a:lnTo>
                    <a:pt x="16" y="0"/>
                  </a:lnTo>
                  <a:lnTo>
                    <a:pt x="21" y="0"/>
                  </a:lnTo>
                  <a:lnTo>
                    <a:pt x="26" y="0"/>
                  </a:lnTo>
                  <a:lnTo>
                    <a:pt x="31" y="0"/>
                  </a:lnTo>
                  <a:lnTo>
                    <a:pt x="36" y="0"/>
                  </a:lnTo>
                  <a:lnTo>
                    <a:pt x="41" y="0"/>
                  </a:lnTo>
                  <a:lnTo>
                    <a:pt x="41" y="499"/>
                  </a:lnTo>
                  <a:lnTo>
                    <a:pt x="46" y="499"/>
                  </a:lnTo>
                  <a:lnTo>
                    <a:pt x="51" y="499"/>
                  </a:lnTo>
                  <a:lnTo>
                    <a:pt x="56" y="499"/>
                  </a:lnTo>
                  <a:lnTo>
                    <a:pt x="61" y="499"/>
                  </a:lnTo>
                  <a:lnTo>
                    <a:pt x="61" y="0"/>
                  </a:lnTo>
                  <a:lnTo>
                    <a:pt x="66" y="0"/>
                  </a:lnTo>
                  <a:lnTo>
                    <a:pt x="71" y="0"/>
                  </a:lnTo>
                  <a:lnTo>
                    <a:pt x="77" y="0"/>
                  </a:lnTo>
                  <a:lnTo>
                    <a:pt x="82" y="0"/>
                  </a:lnTo>
                  <a:lnTo>
                    <a:pt x="87" y="0"/>
                  </a:lnTo>
                  <a:lnTo>
                    <a:pt x="92" y="0"/>
                  </a:lnTo>
                  <a:lnTo>
                    <a:pt x="97" y="0"/>
                  </a:lnTo>
                  <a:lnTo>
                    <a:pt x="102" y="0"/>
                  </a:lnTo>
                  <a:lnTo>
                    <a:pt x="107" y="0"/>
                  </a:lnTo>
                  <a:lnTo>
                    <a:pt x="112" y="0"/>
                  </a:lnTo>
                  <a:lnTo>
                    <a:pt x="117" y="0"/>
                  </a:lnTo>
                  <a:lnTo>
                    <a:pt x="122" y="0"/>
                  </a:lnTo>
                  <a:lnTo>
                    <a:pt x="127" y="0"/>
                  </a:lnTo>
                  <a:lnTo>
                    <a:pt x="132" y="0"/>
                  </a:lnTo>
                  <a:lnTo>
                    <a:pt x="138" y="0"/>
                  </a:lnTo>
                  <a:lnTo>
                    <a:pt x="143" y="0"/>
                  </a:lnTo>
                  <a:lnTo>
                    <a:pt x="148" y="0"/>
                  </a:lnTo>
                  <a:lnTo>
                    <a:pt x="153" y="0"/>
                  </a:lnTo>
                  <a:lnTo>
                    <a:pt x="158" y="0"/>
                  </a:lnTo>
                  <a:lnTo>
                    <a:pt x="163" y="0"/>
                  </a:lnTo>
                  <a:lnTo>
                    <a:pt x="168" y="0"/>
                  </a:lnTo>
                  <a:lnTo>
                    <a:pt x="173" y="0"/>
                  </a:lnTo>
                  <a:lnTo>
                    <a:pt x="178" y="0"/>
                  </a:lnTo>
                  <a:lnTo>
                    <a:pt x="183" y="0"/>
                  </a:lnTo>
                  <a:lnTo>
                    <a:pt x="188" y="0"/>
                  </a:lnTo>
                  <a:lnTo>
                    <a:pt x="194" y="0"/>
                  </a:lnTo>
                  <a:lnTo>
                    <a:pt x="199" y="0"/>
                  </a:lnTo>
                  <a:lnTo>
                    <a:pt x="204" y="0"/>
                  </a:lnTo>
                  <a:lnTo>
                    <a:pt x="209" y="0"/>
                  </a:lnTo>
                  <a:lnTo>
                    <a:pt x="214" y="0"/>
                  </a:lnTo>
                  <a:lnTo>
                    <a:pt x="219" y="0"/>
                  </a:lnTo>
                  <a:lnTo>
                    <a:pt x="219" y="499"/>
                  </a:lnTo>
                  <a:lnTo>
                    <a:pt x="224" y="499"/>
                  </a:lnTo>
                  <a:lnTo>
                    <a:pt x="229" y="499"/>
                  </a:lnTo>
                  <a:lnTo>
                    <a:pt x="234" y="499"/>
                  </a:lnTo>
                  <a:lnTo>
                    <a:pt x="239" y="499"/>
                  </a:lnTo>
                  <a:lnTo>
                    <a:pt x="244" y="499"/>
                  </a:lnTo>
                  <a:lnTo>
                    <a:pt x="249" y="499"/>
                  </a:lnTo>
                  <a:lnTo>
                    <a:pt x="255" y="499"/>
                  </a:lnTo>
                  <a:lnTo>
                    <a:pt x="260" y="499"/>
                  </a:lnTo>
                  <a:lnTo>
                    <a:pt x="265" y="499"/>
                  </a:lnTo>
                  <a:lnTo>
                    <a:pt x="270" y="499"/>
                  </a:lnTo>
                  <a:lnTo>
                    <a:pt x="275" y="499"/>
                  </a:lnTo>
                  <a:lnTo>
                    <a:pt x="280" y="499"/>
                  </a:lnTo>
                  <a:lnTo>
                    <a:pt x="285" y="499"/>
                  </a:lnTo>
                  <a:lnTo>
                    <a:pt x="290" y="499"/>
                  </a:lnTo>
                  <a:lnTo>
                    <a:pt x="295" y="499"/>
                  </a:lnTo>
                  <a:lnTo>
                    <a:pt x="300" y="499"/>
                  </a:lnTo>
                  <a:lnTo>
                    <a:pt x="300" y="0"/>
                  </a:lnTo>
                  <a:lnTo>
                    <a:pt x="305" y="0"/>
                  </a:lnTo>
                  <a:lnTo>
                    <a:pt x="310" y="0"/>
                  </a:lnTo>
                  <a:lnTo>
                    <a:pt x="316" y="0"/>
                  </a:lnTo>
                  <a:lnTo>
                    <a:pt x="321" y="0"/>
                  </a:lnTo>
                  <a:lnTo>
                    <a:pt x="326" y="0"/>
                  </a:lnTo>
                  <a:lnTo>
                    <a:pt x="331" y="0"/>
                  </a:lnTo>
                  <a:lnTo>
                    <a:pt x="336" y="0"/>
                  </a:lnTo>
                  <a:lnTo>
                    <a:pt x="341" y="0"/>
                  </a:lnTo>
                  <a:lnTo>
                    <a:pt x="346" y="0"/>
                  </a:lnTo>
                  <a:lnTo>
                    <a:pt x="351" y="0"/>
                  </a:lnTo>
                  <a:lnTo>
                    <a:pt x="356" y="0"/>
                  </a:lnTo>
                  <a:lnTo>
                    <a:pt x="361" y="0"/>
                  </a:lnTo>
                  <a:lnTo>
                    <a:pt x="366" y="0"/>
                  </a:lnTo>
                  <a:lnTo>
                    <a:pt x="372" y="0"/>
                  </a:lnTo>
                  <a:lnTo>
                    <a:pt x="377" y="0"/>
                  </a:lnTo>
                  <a:lnTo>
                    <a:pt x="382" y="0"/>
                  </a:lnTo>
                  <a:lnTo>
                    <a:pt x="387" y="0"/>
                  </a:lnTo>
                  <a:lnTo>
                    <a:pt x="392" y="0"/>
                  </a:lnTo>
                  <a:lnTo>
                    <a:pt x="397" y="0"/>
                  </a:lnTo>
                  <a:lnTo>
                    <a:pt x="397" y="499"/>
                  </a:lnTo>
                  <a:lnTo>
                    <a:pt x="402" y="499"/>
                  </a:lnTo>
                  <a:lnTo>
                    <a:pt x="407" y="499"/>
                  </a:lnTo>
                  <a:lnTo>
                    <a:pt x="412" y="499"/>
                  </a:lnTo>
                  <a:lnTo>
                    <a:pt x="417" y="499"/>
                  </a:lnTo>
                  <a:lnTo>
                    <a:pt x="422" y="499"/>
                  </a:lnTo>
                  <a:lnTo>
                    <a:pt x="427" y="499"/>
                  </a:lnTo>
                  <a:lnTo>
                    <a:pt x="433" y="499"/>
                  </a:lnTo>
                  <a:lnTo>
                    <a:pt x="438" y="499"/>
                  </a:lnTo>
                  <a:lnTo>
                    <a:pt x="443" y="499"/>
                  </a:lnTo>
                  <a:lnTo>
                    <a:pt x="448" y="499"/>
                  </a:lnTo>
                  <a:lnTo>
                    <a:pt x="453" y="499"/>
                  </a:lnTo>
                  <a:lnTo>
                    <a:pt x="458" y="499"/>
                  </a:lnTo>
                  <a:lnTo>
                    <a:pt x="463" y="499"/>
                  </a:lnTo>
                  <a:lnTo>
                    <a:pt x="468" y="499"/>
                  </a:lnTo>
                  <a:lnTo>
                    <a:pt x="473" y="499"/>
                  </a:lnTo>
                  <a:lnTo>
                    <a:pt x="478" y="499"/>
                  </a:lnTo>
                  <a:lnTo>
                    <a:pt x="483" y="499"/>
                  </a:lnTo>
                  <a:lnTo>
                    <a:pt x="488" y="499"/>
                  </a:lnTo>
                  <a:lnTo>
                    <a:pt x="494" y="499"/>
                  </a:lnTo>
                  <a:lnTo>
                    <a:pt x="499" y="499"/>
                  </a:lnTo>
                  <a:lnTo>
                    <a:pt x="504" y="499"/>
                  </a:lnTo>
                  <a:lnTo>
                    <a:pt x="509" y="499"/>
                  </a:lnTo>
                  <a:lnTo>
                    <a:pt x="514" y="499"/>
                  </a:lnTo>
                  <a:lnTo>
                    <a:pt x="519" y="499"/>
                  </a:lnTo>
                  <a:lnTo>
                    <a:pt x="524" y="499"/>
                  </a:lnTo>
                  <a:lnTo>
                    <a:pt x="529" y="499"/>
                  </a:lnTo>
                  <a:lnTo>
                    <a:pt x="534" y="499"/>
                  </a:lnTo>
                  <a:lnTo>
                    <a:pt x="539" y="499"/>
                  </a:lnTo>
                  <a:lnTo>
                    <a:pt x="539" y="0"/>
                  </a:lnTo>
                  <a:lnTo>
                    <a:pt x="544" y="0"/>
                  </a:lnTo>
                  <a:lnTo>
                    <a:pt x="550" y="0"/>
                  </a:lnTo>
                  <a:lnTo>
                    <a:pt x="555" y="0"/>
                  </a:lnTo>
                  <a:lnTo>
                    <a:pt x="560" y="0"/>
                  </a:lnTo>
                  <a:lnTo>
                    <a:pt x="565" y="0"/>
                  </a:lnTo>
                  <a:lnTo>
                    <a:pt x="570" y="0"/>
                  </a:lnTo>
                  <a:lnTo>
                    <a:pt x="575" y="0"/>
                  </a:lnTo>
                  <a:lnTo>
                    <a:pt x="575" y="499"/>
                  </a:lnTo>
                  <a:lnTo>
                    <a:pt x="580" y="499"/>
                  </a:lnTo>
                  <a:lnTo>
                    <a:pt x="585" y="499"/>
                  </a:lnTo>
                  <a:lnTo>
                    <a:pt x="590" y="499"/>
                  </a:lnTo>
                  <a:lnTo>
                    <a:pt x="595" y="499"/>
                  </a:lnTo>
                  <a:lnTo>
                    <a:pt x="600" y="499"/>
                  </a:lnTo>
                  <a:lnTo>
                    <a:pt x="605" y="499"/>
                  </a:lnTo>
                  <a:lnTo>
                    <a:pt x="611" y="499"/>
                  </a:lnTo>
                </a:path>
              </a:pathLst>
            </a:custGeom>
            <a:noFill/>
            <a:ln w="19050" cmpd="sng">
              <a:solidFill>
                <a:schemeClr val="accent3"/>
              </a:solidFill>
              <a:prstDash val="solid"/>
              <a:round/>
              <a:headEnd/>
              <a:tailEnd/>
            </a:ln>
          </p:spPr>
          <p:txBody>
            <a:bodyPr/>
            <a:lstStyle/>
            <a:p>
              <a:endParaRPr lang="en-US"/>
            </a:p>
          </p:txBody>
        </p:sp>
        <p:sp>
          <p:nvSpPr>
            <p:cNvPr id="71" name="Freeform 33"/>
            <p:cNvSpPr>
              <a:spLocks/>
            </p:cNvSpPr>
            <p:nvPr/>
          </p:nvSpPr>
          <p:spPr bwMode="auto">
            <a:xfrm>
              <a:off x="3692172" y="5454623"/>
              <a:ext cx="998327" cy="792163"/>
            </a:xfrm>
            <a:custGeom>
              <a:avLst/>
              <a:gdLst/>
              <a:ahLst/>
              <a:cxnLst>
                <a:cxn ang="0">
                  <a:pos x="10" y="499"/>
                </a:cxn>
                <a:cxn ang="0">
                  <a:pos x="25" y="499"/>
                </a:cxn>
                <a:cxn ang="0">
                  <a:pos x="40" y="499"/>
                </a:cxn>
                <a:cxn ang="0">
                  <a:pos x="55" y="499"/>
                </a:cxn>
                <a:cxn ang="0">
                  <a:pos x="71" y="499"/>
                </a:cxn>
                <a:cxn ang="0">
                  <a:pos x="86" y="499"/>
                </a:cxn>
                <a:cxn ang="0">
                  <a:pos x="101" y="499"/>
                </a:cxn>
                <a:cxn ang="0">
                  <a:pos x="117" y="499"/>
                </a:cxn>
                <a:cxn ang="0">
                  <a:pos x="132" y="499"/>
                </a:cxn>
                <a:cxn ang="0">
                  <a:pos x="147" y="499"/>
                </a:cxn>
                <a:cxn ang="0">
                  <a:pos x="157" y="0"/>
                </a:cxn>
                <a:cxn ang="0">
                  <a:pos x="167" y="499"/>
                </a:cxn>
                <a:cxn ang="0">
                  <a:pos x="183" y="499"/>
                </a:cxn>
                <a:cxn ang="0">
                  <a:pos x="198" y="499"/>
                </a:cxn>
                <a:cxn ang="0">
                  <a:pos x="213" y="499"/>
                </a:cxn>
                <a:cxn ang="0">
                  <a:pos x="228" y="499"/>
                </a:cxn>
                <a:cxn ang="0">
                  <a:pos x="244" y="499"/>
                </a:cxn>
                <a:cxn ang="0">
                  <a:pos x="259" y="499"/>
                </a:cxn>
                <a:cxn ang="0">
                  <a:pos x="274" y="499"/>
                </a:cxn>
                <a:cxn ang="0">
                  <a:pos x="289" y="499"/>
                </a:cxn>
                <a:cxn ang="0">
                  <a:pos x="305" y="499"/>
                </a:cxn>
                <a:cxn ang="0">
                  <a:pos x="320" y="499"/>
                </a:cxn>
                <a:cxn ang="0">
                  <a:pos x="335" y="499"/>
                </a:cxn>
                <a:cxn ang="0">
                  <a:pos x="350" y="499"/>
                </a:cxn>
                <a:cxn ang="0">
                  <a:pos x="361" y="0"/>
                </a:cxn>
                <a:cxn ang="0">
                  <a:pos x="371" y="499"/>
                </a:cxn>
                <a:cxn ang="0">
                  <a:pos x="386" y="499"/>
                </a:cxn>
                <a:cxn ang="0">
                  <a:pos x="401" y="499"/>
                </a:cxn>
                <a:cxn ang="0">
                  <a:pos x="417" y="499"/>
                </a:cxn>
                <a:cxn ang="0">
                  <a:pos x="432" y="499"/>
                </a:cxn>
                <a:cxn ang="0">
                  <a:pos x="447" y="499"/>
                </a:cxn>
                <a:cxn ang="0">
                  <a:pos x="462" y="499"/>
                </a:cxn>
                <a:cxn ang="0">
                  <a:pos x="478" y="499"/>
                </a:cxn>
                <a:cxn ang="0">
                  <a:pos x="493" y="499"/>
                </a:cxn>
                <a:cxn ang="0">
                  <a:pos x="508" y="499"/>
                </a:cxn>
                <a:cxn ang="0">
                  <a:pos x="523" y="499"/>
                </a:cxn>
                <a:cxn ang="0">
                  <a:pos x="539" y="499"/>
                </a:cxn>
                <a:cxn ang="0">
                  <a:pos x="549" y="0"/>
                </a:cxn>
                <a:cxn ang="0">
                  <a:pos x="564" y="0"/>
                </a:cxn>
                <a:cxn ang="0">
                  <a:pos x="579" y="0"/>
                </a:cxn>
                <a:cxn ang="0">
                  <a:pos x="589" y="499"/>
                </a:cxn>
                <a:cxn ang="0">
                  <a:pos x="605" y="499"/>
                </a:cxn>
              </a:cxnLst>
              <a:rect l="0" t="0" r="r" b="b"/>
              <a:pathLst>
                <a:path w="615" h="499">
                  <a:moveTo>
                    <a:pt x="0" y="499"/>
                  </a:moveTo>
                  <a:lnTo>
                    <a:pt x="5" y="499"/>
                  </a:lnTo>
                  <a:lnTo>
                    <a:pt x="10" y="499"/>
                  </a:lnTo>
                  <a:lnTo>
                    <a:pt x="15" y="499"/>
                  </a:lnTo>
                  <a:lnTo>
                    <a:pt x="20" y="499"/>
                  </a:lnTo>
                  <a:lnTo>
                    <a:pt x="25" y="499"/>
                  </a:lnTo>
                  <a:lnTo>
                    <a:pt x="30" y="499"/>
                  </a:lnTo>
                  <a:lnTo>
                    <a:pt x="35" y="499"/>
                  </a:lnTo>
                  <a:lnTo>
                    <a:pt x="40" y="499"/>
                  </a:lnTo>
                  <a:lnTo>
                    <a:pt x="45" y="499"/>
                  </a:lnTo>
                  <a:lnTo>
                    <a:pt x="50" y="499"/>
                  </a:lnTo>
                  <a:lnTo>
                    <a:pt x="55" y="499"/>
                  </a:lnTo>
                  <a:lnTo>
                    <a:pt x="61" y="499"/>
                  </a:lnTo>
                  <a:lnTo>
                    <a:pt x="66" y="499"/>
                  </a:lnTo>
                  <a:lnTo>
                    <a:pt x="71" y="499"/>
                  </a:lnTo>
                  <a:lnTo>
                    <a:pt x="76" y="499"/>
                  </a:lnTo>
                  <a:lnTo>
                    <a:pt x="81" y="499"/>
                  </a:lnTo>
                  <a:lnTo>
                    <a:pt x="86" y="499"/>
                  </a:lnTo>
                  <a:lnTo>
                    <a:pt x="91" y="499"/>
                  </a:lnTo>
                  <a:lnTo>
                    <a:pt x="96" y="499"/>
                  </a:lnTo>
                  <a:lnTo>
                    <a:pt x="101" y="499"/>
                  </a:lnTo>
                  <a:lnTo>
                    <a:pt x="106" y="499"/>
                  </a:lnTo>
                  <a:lnTo>
                    <a:pt x="111" y="499"/>
                  </a:lnTo>
                  <a:lnTo>
                    <a:pt x="117" y="499"/>
                  </a:lnTo>
                  <a:lnTo>
                    <a:pt x="122" y="499"/>
                  </a:lnTo>
                  <a:lnTo>
                    <a:pt x="127" y="499"/>
                  </a:lnTo>
                  <a:lnTo>
                    <a:pt x="132" y="499"/>
                  </a:lnTo>
                  <a:lnTo>
                    <a:pt x="137" y="499"/>
                  </a:lnTo>
                  <a:lnTo>
                    <a:pt x="142" y="499"/>
                  </a:lnTo>
                  <a:lnTo>
                    <a:pt x="147" y="499"/>
                  </a:lnTo>
                  <a:lnTo>
                    <a:pt x="152" y="499"/>
                  </a:lnTo>
                  <a:lnTo>
                    <a:pt x="152" y="0"/>
                  </a:lnTo>
                  <a:lnTo>
                    <a:pt x="157" y="0"/>
                  </a:lnTo>
                  <a:lnTo>
                    <a:pt x="157" y="499"/>
                  </a:lnTo>
                  <a:lnTo>
                    <a:pt x="162" y="499"/>
                  </a:lnTo>
                  <a:lnTo>
                    <a:pt x="167" y="499"/>
                  </a:lnTo>
                  <a:lnTo>
                    <a:pt x="172" y="499"/>
                  </a:lnTo>
                  <a:lnTo>
                    <a:pt x="178" y="499"/>
                  </a:lnTo>
                  <a:lnTo>
                    <a:pt x="183" y="499"/>
                  </a:lnTo>
                  <a:lnTo>
                    <a:pt x="188" y="499"/>
                  </a:lnTo>
                  <a:lnTo>
                    <a:pt x="193" y="499"/>
                  </a:lnTo>
                  <a:lnTo>
                    <a:pt x="198" y="499"/>
                  </a:lnTo>
                  <a:lnTo>
                    <a:pt x="203" y="499"/>
                  </a:lnTo>
                  <a:lnTo>
                    <a:pt x="208" y="499"/>
                  </a:lnTo>
                  <a:lnTo>
                    <a:pt x="213" y="499"/>
                  </a:lnTo>
                  <a:lnTo>
                    <a:pt x="218" y="499"/>
                  </a:lnTo>
                  <a:lnTo>
                    <a:pt x="223" y="499"/>
                  </a:lnTo>
                  <a:lnTo>
                    <a:pt x="228" y="499"/>
                  </a:lnTo>
                  <a:lnTo>
                    <a:pt x="233" y="499"/>
                  </a:lnTo>
                  <a:lnTo>
                    <a:pt x="239" y="499"/>
                  </a:lnTo>
                  <a:lnTo>
                    <a:pt x="244" y="499"/>
                  </a:lnTo>
                  <a:lnTo>
                    <a:pt x="249" y="499"/>
                  </a:lnTo>
                  <a:lnTo>
                    <a:pt x="254" y="499"/>
                  </a:lnTo>
                  <a:lnTo>
                    <a:pt x="259" y="499"/>
                  </a:lnTo>
                  <a:lnTo>
                    <a:pt x="264" y="499"/>
                  </a:lnTo>
                  <a:lnTo>
                    <a:pt x="269" y="499"/>
                  </a:lnTo>
                  <a:lnTo>
                    <a:pt x="274" y="499"/>
                  </a:lnTo>
                  <a:lnTo>
                    <a:pt x="279" y="499"/>
                  </a:lnTo>
                  <a:lnTo>
                    <a:pt x="284" y="499"/>
                  </a:lnTo>
                  <a:lnTo>
                    <a:pt x="289" y="499"/>
                  </a:lnTo>
                  <a:lnTo>
                    <a:pt x="295" y="499"/>
                  </a:lnTo>
                  <a:lnTo>
                    <a:pt x="300" y="499"/>
                  </a:lnTo>
                  <a:lnTo>
                    <a:pt x="305" y="499"/>
                  </a:lnTo>
                  <a:lnTo>
                    <a:pt x="310" y="499"/>
                  </a:lnTo>
                  <a:lnTo>
                    <a:pt x="315" y="499"/>
                  </a:lnTo>
                  <a:lnTo>
                    <a:pt x="320" y="499"/>
                  </a:lnTo>
                  <a:lnTo>
                    <a:pt x="325" y="499"/>
                  </a:lnTo>
                  <a:lnTo>
                    <a:pt x="330" y="499"/>
                  </a:lnTo>
                  <a:lnTo>
                    <a:pt x="335" y="499"/>
                  </a:lnTo>
                  <a:lnTo>
                    <a:pt x="340" y="499"/>
                  </a:lnTo>
                  <a:lnTo>
                    <a:pt x="345" y="499"/>
                  </a:lnTo>
                  <a:lnTo>
                    <a:pt x="350" y="499"/>
                  </a:lnTo>
                  <a:lnTo>
                    <a:pt x="356" y="499"/>
                  </a:lnTo>
                  <a:lnTo>
                    <a:pt x="356" y="0"/>
                  </a:lnTo>
                  <a:lnTo>
                    <a:pt x="361" y="0"/>
                  </a:lnTo>
                  <a:lnTo>
                    <a:pt x="361" y="499"/>
                  </a:lnTo>
                  <a:lnTo>
                    <a:pt x="366" y="499"/>
                  </a:lnTo>
                  <a:lnTo>
                    <a:pt x="371" y="499"/>
                  </a:lnTo>
                  <a:lnTo>
                    <a:pt x="376" y="499"/>
                  </a:lnTo>
                  <a:lnTo>
                    <a:pt x="381" y="499"/>
                  </a:lnTo>
                  <a:lnTo>
                    <a:pt x="386" y="499"/>
                  </a:lnTo>
                  <a:lnTo>
                    <a:pt x="391" y="499"/>
                  </a:lnTo>
                  <a:lnTo>
                    <a:pt x="396" y="499"/>
                  </a:lnTo>
                  <a:lnTo>
                    <a:pt x="401" y="499"/>
                  </a:lnTo>
                  <a:lnTo>
                    <a:pt x="406" y="499"/>
                  </a:lnTo>
                  <a:lnTo>
                    <a:pt x="411" y="499"/>
                  </a:lnTo>
                  <a:lnTo>
                    <a:pt x="417" y="499"/>
                  </a:lnTo>
                  <a:lnTo>
                    <a:pt x="422" y="499"/>
                  </a:lnTo>
                  <a:lnTo>
                    <a:pt x="427" y="499"/>
                  </a:lnTo>
                  <a:lnTo>
                    <a:pt x="432" y="499"/>
                  </a:lnTo>
                  <a:lnTo>
                    <a:pt x="437" y="499"/>
                  </a:lnTo>
                  <a:lnTo>
                    <a:pt x="442" y="499"/>
                  </a:lnTo>
                  <a:lnTo>
                    <a:pt x="447" y="499"/>
                  </a:lnTo>
                  <a:lnTo>
                    <a:pt x="452" y="499"/>
                  </a:lnTo>
                  <a:lnTo>
                    <a:pt x="457" y="499"/>
                  </a:lnTo>
                  <a:lnTo>
                    <a:pt x="462" y="499"/>
                  </a:lnTo>
                  <a:lnTo>
                    <a:pt x="467" y="499"/>
                  </a:lnTo>
                  <a:lnTo>
                    <a:pt x="473" y="499"/>
                  </a:lnTo>
                  <a:lnTo>
                    <a:pt x="478" y="499"/>
                  </a:lnTo>
                  <a:lnTo>
                    <a:pt x="483" y="499"/>
                  </a:lnTo>
                  <a:lnTo>
                    <a:pt x="488" y="499"/>
                  </a:lnTo>
                  <a:lnTo>
                    <a:pt x="493" y="499"/>
                  </a:lnTo>
                  <a:lnTo>
                    <a:pt x="498" y="499"/>
                  </a:lnTo>
                  <a:lnTo>
                    <a:pt x="503" y="499"/>
                  </a:lnTo>
                  <a:lnTo>
                    <a:pt x="508" y="499"/>
                  </a:lnTo>
                  <a:lnTo>
                    <a:pt x="513" y="499"/>
                  </a:lnTo>
                  <a:lnTo>
                    <a:pt x="518" y="499"/>
                  </a:lnTo>
                  <a:lnTo>
                    <a:pt x="523" y="499"/>
                  </a:lnTo>
                  <a:lnTo>
                    <a:pt x="528" y="499"/>
                  </a:lnTo>
                  <a:lnTo>
                    <a:pt x="534" y="499"/>
                  </a:lnTo>
                  <a:lnTo>
                    <a:pt x="539" y="499"/>
                  </a:lnTo>
                  <a:lnTo>
                    <a:pt x="544" y="499"/>
                  </a:lnTo>
                  <a:lnTo>
                    <a:pt x="544" y="0"/>
                  </a:lnTo>
                  <a:lnTo>
                    <a:pt x="549" y="0"/>
                  </a:lnTo>
                  <a:lnTo>
                    <a:pt x="554" y="0"/>
                  </a:lnTo>
                  <a:lnTo>
                    <a:pt x="559" y="0"/>
                  </a:lnTo>
                  <a:lnTo>
                    <a:pt x="564" y="0"/>
                  </a:lnTo>
                  <a:lnTo>
                    <a:pt x="569" y="0"/>
                  </a:lnTo>
                  <a:lnTo>
                    <a:pt x="574" y="0"/>
                  </a:lnTo>
                  <a:lnTo>
                    <a:pt x="579" y="0"/>
                  </a:lnTo>
                  <a:lnTo>
                    <a:pt x="584" y="0"/>
                  </a:lnTo>
                  <a:lnTo>
                    <a:pt x="589" y="0"/>
                  </a:lnTo>
                  <a:lnTo>
                    <a:pt x="589" y="499"/>
                  </a:lnTo>
                  <a:lnTo>
                    <a:pt x="595" y="499"/>
                  </a:lnTo>
                  <a:lnTo>
                    <a:pt x="600" y="499"/>
                  </a:lnTo>
                  <a:lnTo>
                    <a:pt x="605" y="499"/>
                  </a:lnTo>
                  <a:lnTo>
                    <a:pt x="610" y="499"/>
                  </a:lnTo>
                  <a:lnTo>
                    <a:pt x="615" y="499"/>
                  </a:lnTo>
                </a:path>
              </a:pathLst>
            </a:custGeom>
            <a:noFill/>
            <a:ln w="19050" cmpd="sng">
              <a:solidFill>
                <a:schemeClr val="accent3"/>
              </a:solidFill>
              <a:prstDash val="solid"/>
              <a:round/>
              <a:headEnd/>
              <a:tailEnd/>
            </a:ln>
          </p:spPr>
          <p:txBody>
            <a:bodyPr/>
            <a:lstStyle/>
            <a:p>
              <a:endParaRPr lang="en-US"/>
            </a:p>
          </p:txBody>
        </p:sp>
        <p:sp>
          <p:nvSpPr>
            <p:cNvPr id="72" name="Freeform 34"/>
            <p:cNvSpPr>
              <a:spLocks/>
            </p:cNvSpPr>
            <p:nvPr/>
          </p:nvSpPr>
          <p:spPr bwMode="auto">
            <a:xfrm>
              <a:off x="4690500" y="5454623"/>
              <a:ext cx="1006444" cy="792163"/>
            </a:xfrm>
            <a:custGeom>
              <a:avLst/>
              <a:gdLst/>
              <a:ahLst/>
              <a:cxnLst>
                <a:cxn ang="0">
                  <a:pos x="10" y="499"/>
                </a:cxn>
                <a:cxn ang="0">
                  <a:pos x="25" y="499"/>
                </a:cxn>
                <a:cxn ang="0">
                  <a:pos x="41" y="499"/>
                </a:cxn>
                <a:cxn ang="0">
                  <a:pos x="56" y="499"/>
                </a:cxn>
                <a:cxn ang="0">
                  <a:pos x="71" y="499"/>
                </a:cxn>
                <a:cxn ang="0">
                  <a:pos x="86" y="499"/>
                </a:cxn>
                <a:cxn ang="0">
                  <a:pos x="102" y="499"/>
                </a:cxn>
                <a:cxn ang="0">
                  <a:pos x="112" y="0"/>
                </a:cxn>
                <a:cxn ang="0">
                  <a:pos x="127" y="0"/>
                </a:cxn>
                <a:cxn ang="0">
                  <a:pos x="142" y="0"/>
                </a:cxn>
                <a:cxn ang="0">
                  <a:pos x="158" y="0"/>
                </a:cxn>
                <a:cxn ang="0">
                  <a:pos x="173" y="0"/>
                </a:cxn>
                <a:cxn ang="0">
                  <a:pos x="188" y="0"/>
                </a:cxn>
                <a:cxn ang="0">
                  <a:pos x="203" y="0"/>
                </a:cxn>
                <a:cxn ang="0">
                  <a:pos x="214" y="499"/>
                </a:cxn>
                <a:cxn ang="0">
                  <a:pos x="229" y="499"/>
                </a:cxn>
                <a:cxn ang="0">
                  <a:pos x="244" y="499"/>
                </a:cxn>
                <a:cxn ang="0">
                  <a:pos x="259" y="499"/>
                </a:cxn>
                <a:cxn ang="0">
                  <a:pos x="275" y="499"/>
                </a:cxn>
                <a:cxn ang="0">
                  <a:pos x="285" y="0"/>
                </a:cxn>
                <a:cxn ang="0">
                  <a:pos x="300" y="0"/>
                </a:cxn>
                <a:cxn ang="0">
                  <a:pos x="315" y="0"/>
                </a:cxn>
                <a:cxn ang="0">
                  <a:pos x="330" y="0"/>
                </a:cxn>
                <a:cxn ang="0">
                  <a:pos x="346" y="0"/>
                </a:cxn>
                <a:cxn ang="0">
                  <a:pos x="361" y="0"/>
                </a:cxn>
                <a:cxn ang="0">
                  <a:pos x="376" y="0"/>
                </a:cxn>
                <a:cxn ang="0">
                  <a:pos x="392" y="0"/>
                </a:cxn>
                <a:cxn ang="0">
                  <a:pos x="407" y="0"/>
                </a:cxn>
                <a:cxn ang="0">
                  <a:pos x="422" y="0"/>
                </a:cxn>
                <a:cxn ang="0">
                  <a:pos x="437" y="0"/>
                </a:cxn>
                <a:cxn ang="0">
                  <a:pos x="447" y="499"/>
                </a:cxn>
                <a:cxn ang="0">
                  <a:pos x="463" y="499"/>
                </a:cxn>
                <a:cxn ang="0">
                  <a:pos x="473" y="0"/>
                </a:cxn>
                <a:cxn ang="0">
                  <a:pos x="488" y="0"/>
                </a:cxn>
                <a:cxn ang="0">
                  <a:pos x="503" y="0"/>
                </a:cxn>
                <a:cxn ang="0">
                  <a:pos x="519" y="0"/>
                </a:cxn>
                <a:cxn ang="0">
                  <a:pos x="534" y="0"/>
                </a:cxn>
                <a:cxn ang="0">
                  <a:pos x="549" y="0"/>
                </a:cxn>
                <a:cxn ang="0">
                  <a:pos x="564" y="0"/>
                </a:cxn>
                <a:cxn ang="0">
                  <a:pos x="580" y="0"/>
                </a:cxn>
                <a:cxn ang="0">
                  <a:pos x="595" y="0"/>
                </a:cxn>
                <a:cxn ang="0">
                  <a:pos x="610" y="0"/>
                </a:cxn>
              </a:cxnLst>
              <a:rect l="0" t="0" r="r" b="b"/>
              <a:pathLst>
                <a:path w="620" h="499">
                  <a:moveTo>
                    <a:pt x="0" y="499"/>
                  </a:moveTo>
                  <a:lnTo>
                    <a:pt x="5" y="499"/>
                  </a:lnTo>
                  <a:lnTo>
                    <a:pt x="10" y="499"/>
                  </a:lnTo>
                  <a:lnTo>
                    <a:pt x="15" y="499"/>
                  </a:lnTo>
                  <a:lnTo>
                    <a:pt x="20" y="499"/>
                  </a:lnTo>
                  <a:lnTo>
                    <a:pt x="25" y="499"/>
                  </a:lnTo>
                  <a:lnTo>
                    <a:pt x="30" y="499"/>
                  </a:lnTo>
                  <a:lnTo>
                    <a:pt x="36" y="499"/>
                  </a:lnTo>
                  <a:lnTo>
                    <a:pt x="41" y="499"/>
                  </a:lnTo>
                  <a:lnTo>
                    <a:pt x="46" y="499"/>
                  </a:lnTo>
                  <a:lnTo>
                    <a:pt x="51" y="499"/>
                  </a:lnTo>
                  <a:lnTo>
                    <a:pt x="56" y="499"/>
                  </a:lnTo>
                  <a:lnTo>
                    <a:pt x="61" y="499"/>
                  </a:lnTo>
                  <a:lnTo>
                    <a:pt x="66" y="499"/>
                  </a:lnTo>
                  <a:lnTo>
                    <a:pt x="71" y="499"/>
                  </a:lnTo>
                  <a:lnTo>
                    <a:pt x="76" y="499"/>
                  </a:lnTo>
                  <a:lnTo>
                    <a:pt x="81" y="499"/>
                  </a:lnTo>
                  <a:lnTo>
                    <a:pt x="86" y="499"/>
                  </a:lnTo>
                  <a:lnTo>
                    <a:pt x="91" y="499"/>
                  </a:lnTo>
                  <a:lnTo>
                    <a:pt x="97" y="499"/>
                  </a:lnTo>
                  <a:lnTo>
                    <a:pt x="102" y="499"/>
                  </a:lnTo>
                  <a:lnTo>
                    <a:pt x="107" y="499"/>
                  </a:lnTo>
                  <a:lnTo>
                    <a:pt x="107" y="0"/>
                  </a:lnTo>
                  <a:lnTo>
                    <a:pt x="112" y="0"/>
                  </a:lnTo>
                  <a:lnTo>
                    <a:pt x="117" y="0"/>
                  </a:lnTo>
                  <a:lnTo>
                    <a:pt x="122" y="0"/>
                  </a:lnTo>
                  <a:lnTo>
                    <a:pt x="127" y="0"/>
                  </a:lnTo>
                  <a:lnTo>
                    <a:pt x="132" y="0"/>
                  </a:lnTo>
                  <a:lnTo>
                    <a:pt x="137" y="0"/>
                  </a:lnTo>
                  <a:lnTo>
                    <a:pt x="142" y="0"/>
                  </a:lnTo>
                  <a:lnTo>
                    <a:pt x="147" y="0"/>
                  </a:lnTo>
                  <a:lnTo>
                    <a:pt x="152" y="0"/>
                  </a:lnTo>
                  <a:lnTo>
                    <a:pt x="158" y="0"/>
                  </a:lnTo>
                  <a:lnTo>
                    <a:pt x="163" y="0"/>
                  </a:lnTo>
                  <a:lnTo>
                    <a:pt x="168" y="0"/>
                  </a:lnTo>
                  <a:lnTo>
                    <a:pt x="173" y="0"/>
                  </a:lnTo>
                  <a:lnTo>
                    <a:pt x="178" y="0"/>
                  </a:lnTo>
                  <a:lnTo>
                    <a:pt x="183" y="0"/>
                  </a:lnTo>
                  <a:lnTo>
                    <a:pt x="188" y="0"/>
                  </a:lnTo>
                  <a:lnTo>
                    <a:pt x="193" y="0"/>
                  </a:lnTo>
                  <a:lnTo>
                    <a:pt x="198" y="0"/>
                  </a:lnTo>
                  <a:lnTo>
                    <a:pt x="203" y="0"/>
                  </a:lnTo>
                  <a:lnTo>
                    <a:pt x="208" y="0"/>
                  </a:lnTo>
                  <a:lnTo>
                    <a:pt x="214" y="0"/>
                  </a:lnTo>
                  <a:lnTo>
                    <a:pt x="214" y="499"/>
                  </a:lnTo>
                  <a:lnTo>
                    <a:pt x="219" y="499"/>
                  </a:lnTo>
                  <a:lnTo>
                    <a:pt x="224" y="499"/>
                  </a:lnTo>
                  <a:lnTo>
                    <a:pt x="229" y="499"/>
                  </a:lnTo>
                  <a:lnTo>
                    <a:pt x="234" y="499"/>
                  </a:lnTo>
                  <a:lnTo>
                    <a:pt x="239" y="499"/>
                  </a:lnTo>
                  <a:lnTo>
                    <a:pt x="244" y="499"/>
                  </a:lnTo>
                  <a:lnTo>
                    <a:pt x="249" y="499"/>
                  </a:lnTo>
                  <a:lnTo>
                    <a:pt x="254" y="499"/>
                  </a:lnTo>
                  <a:lnTo>
                    <a:pt x="259" y="499"/>
                  </a:lnTo>
                  <a:lnTo>
                    <a:pt x="264" y="499"/>
                  </a:lnTo>
                  <a:lnTo>
                    <a:pt x="269" y="499"/>
                  </a:lnTo>
                  <a:lnTo>
                    <a:pt x="275" y="499"/>
                  </a:lnTo>
                  <a:lnTo>
                    <a:pt x="280" y="499"/>
                  </a:lnTo>
                  <a:lnTo>
                    <a:pt x="285" y="499"/>
                  </a:lnTo>
                  <a:lnTo>
                    <a:pt x="285" y="0"/>
                  </a:lnTo>
                  <a:lnTo>
                    <a:pt x="290" y="0"/>
                  </a:lnTo>
                  <a:lnTo>
                    <a:pt x="295" y="0"/>
                  </a:lnTo>
                  <a:lnTo>
                    <a:pt x="300" y="0"/>
                  </a:lnTo>
                  <a:lnTo>
                    <a:pt x="305" y="0"/>
                  </a:lnTo>
                  <a:lnTo>
                    <a:pt x="310" y="0"/>
                  </a:lnTo>
                  <a:lnTo>
                    <a:pt x="315" y="0"/>
                  </a:lnTo>
                  <a:lnTo>
                    <a:pt x="320" y="0"/>
                  </a:lnTo>
                  <a:lnTo>
                    <a:pt x="325" y="0"/>
                  </a:lnTo>
                  <a:lnTo>
                    <a:pt x="330" y="0"/>
                  </a:lnTo>
                  <a:lnTo>
                    <a:pt x="336" y="0"/>
                  </a:lnTo>
                  <a:lnTo>
                    <a:pt x="341" y="0"/>
                  </a:lnTo>
                  <a:lnTo>
                    <a:pt x="346" y="0"/>
                  </a:lnTo>
                  <a:lnTo>
                    <a:pt x="351" y="0"/>
                  </a:lnTo>
                  <a:lnTo>
                    <a:pt x="356" y="0"/>
                  </a:lnTo>
                  <a:lnTo>
                    <a:pt x="361" y="0"/>
                  </a:lnTo>
                  <a:lnTo>
                    <a:pt x="366" y="0"/>
                  </a:lnTo>
                  <a:lnTo>
                    <a:pt x="371" y="0"/>
                  </a:lnTo>
                  <a:lnTo>
                    <a:pt x="376" y="0"/>
                  </a:lnTo>
                  <a:lnTo>
                    <a:pt x="381" y="0"/>
                  </a:lnTo>
                  <a:lnTo>
                    <a:pt x="386" y="0"/>
                  </a:lnTo>
                  <a:lnTo>
                    <a:pt x="392" y="0"/>
                  </a:lnTo>
                  <a:lnTo>
                    <a:pt x="397" y="0"/>
                  </a:lnTo>
                  <a:lnTo>
                    <a:pt x="402" y="0"/>
                  </a:lnTo>
                  <a:lnTo>
                    <a:pt x="407" y="0"/>
                  </a:lnTo>
                  <a:lnTo>
                    <a:pt x="412" y="0"/>
                  </a:lnTo>
                  <a:lnTo>
                    <a:pt x="417" y="0"/>
                  </a:lnTo>
                  <a:lnTo>
                    <a:pt x="422" y="0"/>
                  </a:lnTo>
                  <a:lnTo>
                    <a:pt x="427" y="0"/>
                  </a:lnTo>
                  <a:lnTo>
                    <a:pt x="432" y="0"/>
                  </a:lnTo>
                  <a:lnTo>
                    <a:pt x="437" y="0"/>
                  </a:lnTo>
                  <a:lnTo>
                    <a:pt x="442" y="0"/>
                  </a:lnTo>
                  <a:lnTo>
                    <a:pt x="447" y="0"/>
                  </a:lnTo>
                  <a:lnTo>
                    <a:pt x="447" y="499"/>
                  </a:lnTo>
                  <a:lnTo>
                    <a:pt x="453" y="499"/>
                  </a:lnTo>
                  <a:lnTo>
                    <a:pt x="458" y="499"/>
                  </a:lnTo>
                  <a:lnTo>
                    <a:pt x="463" y="499"/>
                  </a:lnTo>
                  <a:lnTo>
                    <a:pt x="468" y="499"/>
                  </a:lnTo>
                  <a:lnTo>
                    <a:pt x="468" y="0"/>
                  </a:lnTo>
                  <a:lnTo>
                    <a:pt x="473" y="0"/>
                  </a:lnTo>
                  <a:lnTo>
                    <a:pt x="478" y="0"/>
                  </a:lnTo>
                  <a:lnTo>
                    <a:pt x="483" y="0"/>
                  </a:lnTo>
                  <a:lnTo>
                    <a:pt x="488" y="0"/>
                  </a:lnTo>
                  <a:lnTo>
                    <a:pt x="493" y="0"/>
                  </a:lnTo>
                  <a:lnTo>
                    <a:pt x="498" y="0"/>
                  </a:lnTo>
                  <a:lnTo>
                    <a:pt x="503" y="0"/>
                  </a:lnTo>
                  <a:lnTo>
                    <a:pt x="508" y="0"/>
                  </a:lnTo>
                  <a:lnTo>
                    <a:pt x="514" y="0"/>
                  </a:lnTo>
                  <a:lnTo>
                    <a:pt x="519" y="0"/>
                  </a:lnTo>
                  <a:lnTo>
                    <a:pt x="524" y="0"/>
                  </a:lnTo>
                  <a:lnTo>
                    <a:pt x="529" y="0"/>
                  </a:lnTo>
                  <a:lnTo>
                    <a:pt x="534" y="0"/>
                  </a:lnTo>
                  <a:lnTo>
                    <a:pt x="539" y="0"/>
                  </a:lnTo>
                  <a:lnTo>
                    <a:pt x="544" y="0"/>
                  </a:lnTo>
                  <a:lnTo>
                    <a:pt x="549" y="0"/>
                  </a:lnTo>
                  <a:lnTo>
                    <a:pt x="554" y="0"/>
                  </a:lnTo>
                  <a:lnTo>
                    <a:pt x="559" y="0"/>
                  </a:lnTo>
                  <a:lnTo>
                    <a:pt x="564" y="0"/>
                  </a:lnTo>
                  <a:lnTo>
                    <a:pt x="570" y="0"/>
                  </a:lnTo>
                  <a:lnTo>
                    <a:pt x="575" y="0"/>
                  </a:lnTo>
                  <a:lnTo>
                    <a:pt x="580" y="0"/>
                  </a:lnTo>
                  <a:lnTo>
                    <a:pt x="585" y="0"/>
                  </a:lnTo>
                  <a:lnTo>
                    <a:pt x="590" y="0"/>
                  </a:lnTo>
                  <a:lnTo>
                    <a:pt x="595" y="0"/>
                  </a:lnTo>
                  <a:lnTo>
                    <a:pt x="600" y="0"/>
                  </a:lnTo>
                  <a:lnTo>
                    <a:pt x="605" y="0"/>
                  </a:lnTo>
                  <a:lnTo>
                    <a:pt x="610" y="0"/>
                  </a:lnTo>
                  <a:lnTo>
                    <a:pt x="615" y="0"/>
                  </a:lnTo>
                  <a:lnTo>
                    <a:pt x="620" y="0"/>
                  </a:lnTo>
                </a:path>
              </a:pathLst>
            </a:custGeom>
            <a:noFill/>
            <a:ln w="19050" cmpd="sng">
              <a:solidFill>
                <a:schemeClr val="accent3"/>
              </a:solidFill>
              <a:prstDash val="solid"/>
              <a:round/>
              <a:headEnd/>
              <a:tailEnd/>
            </a:ln>
          </p:spPr>
          <p:txBody>
            <a:bodyPr/>
            <a:lstStyle/>
            <a:p>
              <a:endParaRPr lang="en-US"/>
            </a:p>
          </p:txBody>
        </p:sp>
        <p:sp>
          <p:nvSpPr>
            <p:cNvPr id="73" name="Freeform 35"/>
            <p:cNvSpPr>
              <a:spLocks/>
            </p:cNvSpPr>
            <p:nvPr/>
          </p:nvSpPr>
          <p:spPr bwMode="auto">
            <a:xfrm>
              <a:off x="5696943" y="5454623"/>
              <a:ext cx="314920" cy="792163"/>
            </a:xfrm>
            <a:custGeom>
              <a:avLst/>
              <a:gdLst/>
              <a:ahLst/>
              <a:cxnLst>
                <a:cxn ang="0">
                  <a:pos x="0" y="0"/>
                </a:cxn>
                <a:cxn ang="0">
                  <a:pos x="5" y="0"/>
                </a:cxn>
                <a:cxn ang="0">
                  <a:pos x="11" y="0"/>
                </a:cxn>
                <a:cxn ang="0">
                  <a:pos x="16" y="0"/>
                </a:cxn>
                <a:cxn ang="0">
                  <a:pos x="21" y="0"/>
                </a:cxn>
                <a:cxn ang="0">
                  <a:pos x="26" y="0"/>
                </a:cxn>
                <a:cxn ang="0">
                  <a:pos x="31" y="0"/>
                </a:cxn>
                <a:cxn ang="0">
                  <a:pos x="36" y="0"/>
                </a:cxn>
                <a:cxn ang="0">
                  <a:pos x="41" y="0"/>
                </a:cxn>
                <a:cxn ang="0">
                  <a:pos x="41" y="499"/>
                </a:cxn>
                <a:cxn ang="0">
                  <a:pos x="41" y="0"/>
                </a:cxn>
                <a:cxn ang="0">
                  <a:pos x="46" y="0"/>
                </a:cxn>
                <a:cxn ang="0">
                  <a:pos x="51" y="0"/>
                </a:cxn>
                <a:cxn ang="0">
                  <a:pos x="56" y="0"/>
                </a:cxn>
                <a:cxn ang="0">
                  <a:pos x="61" y="0"/>
                </a:cxn>
                <a:cxn ang="0">
                  <a:pos x="66" y="0"/>
                </a:cxn>
                <a:cxn ang="0">
                  <a:pos x="72" y="0"/>
                </a:cxn>
                <a:cxn ang="0">
                  <a:pos x="77" y="0"/>
                </a:cxn>
                <a:cxn ang="0">
                  <a:pos x="82" y="0"/>
                </a:cxn>
                <a:cxn ang="0">
                  <a:pos x="87" y="0"/>
                </a:cxn>
                <a:cxn ang="0">
                  <a:pos x="92" y="0"/>
                </a:cxn>
                <a:cxn ang="0">
                  <a:pos x="97" y="0"/>
                </a:cxn>
                <a:cxn ang="0">
                  <a:pos x="102" y="0"/>
                </a:cxn>
                <a:cxn ang="0">
                  <a:pos x="107" y="0"/>
                </a:cxn>
                <a:cxn ang="0">
                  <a:pos x="112" y="0"/>
                </a:cxn>
                <a:cxn ang="0">
                  <a:pos x="117" y="0"/>
                </a:cxn>
                <a:cxn ang="0">
                  <a:pos x="122" y="0"/>
                </a:cxn>
                <a:cxn ang="0">
                  <a:pos x="128" y="0"/>
                </a:cxn>
                <a:cxn ang="0">
                  <a:pos x="133" y="0"/>
                </a:cxn>
                <a:cxn ang="0">
                  <a:pos x="138" y="0"/>
                </a:cxn>
                <a:cxn ang="0">
                  <a:pos x="143" y="0"/>
                </a:cxn>
                <a:cxn ang="0">
                  <a:pos x="148" y="0"/>
                </a:cxn>
                <a:cxn ang="0">
                  <a:pos x="153" y="0"/>
                </a:cxn>
                <a:cxn ang="0">
                  <a:pos x="158" y="0"/>
                </a:cxn>
                <a:cxn ang="0">
                  <a:pos x="163" y="0"/>
                </a:cxn>
                <a:cxn ang="0">
                  <a:pos x="168" y="0"/>
                </a:cxn>
                <a:cxn ang="0">
                  <a:pos x="173" y="0"/>
                </a:cxn>
                <a:cxn ang="0">
                  <a:pos x="178" y="0"/>
                </a:cxn>
                <a:cxn ang="0">
                  <a:pos x="183" y="0"/>
                </a:cxn>
                <a:cxn ang="0">
                  <a:pos x="189" y="0"/>
                </a:cxn>
                <a:cxn ang="0">
                  <a:pos x="194" y="0"/>
                </a:cxn>
              </a:cxnLst>
              <a:rect l="0" t="0" r="r" b="b"/>
              <a:pathLst>
                <a:path w="194" h="499">
                  <a:moveTo>
                    <a:pt x="0" y="0"/>
                  </a:moveTo>
                  <a:lnTo>
                    <a:pt x="5" y="0"/>
                  </a:lnTo>
                  <a:lnTo>
                    <a:pt x="11" y="0"/>
                  </a:lnTo>
                  <a:lnTo>
                    <a:pt x="16" y="0"/>
                  </a:lnTo>
                  <a:lnTo>
                    <a:pt x="21" y="0"/>
                  </a:lnTo>
                  <a:lnTo>
                    <a:pt x="26" y="0"/>
                  </a:lnTo>
                  <a:lnTo>
                    <a:pt x="31" y="0"/>
                  </a:lnTo>
                  <a:lnTo>
                    <a:pt x="36" y="0"/>
                  </a:lnTo>
                  <a:lnTo>
                    <a:pt x="41" y="0"/>
                  </a:lnTo>
                  <a:lnTo>
                    <a:pt x="41" y="499"/>
                  </a:lnTo>
                  <a:lnTo>
                    <a:pt x="41" y="0"/>
                  </a:lnTo>
                  <a:lnTo>
                    <a:pt x="46" y="0"/>
                  </a:lnTo>
                  <a:lnTo>
                    <a:pt x="51" y="0"/>
                  </a:lnTo>
                  <a:lnTo>
                    <a:pt x="56" y="0"/>
                  </a:lnTo>
                  <a:lnTo>
                    <a:pt x="61" y="0"/>
                  </a:lnTo>
                  <a:lnTo>
                    <a:pt x="66" y="0"/>
                  </a:lnTo>
                  <a:lnTo>
                    <a:pt x="72" y="0"/>
                  </a:lnTo>
                  <a:lnTo>
                    <a:pt x="77" y="0"/>
                  </a:lnTo>
                  <a:lnTo>
                    <a:pt x="82" y="0"/>
                  </a:lnTo>
                  <a:lnTo>
                    <a:pt x="87" y="0"/>
                  </a:lnTo>
                  <a:lnTo>
                    <a:pt x="92" y="0"/>
                  </a:lnTo>
                  <a:lnTo>
                    <a:pt x="97" y="0"/>
                  </a:lnTo>
                  <a:lnTo>
                    <a:pt x="102" y="0"/>
                  </a:lnTo>
                  <a:lnTo>
                    <a:pt x="107" y="0"/>
                  </a:lnTo>
                  <a:lnTo>
                    <a:pt x="112" y="0"/>
                  </a:lnTo>
                  <a:lnTo>
                    <a:pt x="117" y="0"/>
                  </a:lnTo>
                  <a:lnTo>
                    <a:pt x="122" y="0"/>
                  </a:lnTo>
                  <a:lnTo>
                    <a:pt x="128" y="0"/>
                  </a:lnTo>
                  <a:lnTo>
                    <a:pt x="133" y="0"/>
                  </a:lnTo>
                  <a:lnTo>
                    <a:pt x="138" y="0"/>
                  </a:lnTo>
                  <a:lnTo>
                    <a:pt x="143" y="0"/>
                  </a:lnTo>
                  <a:lnTo>
                    <a:pt x="148" y="0"/>
                  </a:lnTo>
                  <a:lnTo>
                    <a:pt x="153" y="0"/>
                  </a:lnTo>
                  <a:lnTo>
                    <a:pt x="158" y="0"/>
                  </a:lnTo>
                  <a:lnTo>
                    <a:pt x="163" y="0"/>
                  </a:lnTo>
                  <a:lnTo>
                    <a:pt x="168" y="0"/>
                  </a:lnTo>
                  <a:lnTo>
                    <a:pt x="173" y="0"/>
                  </a:lnTo>
                  <a:lnTo>
                    <a:pt x="178" y="0"/>
                  </a:lnTo>
                  <a:lnTo>
                    <a:pt x="183" y="0"/>
                  </a:lnTo>
                  <a:lnTo>
                    <a:pt x="189" y="0"/>
                  </a:lnTo>
                  <a:lnTo>
                    <a:pt x="194" y="0"/>
                  </a:lnTo>
                </a:path>
              </a:pathLst>
            </a:custGeom>
            <a:noFill/>
            <a:ln w="19050" cmpd="sng">
              <a:solidFill>
                <a:schemeClr val="accent3"/>
              </a:solidFill>
              <a:prstDash val="solid"/>
              <a:round/>
              <a:headEnd/>
              <a:tailEnd/>
            </a:ln>
          </p:spPr>
          <p:txBody>
            <a:bodyPr/>
            <a:lstStyle/>
            <a:p>
              <a:endParaRPr lang="en-US"/>
            </a:p>
          </p:txBody>
        </p:sp>
      </p:grpSp>
      <p:sp>
        <p:nvSpPr>
          <p:cNvPr id="74" name="TextBox 73"/>
          <p:cNvSpPr txBox="1"/>
          <p:nvPr/>
        </p:nvSpPr>
        <p:spPr>
          <a:xfrm>
            <a:off x="5868975" y="4072497"/>
            <a:ext cx="912825" cy="307777"/>
          </a:xfrm>
          <a:prstGeom prst="rect">
            <a:avLst/>
          </a:prstGeom>
          <a:noFill/>
        </p:spPr>
        <p:txBody>
          <a:bodyPr wrap="square" rtlCol="0">
            <a:spAutoFit/>
          </a:bodyPr>
          <a:lstStyle/>
          <a:p>
            <a:pPr algn="ctr">
              <a:buNone/>
            </a:pPr>
            <a:r>
              <a:rPr lang="en-US" sz="1400" dirty="0" err="1">
                <a:solidFill>
                  <a:schemeClr val="accent2"/>
                </a:solidFill>
                <a:latin typeface="+mn-lt"/>
              </a:rPr>
              <a:t>A</a:t>
            </a:r>
            <a:r>
              <a:rPr lang="en-US" sz="1400" baseline="-25000" dirty="0" err="1" smtClean="0">
                <a:solidFill>
                  <a:schemeClr val="accent2"/>
                </a:solidFill>
                <a:latin typeface="+mn-lt"/>
              </a:rPr>
              <a:t>pwm</a:t>
            </a:r>
            <a:endParaRPr lang="en-US" sz="1400" baseline="-25000" dirty="0">
              <a:solidFill>
                <a:schemeClr val="accent2"/>
              </a:solidFill>
              <a:latin typeface="+mn-lt"/>
            </a:endParaRPr>
          </a:p>
        </p:txBody>
      </p:sp>
      <p:sp>
        <p:nvSpPr>
          <p:cNvPr id="75" name="TextBox 74"/>
          <p:cNvSpPr txBox="1"/>
          <p:nvPr/>
        </p:nvSpPr>
        <p:spPr>
          <a:xfrm>
            <a:off x="5868975" y="4758297"/>
            <a:ext cx="912825" cy="307777"/>
          </a:xfrm>
          <a:prstGeom prst="rect">
            <a:avLst/>
          </a:prstGeom>
          <a:noFill/>
        </p:spPr>
        <p:txBody>
          <a:bodyPr wrap="square" rtlCol="0">
            <a:spAutoFit/>
          </a:bodyPr>
          <a:lstStyle/>
          <a:p>
            <a:pPr algn="ctr">
              <a:buNone/>
            </a:pPr>
            <a:r>
              <a:rPr lang="en-US" sz="1400" dirty="0">
                <a:solidFill>
                  <a:schemeClr val="tx2"/>
                </a:solidFill>
                <a:latin typeface="+mn-lt"/>
              </a:rPr>
              <a:t> </a:t>
            </a:r>
            <a:r>
              <a:rPr lang="en-US" sz="1400" dirty="0" err="1" smtClean="0">
                <a:solidFill>
                  <a:schemeClr val="tx2"/>
                </a:solidFill>
                <a:latin typeface="+mn-lt"/>
              </a:rPr>
              <a:t>B</a:t>
            </a:r>
            <a:r>
              <a:rPr lang="en-US" sz="1400" baseline="-25000" dirty="0" err="1" smtClean="0">
                <a:solidFill>
                  <a:schemeClr val="tx2"/>
                </a:solidFill>
                <a:latin typeface="+mn-lt"/>
              </a:rPr>
              <a:t>pwm</a:t>
            </a:r>
            <a:endParaRPr lang="en-US" sz="1400" baseline="-25000" dirty="0">
              <a:solidFill>
                <a:schemeClr val="tx2"/>
              </a:solidFill>
              <a:latin typeface="+mn-lt"/>
            </a:endParaRPr>
          </a:p>
        </p:txBody>
      </p:sp>
      <p:sp>
        <p:nvSpPr>
          <p:cNvPr id="76" name="TextBox 75"/>
          <p:cNvSpPr txBox="1"/>
          <p:nvPr/>
        </p:nvSpPr>
        <p:spPr>
          <a:xfrm>
            <a:off x="5868975" y="5367897"/>
            <a:ext cx="912825" cy="307777"/>
          </a:xfrm>
          <a:prstGeom prst="rect">
            <a:avLst/>
          </a:prstGeom>
          <a:noFill/>
        </p:spPr>
        <p:txBody>
          <a:bodyPr wrap="square" rtlCol="0">
            <a:spAutoFit/>
          </a:bodyPr>
          <a:lstStyle/>
          <a:p>
            <a:pPr algn="ctr">
              <a:buNone/>
            </a:pPr>
            <a:r>
              <a:rPr lang="en-US" sz="1400" dirty="0" err="1">
                <a:solidFill>
                  <a:schemeClr val="accent3"/>
                </a:solidFill>
                <a:latin typeface="+mn-lt"/>
              </a:rPr>
              <a:t>C</a:t>
            </a:r>
            <a:r>
              <a:rPr lang="en-US" sz="1400" baseline="-25000" dirty="0" err="1" smtClean="0">
                <a:solidFill>
                  <a:schemeClr val="accent3"/>
                </a:solidFill>
                <a:latin typeface="+mn-lt"/>
              </a:rPr>
              <a:t>pwm</a:t>
            </a:r>
            <a:endParaRPr lang="en-US" sz="1400" baseline="-25000" dirty="0">
              <a:solidFill>
                <a:schemeClr val="accent3"/>
              </a:solidFill>
              <a:latin typeface="+mn-lt"/>
            </a:endParaRPr>
          </a:p>
        </p:txBody>
      </p:sp>
      <p:sp>
        <p:nvSpPr>
          <p:cNvPr id="2" name="Title 1"/>
          <p:cNvSpPr>
            <a:spLocks noGrp="1"/>
          </p:cNvSpPr>
          <p:nvPr>
            <p:ph type="title"/>
          </p:nvPr>
        </p:nvSpPr>
        <p:spPr/>
        <p:txBody>
          <a:bodyPr/>
          <a:lstStyle/>
          <a:p>
            <a:r>
              <a:rPr lang="en-US" dirty="0"/>
              <a:t>Power quality and harmonic analysis</a:t>
            </a:r>
            <a:br>
              <a:rPr lang="en-US" dirty="0"/>
            </a:br>
            <a:r>
              <a:rPr lang="en-US" sz="2400" dirty="0">
                <a:solidFill>
                  <a:schemeClr val="accent4"/>
                </a:solidFill>
              </a:rPr>
              <a:t>Switching strategies </a:t>
            </a:r>
            <a:r>
              <a:rPr lang="en-US" sz="2400" dirty="0" smtClean="0">
                <a:solidFill>
                  <a:schemeClr val="accent4"/>
                </a:solidFill>
              </a:rPr>
              <a:t>– Pulse-Width </a:t>
            </a:r>
            <a:r>
              <a:rPr lang="en-US" sz="2400" dirty="0">
                <a:solidFill>
                  <a:schemeClr val="accent4"/>
                </a:solidFill>
              </a:rPr>
              <a:t>Modulation (PWM)</a:t>
            </a:r>
            <a:endParaRPr lang="en-US" dirty="0"/>
          </a:p>
        </p:txBody>
      </p:sp>
    </p:spTree>
    <p:extLst>
      <p:ext uri="{BB962C8B-B14F-4D97-AF65-F5344CB8AC3E}">
        <p14:creationId xmlns:p14="http://schemas.microsoft.com/office/powerpoint/2010/main" val="408130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1000"/>
                                        <p:tgtEl>
                                          <p:spTgt spid="41"/>
                                        </p:tgtEl>
                                      </p:cBhvr>
                                    </p:animEffect>
                                  </p:childTnLst>
                                </p:cTn>
                              </p:par>
                              <p:par>
                                <p:cTn id="8" presetID="22" presetClass="entr" presetSubtype="8"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1000"/>
                                        <p:tgtEl>
                                          <p:spTgt spid="6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dissolve">
                                      <p:cBhvr>
                                        <p:cTn id="13" dur="1000"/>
                                        <p:tgtEl>
                                          <p:spTgt spid="7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dissolve">
                                      <p:cBhvr>
                                        <p:cTn id="16" dur="1000"/>
                                        <p:tgtEl>
                                          <p:spTgt spid="7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dissolve">
                                      <p:cBhvr>
                                        <p:cTn id="19"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5382768" y="2691384"/>
            <a:ext cx="2514600" cy="2916198"/>
            <a:chOff x="5562600" y="3124200"/>
            <a:chExt cx="2514600" cy="2916198"/>
          </a:xfrm>
        </p:grpSpPr>
        <p:grpSp>
          <p:nvGrpSpPr>
            <p:cNvPr id="13" name="Group 12"/>
            <p:cNvGrpSpPr/>
            <p:nvPr/>
          </p:nvGrpSpPr>
          <p:grpSpPr>
            <a:xfrm>
              <a:off x="5593671" y="3124200"/>
              <a:ext cx="2452458" cy="2916198"/>
              <a:chOff x="5593671" y="3124200"/>
              <a:chExt cx="2452458" cy="2916198"/>
            </a:xfrm>
          </p:grpSpPr>
          <p:sp>
            <p:nvSpPr>
              <p:cNvPr id="99" name="Line 4"/>
              <p:cNvSpPr>
                <a:spLocks noChangeShapeType="1"/>
              </p:cNvSpPr>
              <p:nvPr/>
            </p:nvSpPr>
            <p:spPr bwMode="auto">
              <a:xfrm rot="7200000" flipH="1">
                <a:off x="5454987" y="5193792"/>
                <a:ext cx="1371600" cy="0"/>
              </a:xfrm>
              <a:prstGeom prst="line">
                <a:avLst/>
              </a:prstGeom>
              <a:noFill/>
              <a:ln w="38100">
                <a:solidFill>
                  <a:schemeClr val="accent3"/>
                </a:solidFill>
                <a:round/>
                <a:headEnd type="triangle" w="lg" len="lg"/>
                <a:tailEnd type="none" w="lg" len="lg"/>
              </a:ln>
            </p:spPr>
            <p:txBody>
              <a:bodyPr/>
              <a:lstStyle/>
              <a:p>
                <a:endParaRPr lang="en-US"/>
              </a:p>
            </p:txBody>
          </p:sp>
          <p:sp>
            <p:nvSpPr>
              <p:cNvPr id="100" name="Line 5"/>
              <p:cNvSpPr>
                <a:spLocks noChangeShapeType="1"/>
              </p:cNvSpPr>
              <p:nvPr/>
            </p:nvSpPr>
            <p:spPr bwMode="auto">
              <a:xfrm rot="3600000" flipV="1">
                <a:off x="5441271" y="3995928"/>
                <a:ext cx="1371600" cy="0"/>
              </a:xfrm>
              <a:prstGeom prst="line">
                <a:avLst/>
              </a:prstGeom>
              <a:noFill/>
              <a:ln w="38100">
                <a:solidFill>
                  <a:schemeClr val="tx2"/>
                </a:solidFill>
                <a:round/>
                <a:headEnd type="triangle" w="lg" len="lg"/>
                <a:tailEnd type="none" w="lg" len="lg"/>
              </a:ln>
            </p:spPr>
            <p:txBody>
              <a:bodyPr/>
              <a:lstStyle/>
              <a:p>
                <a:endParaRPr lang="en-US"/>
              </a:p>
            </p:txBody>
          </p:sp>
          <p:sp>
            <p:nvSpPr>
              <p:cNvPr id="101" name="Line 6"/>
              <p:cNvSpPr>
                <a:spLocks noChangeShapeType="1"/>
              </p:cNvSpPr>
              <p:nvPr/>
            </p:nvSpPr>
            <p:spPr bwMode="auto">
              <a:xfrm rot="5400000" flipH="1">
                <a:off x="7158756" y="3913632"/>
                <a:ext cx="3175" cy="1371600"/>
              </a:xfrm>
              <a:prstGeom prst="line">
                <a:avLst/>
              </a:prstGeom>
              <a:noFill/>
              <a:ln w="38100">
                <a:solidFill>
                  <a:schemeClr val="accent2"/>
                </a:solidFill>
                <a:round/>
                <a:headEnd type="triangle" w="lg" len="lg"/>
                <a:tailEnd type="none" w="lg" len="lg"/>
              </a:ln>
            </p:spPr>
            <p:txBody>
              <a:bodyPr/>
              <a:lstStyle/>
              <a:p>
                <a:endParaRPr lang="en-US"/>
              </a:p>
            </p:txBody>
          </p:sp>
          <mc:AlternateContent xmlns:mc="http://schemas.openxmlformats.org/markup-compatibility/2006" xmlns:a14="http://schemas.microsoft.com/office/drawing/2010/main">
            <mc:Choice Requires="a14">
              <p:sp>
                <p:nvSpPr>
                  <p:cNvPr id="104" name="TextBox 103"/>
                  <p:cNvSpPr txBox="1"/>
                  <p:nvPr/>
                </p:nvSpPr>
                <p:spPr>
                  <a:xfrm>
                    <a:off x="7772400" y="4599801"/>
                    <a:ext cx="2737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cs typeface="Arial" pitchFamily="34" charset="0"/>
                                </a:rPr>
                              </m:ctrlPr>
                            </m:sSubPr>
                            <m:e>
                              <m:r>
                                <a:rPr lang="en-US" b="0" i="1" smtClean="0">
                                  <a:solidFill>
                                    <a:schemeClr val="accent2"/>
                                  </a:solidFill>
                                  <a:latin typeface="Cambria Math" panose="02040503050406030204" pitchFamily="18" charset="0"/>
                                  <a:cs typeface="Arial" pitchFamily="34" charset="0"/>
                                </a:rPr>
                                <m:t>𝑉</m:t>
                              </m:r>
                            </m:e>
                            <m:sub>
                              <m:r>
                                <a:rPr lang="en-US" b="0" i="1" smtClean="0">
                                  <a:solidFill>
                                    <a:schemeClr val="accent2"/>
                                  </a:solidFill>
                                  <a:latin typeface="Cambria Math" panose="02040503050406030204" pitchFamily="18" charset="0"/>
                                  <a:cs typeface="Arial" pitchFamily="34" charset="0"/>
                                </a:rPr>
                                <m:t>𝑎</m:t>
                              </m:r>
                            </m:sub>
                          </m:sSub>
                        </m:oMath>
                      </m:oMathPara>
                    </a14:m>
                    <a:endParaRPr lang="en-US" dirty="0">
                      <a:solidFill>
                        <a:schemeClr val="accent2"/>
                      </a:solidFill>
                      <a:latin typeface="Arial" pitchFamily="34" charset="0"/>
                      <a:cs typeface="Arial" pitchFamily="34" charset="0"/>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7772400" y="4599801"/>
                    <a:ext cx="273729" cy="276999"/>
                  </a:xfrm>
                  <a:prstGeom prst="rect">
                    <a:avLst/>
                  </a:prstGeom>
                  <a:blipFill rotWithShape="0">
                    <a:blip r:embed="rId3"/>
                    <a:stretch>
                      <a:fillRect l="-2045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5681899" y="5763399"/>
                    <a:ext cx="2541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a:rPr lang="en-US" b="0" i="1" smtClean="0">
                                  <a:solidFill>
                                    <a:schemeClr val="accent3"/>
                                  </a:solidFill>
                                  <a:latin typeface="Cambria Math" panose="02040503050406030204" pitchFamily="18" charset="0"/>
                                  <a:cs typeface="Arial" pitchFamily="34" charset="0"/>
                                </a:rPr>
                                <m:t>𝑉</m:t>
                              </m:r>
                            </m:e>
                            <m:sub>
                              <m:r>
                                <a:rPr lang="en-US" b="0" i="1" smtClean="0">
                                  <a:solidFill>
                                    <a:schemeClr val="accent3"/>
                                  </a:solidFill>
                                  <a:latin typeface="Cambria Math" panose="02040503050406030204" pitchFamily="18" charset="0"/>
                                  <a:cs typeface="Arial" pitchFamily="34" charset="0"/>
                                </a:rPr>
                                <m:t>𝑐</m:t>
                              </m:r>
                            </m:sub>
                          </m:sSub>
                        </m:oMath>
                      </m:oMathPara>
                    </a14:m>
                    <a:endParaRPr lang="en-US" dirty="0">
                      <a:solidFill>
                        <a:schemeClr val="accent3"/>
                      </a:solidFill>
                      <a:latin typeface="Arial" pitchFamily="34" charset="0"/>
                      <a:cs typeface="Arial" pitchFamily="34" charset="0"/>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5681899" y="5763399"/>
                    <a:ext cx="254108" cy="276999"/>
                  </a:xfrm>
                  <a:prstGeom prst="rect">
                    <a:avLst/>
                  </a:prstGeom>
                  <a:blipFill rotWithShape="0">
                    <a:blip r:embed="rId4"/>
                    <a:stretch>
                      <a:fillRect l="-21951" r="-243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p:cNvSpPr txBox="1"/>
                  <p:nvPr/>
                </p:nvSpPr>
                <p:spPr>
                  <a:xfrm>
                    <a:off x="5593671" y="3124200"/>
                    <a:ext cx="292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cs typeface="Arial" pitchFamily="34" charset="0"/>
                                </a:rPr>
                              </m:ctrlPr>
                            </m:sSubPr>
                            <m:e>
                              <m:r>
                                <a:rPr lang="en-US" b="0" i="1" smtClean="0">
                                  <a:solidFill>
                                    <a:schemeClr val="tx2"/>
                                  </a:solidFill>
                                  <a:latin typeface="Cambria Math" panose="02040503050406030204" pitchFamily="18" charset="0"/>
                                  <a:cs typeface="Arial" pitchFamily="34" charset="0"/>
                                </a:rPr>
                                <m:t>𝑉</m:t>
                              </m:r>
                            </m:e>
                            <m:sub>
                              <m:r>
                                <a:rPr lang="en-US" b="0" i="1" smtClean="0">
                                  <a:solidFill>
                                    <a:schemeClr val="tx2"/>
                                  </a:solidFill>
                                  <a:latin typeface="Cambria Math" panose="02040503050406030204" pitchFamily="18" charset="0"/>
                                  <a:cs typeface="Arial" pitchFamily="34" charset="0"/>
                                </a:rPr>
                                <m:t>𝑏</m:t>
                              </m:r>
                            </m:sub>
                          </m:sSub>
                        </m:oMath>
                      </m:oMathPara>
                    </a14:m>
                    <a:endParaRPr lang="en-US" dirty="0">
                      <a:solidFill>
                        <a:schemeClr val="tx2"/>
                      </a:solidFill>
                      <a:latin typeface="Arial" pitchFamily="34" charset="0"/>
                      <a:cs typeface="Arial" pitchFamily="34" charset="0"/>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5593671" y="3124200"/>
                    <a:ext cx="292772" cy="276999"/>
                  </a:xfrm>
                  <a:prstGeom prst="rect">
                    <a:avLst/>
                  </a:prstGeom>
                  <a:blipFill rotWithShape="0">
                    <a:blip r:embed="rId5"/>
                    <a:stretch>
                      <a:fillRect l="-16667" r="-6250" b="-17778"/>
                    </a:stretch>
                  </a:blipFill>
                </p:spPr>
                <p:txBody>
                  <a:bodyPr/>
                  <a:lstStyle/>
                  <a:p>
                    <a:r>
                      <a:rPr lang="en-US">
                        <a:noFill/>
                      </a:rPr>
                      <a:t> </a:t>
                    </a:r>
                  </a:p>
                </p:txBody>
              </p:sp>
            </mc:Fallback>
          </mc:AlternateContent>
        </p:grpSp>
        <p:sp>
          <p:nvSpPr>
            <p:cNvPr id="14" name="Rectangle 13"/>
            <p:cNvSpPr/>
            <p:nvPr/>
          </p:nvSpPr>
          <p:spPr>
            <a:xfrm>
              <a:off x="5562600" y="3124200"/>
              <a:ext cx="2514600" cy="291084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11" name="Rectangle 10"/>
          <p:cNvSpPr/>
          <p:nvPr/>
        </p:nvSpPr>
        <p:spPr>
          <a:xfrm>
            <a:off x="1478280" y="4648200"/>
            <a:ext cx="365760" cy="457200"/>
          </a:xfrm>
          <a:prstGeom prst="rect">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 name="Title 2"/>
          <p:cNvSpPr>
            <a:spLocks noGrp="1"/>
          </p:cNvSpPr>
          <p:nvPr>
            <p:ph type="title"/>
          </p:nvPr>
        </p:nvSpPr>
        <p:spPr/>
        <p:txBody>
          <a:bodyPr/>
          <a:lstStyle/>
          <a:p>
            <a:r>
              <a:rPr lang="en-US" dirty="0"/>
              <a:t>Power quality and harmonic analysis</a:t>
            </a:r>
            <a:br>
              <a:rPr lang="en-US" dirty="0"/>
            </a:br>
            <a:r>
              <a:rPr lang="en-US" sz="2400" dirty="0">
                <a:solidFill>
                  <a:schemeClr val="accent4"/>
                </a:solidFill>
              </a:rPr>
              <a:t>Switching strategies </a:t>
            </a:r>
            <a:r>
              <a:rPr lang="en-US" sz="2400" dirty="0" smtClean="0">
                <a:solidFill>
                  <a:schemeClr val="accent4"/>
                </a:solidFill>
              </a:rPr>
              <a:t>– Space Vector </a:t>
            </a:r>
            <a:r>
              <a:rPr lang="en-US" sz="2400" dirty="0">
                <a:solidFill>
                  <a:schemeClr val="accent4"/>
                </a:solidFill>
              </a:rPr>
              <a:t>Modulation </a:t>
            </a:r>
            <a:r>
              <a:rPr lang="en-US" sz="2400" dirty="0" smtClean="0">
                <a:solidFill>
                  <a:schemeClr val="accent4"/>
                </a:solidFill>
              </a:rPr>
              <a:t>(SVM</a:t>
            </a:r>
            <a:r>
              <a:rPr lang="en-US" sz="2400" dirty="0">
                <a:solidFill>
                  <a:schemeClr val="accent4"/>
                </a:solidFill>
              </a:rPr>
              <a:t>)</a:t>
            </a:r>
            <a:endParaRPr lang="en-US" sz="2400" dirty="0"/>
          </a:p>
        </p:txBody>
      </p:sp>
      <p:sp>
        <p:nvSpPr>
          <p:cNvPr id="130" name="Rectangle 3"/>
          <p:cNvSpPr txBox="1">
            <a:spLocks noChangeArrowheads="1"/>
          </p:cNvSpPr>
          <p:nvPr/>
        </p:nvSpPr>
        <p:spPr>
          <a:xfrm>
            <a:off x="457200" y="1527048"/>
            <a:ext cx="7848600" cy="694943"/>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1600" dirty="0" smtClean="0">
                <a:solidFill>
                  <a:schemeClr val="accent5">
                    <a:lumMod val="50000"/>
                  </a:schemeClr>
                </a:solidFill>
              </a:rPr>
              <a:t>The aim of SVM is to approximate the reference voltage vector instantaneously by combining the switching states corresponding to eight basic vectors</a:t>
            </a:r>
          </a:p>
        </p:txBody>
      </p:sp>
      <p:cxnSp>
        <p:nvCxnSpPr>
          <p:cNvPr id="155" name="Straight Connector 154"/>
          <p:cNvCxnSpPr/>
          <p:nvPr/>
        </p:nvCxnSpPr>
        <p:spPr>
          <a:xfrm>
            <a:off x="1402170" y="2386584"/>
            <a:ext cx="2779776"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402170" y="3837432"/>
            <a:ext cx="2779776"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3" name="TextBox 162"/>
              <p:cNvSpPr txBox="1"/>
              <p:nvPr/>
            </p:nvSpPr>
            <p:spPr>
              <a:xfrm>
                <a:off x="855022" y="2947785"/>
                <a:ext cx="489236" cy="276999"/>
              </a:xfrm>
              <a:prstGeom prst="rect">
                <a:avLst/>
              </a:prstGeom>
              <a:noFill/>
              <a:effectLst>
                <a:outerShdw blurRad="127000" dist="127000" dir="8100000" algn="tr" rotWithShape="0">
                  <a:prstClr val="black">
                    <a:alpha val="5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accent5">
                                  <a:lumMod val="50000"/>
                                </a:schemeClr>
                              </a:solidFill>
                              <a:latin typeface="Cambria Math" panose="02040503050406030204" pitchFamily="18" charset="0"/>
                              <a:cs typeface="Arial" pitchFamily="34" charset="0"/>
                            </a:rPr>
                          </m:ctrlPr>
                        </m:sSubPr>
                        <m:e>
                          <m:r>
                            <a:rPr lang="en-US" sz="1200" b="1" i="1" smtClean="0">
                              <a:solidFill>
                                <a:schemeClr val="accent5">
                                  <a:lumMod val="50000"/>
                                </a:schemeClr>
                              </a:solidFill>
                              <a:latin typeface="Cambria Math"/>
                              <a:cs typeface="Arial" pitchFamily="34" charset="0"/>
                            </a:rPr>
                            <m:t>𝑽</m:t>
                          </m:r>
                        </m:e>
                        <m:sub>
                          <m:r>
                            <a:rPr lang="en-US" sz="1200" b="1" i="1" smtClean="0">
                              <a:solidFill>
                                <a:schemeClr val="accent5">
                                  <a:lumMod val="50000"/>
                                </a:schemeClr>
                              </a:solidFill>
                              <a:latin typeface="Cambria Math" panose="02040503050406030204" pitchFamily="18" charset="0"/>
                              <a:cs typeface="Arial" pitchFamily="34" charset="0"/>
                            </a:rPr>
                            <m:t>𝑫𝑪</m:t>
                          </m:r>
                        </m:sub>
                      </m:sSub>
                    </m:oMath>
                  </m:oMathPara>
                </a14:m>
                <a:endParaRPr lang="en-US" sz="1200" b="1" dirty="0">
                  <a:solidFill>
                    <a:schemeClr val="accent5">
                      <a:lumMod val="50000"/>
                    </a:schemeClr>
                  </a:solidFill>
                  <a:latin typeface="Arial" pitchFamily="34" charset="0"/>
                  <a:cs typeface="Arial" pitchFamily="34" charset="0"/>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855022" y="2947785"/>
                <a:ext cx="489236" cy="276999"/>
              </a:xfrm>
              <a:prstGeom prst="rect">
                <a:avLst/>
              </a:prstGeom>
              <a:blipFill rotWithShape="0">
                <a:blip r:embed="rId6"/>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cxnSp>
        <p:nvCxnSpPr>
          <p:cNvPr id="165" name="Straight Connector 164"/>
          <p:cNvCxnSpPr/>
          <p:nvPr/>
        </p:nvCxnSpPr>
        <p:spPr>
          <a:xfrm rot="5400000">
            <a:off x="1091274" y="2717399"/>
            <a:ext cx="658368"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091274" y="3502152"/>
            <a:ext cx="658368"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TextBox 166"/>
              <p:cNvSpPr txBox="1"/>
              <p:nvPr/>
            </p:nvSpPr>
            <p:spPr>
              <a:xfrm>
                <a:off x="1037404" y="2659261"/>
                <a:ext cx="396262" cy="338554"/>
              </a:xfrm>
              <a:prstGeom prst="rect">
                <a:avLst/>
              </a:prstGeom>
              <a:noFill/>
              <a:effectLst>
                <a:outerShdw blurRad="127000" dist="127000" dir="8100000" algn="tr" rotWithShape="0">
                  <a:prstClr val="black">
                    <a:alpha val="5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accent5">
                              <a:lumMod val="50000"/>
                            </a:schemeClr>
                          </a:solidFill>
                          <a:latin typeface="Cambria Math" panose="02040503050406030204" pitchFamily="18" charset="0"/>
                          <a:cs typeface="Arial" pitchFamily="34" charset="0"/>
                        </a:rPr>
                        <m:t>+</m:t>
                      </m:r>
                    </m:oMath>
                  </m:oMathPara>
                </a14:m>
                <a:endParaRPr lang="en-US" sz="1600" b="1" dirty="0">
                  <a:solidFill>
                    <a:schemeClr val="accent5">
                      <a:lumMod val="50000"/>
                    </a:schemeClr>
                  </a:solidFill>
                  <a:latin typeface="Arial" pitchFamily="34" charset="0"/>
                  <a:cs typeface="Arial" pitchFamily="34" charset="0"/>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1037404" y="2659261"/>
                <a:ext cx="396262" cy="338554"/>
              </a:xfrm>
              <a:prstGeom prst="rect">
                <a:avLst/>
              </a:prstGeom>
              <a:blipFill rotWithShape="0">
                <a:blip r:embed="rId7"/>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nvGrpSpPr>
          <p:cNvPr id="169" name="Group 168"/>
          <p:cNvGrpSpPr/>
          <p:nvPr/>
        </p:nvGrpSpPr>
        <p:grpSpPr>
          <a:xfrm>
            <a:off x="1289394" y="3063240"/>
            <a:ext cx="256032" cy="91440"/>
            <a:chOff x="4297680" y="2779776"/>
            <a:chExt cx="402336" cy="146304"/>
          </a:xfrm>
        </p:grpSpPr>
        <p:cxnSp>
          <p:nvCxnSpPr>
            <p:cNvPr id="170" name="Straight Connector 169"/>
            <p:cNvCxnSpPr/>
            <p:nvPr/>
          </p:nvCxnSpPr>
          <p:spPr>
            <a:xfrm rot="5400000">
              <a:off x="4498848" y="2578608"/>
              <a:ext cx="0" cy="402336"/>
            </a:xfrm>
            <a:prstGeom prst="line">
              <a:avLst/>
            </a:prstGeom>
            <a:ln w="3810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rot="5400000">
              <a:off x="4498848" y="2779776"/>
              <a:ext cx="0" cy="292608"/>
            </a:xfrm>
            <a:prstGeom prst="line">
              <a:avLst/>
            </a:prstGeom>
            <a:ln w="3810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cxnSp>
        <p:nvCxnSpPr>
          <p:cNvPr id="156" name="Straight Connector 155"/>
          <p:cNvCxnSpPr/>
          <p:nvPr/>
        </p:nvCxnSpPr>
        <p:spPr>
          <a:xfrm rot="5400000">
            <a:off x="2563458" y="2537567"/>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400000">
            <a:off x="2563458" y="3691128"/>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rot="5400000">
            <a:off x="2526882" y="3110591"/>
            <a:ext cx="347472"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5400000">
            <a:off x="3294978" y="2537567"/>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3294978" y="3691128"/>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rot="5400000">
            <a:off x="3258402" y="3110591"/>
            <a:ext cx="347472"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rot="5400000">
            <a:off x="4026498" y="2537567"/>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5400000">
            <a:off x="4026498" y="3691128"/>
            <a:ext cx="27432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rot="5400000">
            <a:off x="3989922" y="3110591"/>
            <a:ext cx="347472"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97570" y="3113639"/>
            <a:ext cx="18288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419946" y="3113639"/>
            <a:ext cx="18288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160610" y="3113639"/>
            <a:ext cx="182880" cy="0"/>
          </a:xfrm>
          <a:prstGeom prst="line">
            <a:avLst/>
          </a:prstGeom>
          <a:ln w="19050">
            <a:solidFill>
              <a:schemeClr val="accent5">
                <a:lumMod val="50000"/>
              </a:schemeClr>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2821680" y="2956560"/>
            <a:ext cx="314510" cy="307777"/>
          </a:xfrm>
          <a:prstGeom prst="rect">
            <a:avLst/>
          </a:prstGeom>
          <a:noFill/>
          <a:effectLst>
            <a:outerShdw blurRad="127000" dist="127000" dir="8100000" algn="tr" rotWithShape="0">
              <a:prstClr val="black">
                <a:alpha val="50000"/>
              </a:prstClr>
            </a:outerShdw>
          </a:effectLst>
        </p:spPr>
        <p:txBody>
          <a:bodyPr wrap="none" rtlCol="0">
            <a:spAutoFit/>
          </a:bodyPr>
          <a:lstStyle/>
          <a:p>
            <a:r>
              <a:rPr lang="en-US" sz="1400" dirty="0" smtClean="0">
                <a:solidFill>
                  <a:schemeClr val="accent2"/>
                </a:solidFill>
                <a:latin typeface="Arial" pitchFamily="34" charset="0"/>
                <a:cs typeface="Arial" pitchFamily="34" charset="0"/>
              </a:rPr>
              <a:t>A</a:t>
            </a:r>
            <a:endParaRPr lang="en-US" sz="1400" dirty="0">
              <a:solidFill>
                <a:schemeClr val="accent2"/>
              </a:solidFill>
              <a:latin typeface="Arial" pitchFamily="34" charset="0"/>
              <a:cs typeface="Arial" pitchFamily="34" charset="0"/>
            </a:endParaRPr>
          </a:p>
        </p:txBody>
      </p:sp>
      <p:sp>
        <p:nvSpPr>
          <p:cNvPr id="299" name="TextBox 298"/>
          <p:cNvSpPr txBox="1"/>
          <p:nvPr/>
        </p:nvSpPr>
        <p:spPr>
          <a:xfrm>
            <a:off x="3547872" y="2956560"/>
            <a:ext cx="314510" cy="307777"/>
          </a:xfrm>
          <a:prstGeom prst="rect">
            <a:avLst/>
          </a:prstGeom>
          <a:noFill/>
          <a:effectLst>
            <a:outerShdw blurRad="127000" dist="127000" dir="8100000" algn="tr" rotWithShape="0">
              <a:prstClr val="black">
                <a:alpha val="50000"/>
              </a:prstClr>
            </a:outerShdw>
          </a:effectLst>
        </p:spPr>
        <p:txBody>
          <a:bodyPr wrap="none" rtlCol="0">
            <a:spAutoFit/>
          </a:bodyPr>
          <a:lstStyle/>
          <a:p>
            <a:r>
              <a:rPr lang="en-US" sz="1400" dirty="0">
                <a:solidFill>
                  <a:schemeClr val="tx2"/>
                </a:solidFill>
                <a:latin typeface="Arial" pitchFamily="34" charset="0"/>
                <a:cs typeface="Arial" pitchFamily="34" charset="0"/>
              </a:rPr>
              <a:t>B</a:t>
            </a:r>
          </a:p>
        </p:txBody>
      </p:sp>
      <p:sp>
        <p:nvSpPr>
          <p:cNvPr id="300" name="TextBox 299"/>
          <p:cNvSpPr txBox="1"/>
          <p:nvPr/>
        </p:nvSpPr>
        <p:spPr>
          <a:xfrm>
            <a:off x="4288536" y="2956560"/>
            <a:ext cx="314510" cy="307777"/>
          </a:xfrm>
          <a:prstGeom prst="rect">
            <a:avLst/>
          </a:prstGeom>
          <a:noFill/>
          <a:effectLst>
            <a:outerShdw blurRad="127000" dist="127000" dir="8100000" algn="tr" rotWithShape="0">
              <a:prstClr val="black">
                <a:alpha val="50000"/>
              </a:prstClr>
            </a:outerShdw>
          </a:effectLst>
        </p:spPr>
        <p:txBody>
          <a:bodyPr wrap="none" rtlCol="0">
            <a:spAutoFit/>
          </a:bodyPr>
          <a:lstStyle/>
          <a:p>
            <a:r>
              <a:rPr lang="en-US" sz="1400" dirty="0" smtClean="0">
                <a:solidFill>
                  <a:schemeClr val="accent3"/>
                </a:solidFill>
                <a:latin typeface="Arial" pitchFamily="34" charset="0"/>
                <a:cs typeface="Arial" pitchFamily="34" charset="0"/>
              </a:rPr>
              <a:t>C</a:t>
            </a:r>
            <a:endParaRPr lang="en-US" sz="1400" dirty="0">
              <a:solidFill>
                <a:schemeClr val="accent3"/>
              </a:solidFill>
              <a:latin typeface="Arial" pitchFamily="34" charset="0"/>
              <a:cs typeface="Arial" pitchFamily="34" charset="0"/>
            </a:endParaRPr>
          </a:p>
        </p:txBody>
      </p:sp>
      <p:grpSp>
        <p:nvGrpSpPr>
          <p:cNvPr id="4" name="Group 3"/>
          <p:cNvGrpSpPr/>
          <p:nvPr/>
        </p:nvGrpSpPr>
        <p:grpSpPr>
          <a:xfrm>
            <a:off x="2432036" y="2667000"/>
            <a:ext cx="265534" cy="274320"/>
            <a:chOff x="2051036" y="3252216"/>
            <a:chExt cx="265534" cy="274320"/>
          </a:xfrm>
        </p:grpSpPr>
        <p:cxnSp>
          <p:nvCxnSpPr>
            <p:cNvPr id="278" name="Straight Connector 277"/>
            <p:cNvCxnSpPr/>
            <p:nvPr/>
          </p:nvCxnSpPr>
          <p:spPr>
            <a:xfrm rot="5400000">
              <a:off x="2179410" y="3389376"/>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2051036" y="3291840"/>
                  <a:ext cx="203581" cy="184666"/>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accent2"/>
                                </a:solidFill>
                                <a:latin typeface="Cambria Math" panose="02040503050406030204" pitchFamily="18" charset="0"/>
                                <a:cs typeface="Arial" pitchFamily="34" charset="0"/>
                              </a:rPr>
                            </m:ctrlPr>
                          </m:sSubPr>
                          <m:e>
                            <m:r>
                              <a:rPr lang="en-US" sz="1200" b="1" i="1" smtClean="0">
                                <a:solidFill>
                                  <a:schemeClr val="accent2"/>
                                </a:solidFill>
                                <a:latin typeface="Cambria Math" panose="02040503050406030204" pitchFamily="18" charset="0"/>
                                <a:cs typeface="Arial" pitchFamily="34" charset="0"/>
                              </a:rPr>
                              <m:t>𝑺</m:t>
                            </m:r>
                          </m:e>
                          <m:sub>
                            <m:r>
                              <a:rPr lang="en-US" sz="1200" b="1" i="1" smtClean="0">
                                <a:solidFill>
                                  <a:schemeClr val="accent2"/>
                                </a:solidFill>
                                <a:latin typeface="Cambria Math" panose="02040503050406030204" pitchFamily="18" charset="0"/>
                                <a:cs typeface="Arial" pitchFamily="34" charset="0"/>
                              </a:rPr>
                              <m:t>𝟏</m:t>
                            </m:r>
                          </m:sub>
                        </m:sSub>
                      </m:oMath>
                    </m:oMathPara>
                  </a14:m>
                  <a:endParaRPr lang="en-US" sz="1200" b="1" dirty="0">
                    <a:solidFill>
                      <a:schemeClr val="accent2"/>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51036" y="3291840"/>
                  <a:ext cx="203581" cy="184666"/>
                </a:xfrm>
                <a:prstGeom prst="rect">
                  <a:avLst/>
                </a:prstGeom>
                <a:blipFill rotWithShape="0">
                  <a:blip r:embed="rId8"/>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grpSp>
        <p:nvGrpSpPr>
          <p:cNvPr id="7" name="Group 6"/>
          <p:cNvGrpSpPr/>
          <p:nvPr/>
        </p:nvGrpSpPr>
        <p:grpSpPr>
          <a:xfrm>
            <a:off x="2429256" y="3279648"/>
            <a:ext cx="268314" cy="274320"/>
            <a:chOff x="2048256" y="3864864"/>
            <a:chExt cx="268314" cy="274320"/>
          </a:xfrm>
        </p:grpSpPr>
        <p:cxnSp>
          <p:nvCxnSpPr>
            <p:cNvPr id="279" name="Straight Connector 278"/>
            <p:cNvCxnSpPr/>
            <p:nvPr/>
          </p:nvCxnSpPr>
          <p:spPr>
            <a:xfrm rot="5400000">
              <a:off x="2179410" y="4002024"/>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2048256" y="3895344"/>
                  <a:ext cx="203581" cy="185051"/>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solidFill>
                                  <a:schemeClr val="accent2"/>
                                </a:solidFill>
                                <a:latin typeface="Cambria Math" panose="02040503050406030204" pitchFamily="18" charset="0"/>
                                <a:cs typeface="Arial" pitchFamily="34" charset="0"/>
                              </a:rPr>
                            </m:ctrlPr>
                          </m:accPr>
                          <m:e>
                            <m:sSub>
                              <m:sSubPr>
                                <m:ctrlPr>
                                  <a:rPr lang="en-US" sz="1200" b="1" i="1" smtClean="0">
                                    <a:solidFill>
                                      <a:schemeClr val="accent2"/>
                                    </a:solidFill>
                                    <a:latin typeface="Cambria Math" panose="02040503050406030204" pitchFamily="18" charset="0"/>
                                    <a:cs typeface="Arial" pitchFamily="34" charset="0"/>
                                  </a:rPr>
                                </m:ctrlPr>
                              </m:sSubPr>
                              <m:e>
                                <m:r>
                                  <a:rPr lang="en-US" sz="1200" b="1" i="1" smtClean="0">
                                    <a:solidFill>
                                      <a:schemeClr val="accent2"/>
                                    </a:solidFill>
                                    <a:latin typeface="Cambria Math" panose="02040503050406030204" pitchFamily="18" charset="0"/>
                                    <a:cs typeface="Arial" pitchFamily="34" charset="0"/>
                                  </a:rPr>
                                  <m:t>𝑺</m:t>
                                </m:r>
                              </m:e>
                              <m:sub>
                                <m:r>
                                  <a:rPr lang="en-US" sz="1200" b="1" i="1" smtClean="0">
                                    <a:solidFill>
                                      <a:schemeClr val="accent2"/>
                                    </a:solidFill>
                                    <a:latin typeface="Cambria Math" panose="02040503050406030204" pitchFamily="18" charset="0"/>
                                    <a:cs typeface="Arial" pitchFamily="34" charset="0"/>
                                  </a:rPr>
                                  <m:t>𝟏</m:t>
                                </m:r>
                              </m:sub>
                            </m:sSub>
                          </m:e>
                        </m:acc>
                      </m:oMath>
                    </m:oMathPara>
                  </a14:m>
                  <a:endParaRPr lang="en-US" sz="1200" b="1" dirty="0">
                    <a:solidFill>
                      <a:schemeClr val="accent2"/>
                    </a:solidFill>
                    <a:latin typeface="Arial" pitchFamily="34" charset="0"/>
                    <a:cs typeface="Arial" pitchFamily="34" charset="0"/>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048256" y="3895344"/>
                  <a:ext cx="203581" cy="185051"/>
                </a:xfrm>
                <a:prstGeom prst="rect">
                  <a:avLst/>
                </a:prstGeom>
                <a:blipFill rotWithShape="0">
                  <a:blip r:embed="rId9"/>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grpSp>
        <p:nvGrpSpPr>
          <p:cNvPr id="5" name="Group 4"/>
          <p:cNvGrpSpPr/>
          <p:nvPr/>
        </p:nvGrpSpPr>
        <p:grpSpPr>
          <a:xfrm>
            <a:off x="3170160" y="2667000"/>
            <a:ext cx="258930" cy="274320"/>
            <a:chOff x="2789160" y="3252216"/>
            <a:chExt cx="258930" cy="274320"/>
          </a:xfrm>
        </p:grpSpPr>
        <p:cxnSp>
          <p:nvCxnSpPr>
            <p:cNvPr id="285" name="Straight Connector 284"/>
            <p:cNvCxnSpPr/>
            <p:nvPr/>
          </p:nvCxnSpPr>
          <p:spPr>
            <a:xfrm rot="5400000">
              <a:off x="2910930" y="3389376"/>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2789160" y="3291840"/>
                  <a:ext cx="203581" cy="184666"/>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tx2"/>
                                </a:solidFill>
                                <a:latin typeface="Cambria Math" panose="02040503050406030204" pitchFamily="18" charset="0"/>
                                <a:cs typeface="Arial" pitchFamily="34" charset="0"/>
                              </a:rPr>
                            </m:ctrlPr>
                          </m:sSubPr>
                          <m:e>
                            <m:r>
                              <a:rPr lang="en-US" sz="1200" b="1" i="1" smtClean="0">
                                <a:solidFill>
                                  <a:schemeClr val="tx2"/>
                                </a:solidFill>
                                <a:latin typeface="Cambria Math" panose="02040503050406030204" pitchFamily="18" charset="0"/>
                                <a:cs typeface="Arial" pitchFamily="34" charset="0"/>
                              </a:rPr>
                              <m:t>𝑺</m:t>
                            </m:r>
                          </m:e>
                          <m:sub>
                            <m:r>
                              <a:rPr lang="en-US" sz="1200" b="1" i="1" smtClean="0">
                                <a:solidFill>
                                  <a:schemeClr val="tx2"/>
                                </a:solidFill>
                                <a:latin typeface="Cambria Math" panose="02040503050406030204" pitchFamily="18" charset="0"/>
                                <a:cs typeface="Arial" pitchFamily="34" charset="0"/>
                              </a:rPr>
                              <m:t>𝟐</m:t>
                            </m:r>
                          </m:sub>
                        </m:sSub>
                      </m:oMath>
                    </m:oMathPara>
                  </a14:m>
                  <a:endParaRPr lang="en-US" sz="1200" b="1" dirty="0">
                    <a:solidFill>
                      <a:schemeClr val="tx2"/>
                    </a:solidFill>
                    <a:latin typeface="Arial" pitchFamily="34" charset="0"/>
                    <a:cs typeface="Arial" pitchFamily="34"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89160" y="3291840"/>
                  <a:ext cx="203581" cy="184666"/>
                </a:xfrm>
                <a:prstGeom prst="rect">
                  <a:avLst/>
                </a:prstGeom>
                <a:blipFill rotWithShape="0">
                  <a:blip r:embed="rId10"/>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grpSp>
        <p:nvGrpSpPr>
          <p:cNvPr id="8" name="Group 7"/>
          <p:cNvGrpSpPr/>
          <p:nvPr/>
        </p:nvGrpSpPr>
        <p:grpSpPr>
          <a:xfrm>
            <a:off x="3169920" y="3279648"/>
            <a:ext cx="259170" cy="274320"/>
            <a:chOff x="2788920" y="3864864"/>
            <a:chExt cx="259170" cy="274320"/>
          </a:xfrm>
        </p:grpSpPr>
        <p:cxnSp>
          <p:nvCxnSpPr>
            <p:cNvPr id="286" name="Straight Connector 285"/>
            <p:cNvCxnSpPr/>
            <p:nvPr/>
          </p:nvCxnSpPr>
          <p:spPr>
            <a:xfrm rot="5400000">
              <a:off x="2910930" y="4002024"/>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2788920" y="3895344"/>
                  <a:ext cx="203581" cy="185051"/>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solidFill>
                                  <a:schemeClr val="tx2"/>
                                </a:solidFill>
                                <a:latin typeface="Cambria Math" panose="02040503050406030204" pitchFamily="18" charset="0"/>
                                <a:cs typeface="Arial" pitchFamily="34" charset="0"/>
                              </a:rPr>
                            </m:ctrlPr>
                          </m:accPr>
                          <m:e>
                            <m:sSub>
                              <m:sSubPr>
                                <m:ctrlPr>
                                  <a:rPr lang="en-US" sz="1200" b="1" i="1" smtClean="0">
                                    <a:solidFill>
                                      <a:schemeClr val="tx2"/>
                                    </a:solidFill>
                                    <a:latin typeface="Cambria Math" panose="02040503050406030204" pitchFamily="18" charset="0"/>
                                    <a:cs typeface="Arial" pitchFamily="34" charset="0"/>
                                  </a:rPr>
                                </m:ctrlPr>
                              </m:sSubPr>
                              <m:e>
                                <m:r>
                                  <a:rPr lang="en-US" sz="1200" b="1" i="1" smtClean="0">
                                    <a:solidFill>
                                      <a:schemeClr val="tx2"/>
                                    </a:solidFill>
                                    <a:latin typeface="Cambria Math" panose="02040503050406030204" pitchFamily="18" charset="0"/>
                                    <a:cs typeface="Arial" pitchFamily="34" charset="0"/>
                                  </a:rPr>
                                  <m:t>𝑺</m:t>
                                </m:r>
                              </m:e>
                              <m:sub>
                                <m:r>
                                  <a:rPr lang="en-US" sz="1200" b="1" i="1" smtClean="0">
                                    <a:solidFill>
                                      <a:schemeClr val="tx2"/>
                                    </a:solidFill>
                                    <a:latin typeface="Cambria Math" panose="02040503050406030204" pitchFamily="18" charset="0"/>
                                    <a:cs typeface="Arial" pitchFamily="34" charset="0"/>
                                  </a:rPr>
                                  <m:t>𝟐</m:t>
                                </m:r>
                              </m:sub>
                            </m:sSub>
                          </m:e>
                        </m:acc>
                      </m:oMath>
                    </m:oMathPara>
                  </a14:m>
                  <a:endParaRPr lang="en-US" sz="1200" b="1" dirty="0">
                    <a:solidFill>
                      <a:schemeClr val="tx2"/>
                    </a:solidFill>
                    <a:latin typeface="Arial" pitchFamily="34" charset="0"/>
                    <a:cs typeface="Arial" pitchFamily="34"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88920" y="3895344"/>
                  <a:ext cx="203581" cy="185051"/>
                </a:xfrm>
                <a:prstGeom prst="rect">
                  <a:avLst/>
                </a:prstGeom>
                <a:blipFill rotWithShape="0">
                  <a:blip r:embed="rId11"/>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grpSp>
        <p:nvGrpSpPr>
          <p:cNvPr id="6" name="Group 5"/>
          <p:cNvGrpSpPr/>
          <p:nvPr/>
        </p:nvGrpSpPr>
        <p:grpSpPr>
          <a:xfrm>
            <a:off x="3911219" y="2667000"/>
            <a:ext cx="249391" cy="274320"/>
            <a:chOff x="3530219" y="3252216"/>
            <a:chExt cx="249391" cy="274320"/>
          </a:xfrm>
        </p:grpSpPr>
        <p:cxnSp>
          <p:nvCxnSpPr>
            <p:cNvPr id="291" name="Straight Connector 290"/>
            <p:cNvCxnSpPr/>
            <p:nvPr/>
          </p:nvCxnSpPr>
          <p:spPr>
            <a:xfrm rot="5400000">
              <a:off x="3642450" y="3389376"/>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530219" y="3291840"/>
                  <a:ext cx="203581" cy="184666"/>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1" i="1" smtClean="0">
                                <a:solidFill>
                                  <a:schemeClr val="accent3"/>
                                </a:solidFill>
                                <a:latin typeface="Cambria Math" panose="02040503050406030204" pitchFamily="18" charset="0"/>
                                <a:cs typeface="Arial" pitchFamily="34" charset="0"/>
                              </a:rPr>
                            </m:ctrlPr>
                          </m:sSubPr>
                          <m:e>
                            <m:r>
                              <a:rPr lang="en-US" sz="1200" b="1" i="1" smtClean="0">
                                <a:solidFill>
                                  <a:schemeClr val="accent3"/>
                                </a:solidFill>
                                <a:latin typeface="Cambria Math" panose="02040503050406030204" pitchFamily="18" charset="0"/>
                                <a:cs typeface="Arial" pitchFamily="34" charset="0"/>
                              </a:rPr>
                              <m:t>𝑺</m:t>
                            </m:r>
                          </m:e>
                          <m:sub>
                            <m:r>
                              <a:rPr lang="en-US" sz="1200" b="1" i="1" smtClean="0">
                                <a:solidFill>
                                  <a:schemeClr val="accent3"/>
                                </a:solidFill>
                                <a:latin typeface="Cambria Math" panose="02040503050406030204" pitchFamily="18" charset="0"/>
                                <a:cs typeface="Arial" pitchFamily="34" charset="0"/>
                              </a:rPr>
                              <m:t>𝟑</m:t>
                            </m:r>
                          </m:sub>
                        </m:sSub>
                      </m:oMath>
                    </m:oMathPara>
                  </a14:m>
                  <a:endParaRPr lang="en-US" sz="1200" b="1" dirty="0">
                    <a:solidFill>
                      <a:schemeClr val="accent3"/>
                    </a:solidFill>
                    <a:latin typeface="Arial" pitchFamily="34" charset="0"/>
                    <a:cs typeface="Arial" pitchFamily="34"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530219" y="3291840"/>
                  <a:ext cx="203581" cy="184666"/>
                </a:xfrm>
                <a:prstGeom prst="rect">
                  <a:avLst/>
                </a:prstGeom>
                <a:blipFill rotWithShape="0">
                  <a:blip r:embed="rId12"/>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grpSp>
        <p:nvGrpSpPr>
          <p:cNvPr id="9" name="Group 8"/>
          <p:cNvGrpSpPr/>
          <p:nvPr/>
        </p:nvGrpSpPr>
        <p:grpSpPr>
          <a:xfrm>
            <a:off x="3910584" y="3279648"/>
            <a:ext cx="250026" cy="274320"/>
            <a:chOff x="3529584" y="3864864"/>
            <a:chExt cx="250026" cy="274320"/>
          </a:xfrm>
        </p:grpSpPr>
        <p:cxnSp>
          <p:nvCxnSpPr>
            <p:cNvPr id="294" name="Straight Connector 293"/>
            <p:cNvCxnSpPr/>
            <p:nvPr/>
          </p:nvCxnSpPr>
          <p:spPr>
            <a:xfrm rot="5400000">
              <a:off x="3642450" y="4002024"/>
              <a:ext cx="274320" cy="0"/>
            </a:xfrm>
            <a:prstGeom prst="line">
              <a:avLst/>
            </a:prstGeom>
            <a:ln w="76200">
              <a:solidFill>
                <a:schemeClr val="accent4"/>
              </a:solidFill>
            </a:ln>
            <a:effectLst>
              <a:outerShdw blurRad="127000" dist="1270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3529584" y="3895344"/>
                  <a:ext cx="203581" cy="185051"/>
                </a:xfrm>
                <a:prstGeom prst="rect">
                  <a:avLst/>
                </a:prstGeom>
                <a:noFill/>
                <a:effectLst>
                  <a:outerShdw blurRad="127000" dist="127000" dir="8100000" algn="tr" rotWithShape="0">
                    <a:prstClr val="black">
                      <a:alpha val="50000"/>
                    </a:prstClr>
                  </a:outerShdw>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1" i="1" smtClean="0">
                                <a:solidFill>
                                  <a:schemeClr val="accent3"/>
                                </a:solidFill>
                                <a:latin typeface="Cambria Math" panose="02040503050406030204" pitchFamily="18" charset="0"/>
                                <a:cs typeface="Arial" pitchFamily="34" charset="0"/>
                              </a:rPr>
                            </m:ctrlPr>
                          </m:accPr>
                          <m:e>
                            <m:sSub>
                              <m:sSubPr>
                                <m:ctrlPr>
                                  <a:rPr lang="en-US" sz="1200" b="1" i="1" smtClean="0">
                                    <a:solidFill>
                                      <a:schemeClr val="accent3"/>
                                    </a:solidFill>
                                    <a:latin typeface="Cambria Math" panose="02040503050406030204" pitchFamily="18" charset="0"/>
                                    <a:cs typeface="Arial" pitchFamily="34" charset="0"/>
                                  </a:rPr>
                                </m:ctrlPr>
                              </m:sSubPr>
                              <m:e>
                                <m:r>
                                  <a:rPr lang="en-US" sz="1200" b="1" i="1" smtClean="0">
                                    <a:solidFill>
                                      <a:schemeClr val="accent3"/>
                                    </a:solidFill>
                                    <a:latin typeface="Cambria Math" panose="02040503050406030204" pitchFamily="18" charset="0"/>
                                    <a:cs typeface="Arial" pitchFamily="34" charset="0"/>
                                  </a:rPr>
                                  <m:t>𝑺</m:t>
                                </m:r>
                              </m:e>
                              <m:sub>
                                <m:r>
                                  <a:rPr lang="en-US" sz="1200" b="1" i="1" smtClean="0">
                                    <a:solidFill>
                                      <a:schemeClr val="accent3"/>
                                    </a:solidFill>
                                    <a:latin typeface="Cambria Math" panose="02040503050406030204" pitchFamily="18" charset="0"/>
                                    <a:cs typeface="Arial" pitchFamily="34" charset="0"/>
                                  </a:rPr>
                                  <m:t>𝟑</m:t>
                                </m:r>
                              </m:sub>
                            </m:sSub>
                          </m:e>
                        </m:acc>
                      </m:oMath>
                    </m:oMathPara>
                  </a14:m>
                  <a:endParaRPr lang="en-US" sz="1200" b="1" dirty="0">
                    <a:solidFill>
                      <a:schemeClr val="accent3"/>
                    </a:solidFill>
                    <a:latin typeface="Arial" pitchFamily="34" charset="0"/>
                    <a:cs typeface="Arial" pitchFamily="34"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3529584" y="3895344"/>
                  <a:ext cx="203581" cy="185051"/>
                </a:xfrm>
                <a:prstGeom prst="rect">
                  <a:avLst/>
                </a:prstGeom>
                <a:blipFill rotWithShape="0">
                  <a:blip r:embed="rId13"/>
                  <a:stretch>
                    <a:fillRect/>
                  </a:stretch>
                </a:blipFill>
                <a:effectLst>
                  <a:outerShdw blurRad="127000" dist="127000" dir="8100000" algn="tr" rotWithShape="0">
                    <a:prstClr val="black">
                      <a:alpha val="50000"/>
                    </a:prstClr>
                  </a:outerShdw>
                </a:effectLst>
              </p:spPr>
              <p:txBody>
                <a:bodyPr/>
                <a:lstStyle/>
                <a:p>
                  <a:r>
                    <a:rPr lang="en-US">
                      <a:noFill/>
                    </a:rPr>
                    <a:t> </a:t>
                  </a:r>
                </a:p>
              </p:txBody>
            </p:sp>
          </mc:Fallback>
        </mc:AlternateContent>
      </p:grpSp>
      <p:sp>
        <p:nvSpPr>
          <p:cNvPr id="50" name="Rectangle 49"/>
          <p:cNvSpPr/>
          <p:nvPr/>
        </p:nvSpPr>
        <p:spPr>
          <a:xfrm>
            <a:off x="1478280" y="5105400"/>
            <a:ext cx="365760" cy="457200"/>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51" name="Rectangle 50"/>
          <p:cNvSpPr/>
          <p:nvPr/>
        </p:nvSpPr>
        <p:spPr>
          <a:xfrm>
            <a:off x="1478280" y="5562600"/>
            <a:ext cx="365760" cy="457200"/>
          </a:xfrm>
          <a:prstGeom prst="rect">
            <a:avLst/>
          </a:prstGeom>
          <a:solidFill>
            <a:schemeClr val="accent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10" name="TextBox 9"/>
              <p:cNvSpPr txBox="1"/>
              <p:nvPr/>
            </p:nvSpPr>
            <p:spPr>
              <a:xfrm>
                <a:off x="1542288" y="4739640"/>
                <a:ext cx="2480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cs typeface="Arial" pitchFamily="34" charset="0"/>
                            </a:rPr>
                          </m:ctrlPr>
                        </m:sSubPr>
                        <m:e>
                          <m:r>
                            <a:rPr lang="en-US" sz="1600" b="0" i="1" smtClean="0">
                              <a:solidFill>
                                <a:schemeClr val="bg1"/>
                              </a:solidFill>
                              <a:latin typeface="Cambria Math" panose="02040503050406030204" pitchFamily="18" charset="0"/>
                              <a:cs typeface="Arial" pitchFamily="34" charset="0"/>
                            </a:rPr>
                            <m:t>𝑆</m:t>
                          </m:r>
                        </m:e>
                        <m:sub>
                          <m:r>
                            <a:rPr lang="en-US" sz="1600" b="0" i="1" smtClean="0">
                              <a:solidFill>
                                <a:schemeClr val="bg1"/>
                              </a:solidFill>
                              <a:latin typeface="Cambria Math" panose="02040503050406030204" pitchFamily="18" charset="0"/>
                              <a:cs typeface="Arial" pitchFamily="34" charset="0"/>
                            </a:rPr>
                            <m:t>1</m:t>
                          </m:r>
                        </m:sub>
                      </m:sSub>
                    </m:oMath>
                  </m:oMathPara>
                </a14:m>
                <a:endParaRPr lang="en-US" sz="1600" dirty="0">
                  <a:solidFill>
                    <a:schemeClr val="bg1"/>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542288" y="4739640"/>
                <a:ext cx="248017" cy="246221"/>
              </a:xfrm>
              <a:prstGeom prst="rect">
                <a:avLst/>
              </a:prstGeom>
              <a:blipFill rotWithShape="0">
                <a:blip r:embed="rId14"/>
                <a:stretch>
                  <a:fillRect l="-14634" r="-243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1542288" y="5194459"/>
                <a:ext cx="25276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cs typeface="Arial" pitchFamily="34" charset="0"/>
                            </a:rPr>
                          </m:ctrlPr>
                        </m:sSubPr>
                        <m:e>
                          <m:r>
                            <a:rPr lang="en-US" sz="1600" b="0" i="1" smtClean="0">
                              <a:solidFill>
                                <a:schemeClr val="bg1"/>
                              </a:solidFill>
                              <a:latin typeface="Cambria Math" panose="02040503050406030204" pitchFamily="18" charset="0"/>
                              <a:cs typeface="Arial" pitchFamily="34" charset="0"/>
                            </a:rPr>
                            <m:t>𝑆</m:t>
                          </m:r>
                        </m:e>
                        <m:sub>
                          <m:r>
                            <a:rPr lang="en-US" sz="1600" b="0" i="1" smtClean="0">
                              <a:solidFill>
                                <a:schemeClr val="bg1"/>
                              </a:solidFill>
                              <a:latin typeface="Cambria Math" panose="02040503050406030204" pitchFamily="18" charset="0"/>
                              <a:cs typeface="Arial" pitchFamily="34" charset="0"/>
                            </a:rPr>
                            <m:t>2</m:t>
                          </m:r>
                        </m:sub>
                      </m:sSub>
                    </m:oMath>
                  </m:oMathPara>
                </a14:m>
                <a:endParaRPr lang="en-US" sz="1600" dirty="0">
                  <a:solidFill>
                    <a:schemeClr val="bg1"/>
                  </a:solidFill>
                  <a:latin typeface="Arial" pitchFamily="34" charset="0"/>
                  <a:cs typeface="Arial"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542288" y="5194459"/>
                <a:ext cx="252762" cy="246221"/>
              </a:xfrm>
              <a:prstGeom prst="rect">
                <a:avLst/>
              </a:prstGeom>
              <a:blipFill rotWithShape="0">
                <a:blip r:embed="rId15"/>
                <a:stretch>
                  <a:fillRect l="-14634" r="-4878"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1542288" y="5654040"/>
                <a:ext cx="25276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bg1"/>
                              </a:solidFill>
                              <a:latin typeface="Cambria Math" panose="02040503050406030204" pitchFamily="18" charset="0"/>
                              <a:cs typeface="Arial" pitchFamily="34" charset="0"/>
                            </a:rPr>
                          </m:ctrlPr>
                        </m:sSubPr>
                        <m:e>
                          <m:r>
                            <a:rPr lang="en-US" sz="1600" b="0" i="1" smtClean="0">
                              <a:solidFill>
                                <a:schemeClr val="bg1"/>
                              </a:solidFill>
                              <a:latin typeface="Cambria Math" panose="02040503050406030204" pitchFamily="18" charset="0"/>
                              <a:cs typeface="Arial" pitchFamily="34" charset="0"/>
                            </a:rPr>
                            <m:t>𝑆</m:t>
                          </m:r>
                        </m:e>
                        <m:sub>
                          <m:r>
                            <a:rPr lang="en-US" sz="1600" b="0" i="1" smtClean="0">
                              <a:solidFill>
                                <a:schemeClr val="bg1"/>
                              </a:solidFill>
                              <a:latin typeface="Cambria Math" panose="02040503050406030204" pitchFamily="18" charset="0"/>
                              <a:cs typeface="Arial" pitchFamily="34" charset="0"/>
                            </a:rPr>
                            <m:t>3</m:t>
                          </m:r>
                        </m:sub>
                      </m:sSub>
                    </m:oMath>
                  </m:oMathPara>
                </a14:m>
                <a:endParaRPr lang="en-US" sz="1600" dirty="0">
                  <a:solidFill>
                    <a:schemeClr val="bg1"/>
                  </a:solidFill>
                  <a:latin typeface="Arial" pitchFamily="34" charset="0"/>
                  <a:cs typeface="Arial" pitchFamily="34" charset="0"/>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1542288" y="5654040"/>
                <a:ext cx="252762" cy="246221"/>
              </a:xfrm>
              <a:prstGeom prst="rect">
                <a:avLst/>
              </a:prstGeom>
              <a:blipFill rotWithShape="0">
                <a:blip r:embed="rId16"/>
                <a:stretch>
                  <a:fillRect l="-14634" r="-4878" b="-15000"/>
                </a:stretch>
              </a:blipFill>
            </p:spPr>
            <p:txBody>
              <a:bodyPr/>
              <a:lstStyle/>
              <a:p>
                <a:r>
                  <a:rPr lang="en-US">
                    <a:noFill/>
                  </a:rPr>
                  <a:t> </a:t>
                </a:r>
              </a:p>
            </p:txBody>
          </p:sp>
        </mc:Fallback>
      </mc:AlternateContent>
      <p:grpSp>
        <p:nvGrpSpPr>
          <p:cNvPr id="12" name="Group 11"/>
          <p:cNvGrpSpPr/>
          <p:nvPr/>
        </p:nvGrpSpPr>
        <p:grpSpPr>
          <a:xfrm>
            <a:off x="1844040" y="4191000"/>
            <a:ext cx="274320" cy="1828800"/>
            <a:chOff x="1325880" y="4648200"/>
            <a:chExt cx="274320" cy="1828800"/>
          </a:xfrm>
        </p:grpSpPr>
        <p:sp>
          <p:nvSpPr>
            <p:cNvPr id="52" name="Rectangle 51"/>
            <p:cNvSpPr/>
            <p:nvPr/>
          </p:nvSpPr>
          <p:spPr>
            <a:xfrm>
              <a:off x="1325880" y="51054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53" name="Rectangle 52"/>
            <p:cNvSpPr/>
            <p:nvPr/>
          </p:nvSpPr>
          <p:spPr>
            <a:xfrm>
              <a:off x="1325880" y="55626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54" name="Rectangle 53"/>
            <p:cNvSpPr/>
            <p:nvPr/>
          </p:nvSpPr>
          <p:spPr>
            <a:xfrm>
              <a:off x="1325880" y="60198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55" name="Rectangle 54"/>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0</a:t>
              </a:r>
            </a:p>
          </p:txBody>
        </p:sp>
      </p:grpSp>
      <p:grpSp>
        <p:nvGrpSpPr>
          <p:cNvPr id="57" name="Group 56"/>
          <p:cNvGrpSpPr/>
          <p:nvPr/>
        </p:nvGrpSpPr>
        <p:grpSpPr>
          <a:xfrm>
            <a:off x="2118360" y="4191000"/>
            <a:ext cx="274320" cy="1828800"/>
            <a:chOff x="1325880" y="4648200"/>
            <a:chExt cx="274320" cy="1828800"/>
          </a:xfrm>
        </p:grpSpPr>
        <p:sp>
          <p:nvSpPr>
            <p:cNvPr id="58" name="Rectangle 57"/>
            <p:cNvSpPr/>
            <p:nvPr/>
          </p:nvSpPr>
          <p:spPr>
            <a:xfrm>
              <a:off x="1325880" y="51054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59" name="Rectangle 58"/>
            <p:cNvSpPr/>
            <p:nvPr/>
          </p:nvSpPr>
          <p:spPr>
            <a:xfrm>
              <a:off x="1325880" y="55626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60" name="Rectangle 59"/>
            <p:cNvSpPr/>
            <p:nvPr/>
          </p:nvSpPr>
          <p:spPr>
            <a:xfrm>
              <a:off x="1325880" y="60198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61" name="Rectangle 60"/>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1</a:t>
              </a:r>
              <a:endParaRPr lang="en-US" sz="1400" dirty="0" smtClean="0">
                <a:solidFill>
                  <a:schemeClr val="bg1"/>
                </a:solidFill>
                <a:latin typeface="Arial" pitchFamily="34" charset="0"/>
                <a:cs typeface="Arial" pitchFamily="34" charset="0"/>
              </a:endParaRPr>
            </a:p>
          </p:txBody>
        </p:sp>
      </p:grpSp>
      <p:grpSp>
        <p:nvGrpSpPr>
          <p:cNvPr id="62" name="Group 61"/>
          <p:cNvGrpSpPr/>
          <p:nvPr/>
        </p:nvGrpSpPr>
        <p:grpSpPr>
          <a:xfrm>
            <a:off x="2392680" y="4191000"/>
            <a:ext cx="274320" cy="1828800"/>
            <a:chOff x="1325880" y="4648200"/>
            <a:chExt cx="274320" cy="1828800"/>
          </a:xfrm>
        </p:grpSpPr>
        <p:sp>
          <p:nvSpPr>
            <p:cNvPr id="63" name="Rectangle 62"/>
            <p:cNvSpPr/>
            <p:nvPr/>
          </p:nvSpPr>
          <p:spPr>
            <a:xfrm>
              <a:off x="1325880" y="51054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64" name="Rectangle 63"/>
            <p:cNvSpPr/>
            <p:nvPr/>
          </p:nvSpPr>
          <p:spPr>
            <a:xfrm>
              <a:off x="1325880" y="55626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65" name="Rectangle 64"/>
            <p:cNvSpPr/>
            <p:nvPr/>
          </p:nvSpPr>
          <p:spPr>
            <a:xfrm>
              <a:off x="1325880" y="60198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66" name="Rectangle 65"/>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2</a:t>
              </a:r>
              <a:endParaRPr lang="en-US" sz="1400" dirty="0" smtClean="0">
                <a:solidFill>
                  <a:schemeClr val="bg1"/>
                </a:solidFill>
                <a:latin typeface="Arial" pitchFamily="34" charset="0"/>
                <a:cs typeface="Arial" pitchFamily="34" charset="0"/>
              </a:endParaRPr>
            </a:p>
          </p:txBody>
        </p:sp>
      </p:grpSp>
      <p:grpSp>
        <p:nvGrpSpPr>
          <p:cNvPr id="67" name="Group 66"/>
          <p:cNvGrpSpPr/>
          <p:nvPr/>
        </p:nvGrpSpPr>
        <p:grpSpPr>
          <a:xfrm>
            <a:off x="2941320" y="4191000"/>
            <a:ext cx="274320" cy="1828800"/>
            <a:chOff x="1325880" y="4648200"/>
            <a:chExt cx="274320" cy="1828800"/>
          </a:xfrm>
        </p:grpSpPr>
        <p:sp>
          <p:nvSpPr>
            <p:cNvPr id="68" name="Rectangle 67"/>
            <p:cNvSpPr/>
            <p:nvPr/>
          </p:nvSpPr>
          <p:spPr>
            <a:xfrm>
              <a:off x="1325880" y="51054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69" name="Rectangle 68"/>
            <p:cNvSpPr/>
            <p:nvPr/>
          </p:nvSpPr>
          <p:spPr>
            <a:xfrm>
              <a:off x="1325880" y="55626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70" name="Rectangle 69"/>
            <p:cNvSpPr/>
            <p:nvPr/>
          </p:nvSpPr>
          <p:spPr>
            <a:xfrm>
              <a:off x="1325880" y="60198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71" name="Rectangle 70"/>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4</a:t>
              </a:r>
              <a:endParaRPr lang="en-US" sz="1400" dirty="0" smtClean="0">
                <a:solidFill>
                  <a:schemeClr val="bg1"/>
                </a:solidFill>
                <a:latin typeface="Arial" pitchFamily="34" charset="0"/>
                <a:cs typeface="Arial" pitchFamily="34" charset="0"/>
              </a:endParaRPr>
            </a:p>
          </p:txBody>
        </p:sp>
      </p:grpSp>
      <p:grpSp>
        <p:nvGrpSpPr>
          <p:cNvPr id="72" name="Group 71"/>
          <p:cNvGrpSpPr/>
          <p:nvPr/>
        </p:nvGrpSpPr>
        <p:grpSpPr>
          <a:xfrm>
            <a:off x="3489960" y="4191000"/>
            <a:ext cx="274320" cy="1828800"/>
            <a:chOff x="1325880" y="4648200"/>
            <a:chExt cx="274320" cy="1828800"/>
          </a:xfrm>
        </p:grpSpPr>
        <p:sp>
          <p:nvSpPr>
            <p:cNvPr id="73" name="Rectangle 72"/>
            <p:cNvSpPr/>
            <p:nvPr/>
          </p:nvSpPr>
          <p:spPr>
            <a:xfrm>
              <a:off x="1325880" y="51054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74" name="Rectangle 73"/>
            <p:cNvSpPr/>
            <p:nvPr/>
          </p:nvSpPr>
          <p:spPr>
            <a:xfrm>
              <a:off x="1325880" y="55626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75" name="Rectangle 74"/>
            <p:cNvSpPr/>
            <p:nvPr/>
          </p:nvSpPr>
          <p:spPr>
            <a:xfrm>
              <a:off x="1325880" y="6019800"/>
              <a:ext cx="274320" cy="457200"/>
            </a:xfrm>
            <a:prstGeom prst="rect">
              <a:avLst/>
            </a:prstGeom>
            <a:solidFill>
              <a:schemeClr val="accent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76" name="Rectangle 75"/>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itchFamily="34" charset="0"/>
                  <a:cs typeface="Arial" pitchFamily="34" charset="0"/>
                </a:rPr>
                <a:t>6</a:t>
              </a:r>
              <a:endParaRPr lang="en-US" sz="1400" dirty="0" smtClean="0">
                <a:solidFill>
                  <a:schemeClr val="bg1"/>
                </a:solidFill>
                <a:latin typeface="Arial" pitchFamily="34" charset="0"/>
                <a:cs typeface="Arial" pitchFamily="34" charset="0"/>
              </a:endParaRPr>
            </a:p>
          </p:txBody>
        </p:sp>
      </p:grpSp>
      <p:grpSp>
        <p:nvGrpSpPr>
          <p:cNvPr id="77" name="Group 76"/>
          <p:cNvGrpSpPr/>
          <p:nvPr/>
        </p:nvGrpSpPr>
        <p:grpSpPr>
          <a:xfrm>
            <a:off x="2667000" y="4191000"/>
            <a:ext cx="274320" cy="1828800"/>
            <a:chOff x="1325880" y="4648200"/>
            <a:chExt cx="274320" cy="1828800"/>
          </a:xfrm>
        </p:grpSpPr>
        <p:sp>
          <p:nvSpPr>
            <p:cNvPr id="78" name="Rectangle 77"/>
            <p:cNvSpPr/>
            <p:nvPr/>
          </p:nvSpPr>
          <p:spPr>
            <a:xfrm>
              <a:off x="1325880" y="51054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79" name="Rectangle 78"/>
            <p:cNvSpPr/>
            <p:nvPr/>
          </p:nvSpPr>
          <p:spPr>
            <a:xfrm>
              <a:off x="1325880" y="55626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80" name="Rectangle 79"/>
            <p:cNvSpPr/>
            <p:nvPr/>
          </p:nvSpPr>
          <p:spPr>
            <a:xfrm>
              <a:off x="1325880" y="60198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81" name="Rectangle 80"/>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3</a:t>
              </a:r>
            </a:p>
          </p:txBody>
        </p:sp>
      </p:grpSp>
      <p:grpSp>
        <p:nvGrpSpPr>
          <p:cNvPr id="82" name="Group 81"/>
          <p:cNvGrpSpPr/>
          <p:nvPr/>
        </p:nvGrpSpPr>
        <p:grpSpPr>
          <a:xfrm>
            <a:off x="3215640" y="4191000"/>
            <a:ext cx="274320" cy="1828800"/>
            <a:chOff x="1325880" y="4648200"/>
            <a:chExt cx="274320" cy="1828800"/>
          </a:xfrm>
        </p:grpSpPr>
        <p:sp>
          <p:nvSpPr>
            <p:cNvPr id="83" name="Rectangle 82"/>
            <p:cNvSpPr/>
            <p:nvPr/>
          </p:nvSpPr>
          <p:spPr>
            <a:xfrm>
              <a:off x="1325880" y="51054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84" name="Rectangle 83"/>
            <p:cNvSpPr/>
            <p:nvPr/>
          </p:nvSpPr>
          <p:spPr>
            <a:xfrm>
              <a:off x="1325880" y="55626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solidFill>
                  <a:latin typeface="Arial" pitchFamily="34" charset="0"/>
                  <a:cs typeface="Arial" pitchFamily="34" charset="0"/>
                </a:rPr>
                <a:t>0</a:t>
              </a:r>
            </a:p>
          </p:txBody>
        </p:sp>
        <p:sp>
          <p:nvSpPr>
            <p:cNvPr id="85" name="Rectangle 84"/>
            <p:cNvSpPr/>
            <p:nvPr/>
          </p:nvSpPr>
          <p:spPr>
            <a:xfrm>
              <a:off x="1325880" y="60198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86" name="Rectangle 85"/>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5</a:t>
              </a:r>
            </a:p>
          </p:txBody>
        </p:sp>
      </p:grpSp>
      <p:grpSp>
        <p:nvGrpSpPr>
          <p:cNvPr id="87" name="Group 86"/>
          <p:cNvGrpSpPr/>
          <p:nvPr/>
        </p:nvGrpSpPr>
        <p:grpSpPr>
          <a:xfrm>
            <a:off x="3764280" y="4191000"/>
            <a:ext cx="274320" cy="1828800"/>
            <a:chOff x="1325880" y="4648200"/>
            <a:chExt cx="274320" cy="1828800"/>
          </a:xfrm>
        </p:grpSpPr>
        <p:sp>
          <p:nvSpPr>
            <p:cNvPr id="88" name="Rectangle 87"/>
            <p:cNvSpPr/>
            <p:nvPr/>
          </p:nvSpPr>
          <p:spPr>
            <a:xfrm>
              <a:off x="1325880" y="51054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89" name="Rectangle 88"/>
            <p:cNvSpPr/>
            <p:nvPr/>
          </p:nvSpPr>
          <p:spPr>
            <a:xfrm>
              <a:off x="1325880" y="55626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90" name="Rectangle 89"/>
            <p:cNvSpPr/>
            <p:nvPr/>
          </p:nvSpPr>
          <p:spPr>
            <a:xfrm>
              <a:off x="1325880" y="6019800"/>
              <a:ext cx="274320" cy="457200"/>
            </a:xfrm>
            <a:prstGeom prst="rect">
              <a:avLst/>
            </a:prstGeom>
            <a:solidFill>
              <a:schemeClr val="accent5">
                <a:lumMod val="40000"/>
                <a:lumOff val="6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solidFill>
                  <a:latin typeface="Arial" pitchFamily="34" charset="0"/>
                  <a:cs typeface="Arial" pitchFamily="34" charset="0"/>
                </a:rPr>
                <a:t>1</a:t>
              </a:r>
              <a:endParaRPr lang="en-US" sz="1400" dirty="0" smtClean="0">
                <a:solidFill>
                  <a:schemeClr val="accent4"/>
                </a:solidFill>
                <a:latin typeface="Arial" pitchFamily="34" charset="0"/>
                <a:cs typeface="Arial" pitchFamily="34" charset="0"/>
              </a:endParaRPr>
            </a:p>
          </p:txBody>
        </p:sp>
        <p:sp>
          <p:nvSpPr>
            <p:cNvPr id="91" name="Rectangle 90"/>
            <p:cNvSpPr/>
            <p:nvPr/>
          </p:nvSpPr>
          <p:spPr>
            <a:xfrm>
              <a:off x="1325880" y="4648200"/>
              <a:ext cx="274320" cy="457200"/>
            </a:xfrm>
            <a:prstGeom prst="rect">
              <a:avLst/>
            </a:prstGeom>
            <a:solidFill>
              <a:schemeClr val="accent5">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Arial" pitchFamily="34" charset="0"/>
                  <a:cs typeface="Arial" pitchFamily="34" charset="0"/>
                </a:rPr>
                <a:t>7</a:t>
              </a:r>
            </a:p>
          </p:txBody>
        </p:sp>
      </p:grpSp>
      <p:cxnSp>
        <p:nvCxnSpPr>
          <p:cNvPr id="111" name="Straight Arrow Connector 110"/>
          <p:cNvCxnSpPr/>
          <p:nvPr/>
        </p:nvCxnSpPr>
        <p:spPr>
          <a:xfrm flipV="1">
            <a:off x="6294120" y="2520696"/>
            <a:ext cx="0" cy="3291840"/>
          </a:xfrm>
          <a:prstGeom prst="straightConnector1">
            <a:avLst/>
          </a:prstGeom>
          <a:solidFill>
            <a:schemeClr val="accent5">
              <a:lumMod val="75000"/>
            </a:schemeClr>
          </a:solidFill>
          <a:ln w="12700">
            <a:solidFill>
              <a:schemeClr val="accent5">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p:cNvCxnSpPr>
          <p:nvPr/>
        </p:nvCxnSpPr>
        <p:spPr>
          <a:xfrm flipV="1">
            <a:off x="4648200" y="4166616"/>
            <a:ext cx="3291840" cy="0"/>
          </a:xfrm>
          <a:prstGeom prst="straightConnector1">
            <a:avLst/>
          </a:prstGeom>
          <a:solidFill>
            <a:schemeClr val="accent5">
              <a:lumMod val="75000"/>
            </a:schemeClr>
          </a:solidFill>
          <a:ln w="12700">
            <a:solidFill>
              <a:schemeClr val="accent5">
                <a:lumMod val="7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7967472" y="4029456"/>
                <a:ext cx="2811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75000"/>
                                </a:schemeClr>
                              </a:solidFill>
                              <a:latin typeface="Cambria Math" panose="02040503050406030204" pitchFamily="18" charset="0"/>
                              <a:cs typeface="Arial" pitchFamily="34" charset="0"/>
                            </a:rPr>
                          </m:ctrlPr>
                        </m:sSubPr>
                        <m:e>
                          <m:r>
                            <a:rPr lang="en-US" b="0" i="1" smtClean="0">
                              <a:solidFill>
                                <a:schemeClr val="accent5">
                                  <a:lumMod val="75000"/>
                                </a:schemeClr>
                              </a:solidFill>
                              <a:latin typeface="Cambria Math" panose="02040503050406030204" pitchFamily="18" charset="0"/>
                              <a:cs typeface="Arial" pitchFamily="34" charset="0"/>
                            </a:rPr>
                            <m:t>𝑉</m:t>
                          </m:r>
                        </m:e>
                        <m:sub>
                          <m:r>
                            <a:rPr lang="en-US" b="0" i="1" smtClean="0">
                              <a:solidFill>
                                <a:schemeClr val="accent5">
                                  <a:lumMod val="75000"/>
                                </a:schemeClr>
                              </a:solidFill>
                              <a:latin typeface="Cambria Math" panose="02040503050406030204" pitchFamily="18" charset="0"/>
                              <a:ea typeface="Cambria Math" panose="02040503050406030204" pitchFamily="18" charset="0"/>
                              <a:cs typeface="Arial" pitchFamily="34" charset="0"/>
                            </a:rPr>
                            <m:t>𝛼</m:t>
                          </m:r>
                        </m:sub>
                      </m:sSub>
                    </m:oMath>
                  </m:oMathPara>
                </a14:m>
                <a:endParaRPr lang="en-US" dirty="0">
                  <a:solidFill>
                    <a:schemeClr val="accent5">
                      <a:lumMod val="75000"/>
                    </a:schemeClr>
                  </a:solidFill>
                  <a:latin typeface="Arial" pitchFamily="34" charset="0"/>
                  <a:cs typeface="Arial" pitchFamily="34" charset="0"/>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7967472" y="4029456"/>
                <a:ext cx="281103" cy="276999"/>
              </a:xfrm>
              <a:prstGeom prst="rect">
                <a:avLst/>
              </a:prstGeom>
              <a:blipFill rotWithShape="0">
                <a:blip r:embed="rId17"/>
                <a:stretch>
                  <a:fillRect l="-1739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6147816" y="2209800"/>
                <a:ext cx="296299" cy="301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75000"/>
                                </a:schemeClr>
                              </a:solidFill>
                              <a:latin typeface="Cambria Math" panose="02040503050406030204" pitchFamily="18" charset="0"/>
                              <a:cs typeface="Arial" pitchFamily="34" charset="0"/>
                            </a:rPr>
                          </m:ctrlPr>
                        </m:sSubPr>
                        <m:e>
                          <m:r>
                            <a:rPr lang="en-US" b="0" i="1" smtClean="0">
                              <a:solidFill>
                                <a:schemeClr val="accent5">
                                  <a:lumMod val="75000"/>
                                </a:schemeClr>
                              </a:solidFill>
                              <a:latin typeface="Cambria Math" panose="02040503050406030204" pitchFamily="18" charset="0"/>
                              <a:cs typeface="Arial" pitchFamily="34" charset="0"/>
                            </a:rPr>
                            <m:t>𝑉</m:t>
                          </m:r>
                        </m:e>
                        <m:sub>
                          <m:r>
                            <a:rPr lang="en-US" b="0" i="1" smtClean="0">
                              <a:solidFill>
                                <a:schemeClr val="accent5">
                                  <a:lumMod val="75000"/>
                                </a:schemeClr>
                              </a:solidFill>
                              <a:latin typeface="Cambria Math" panose="02040503050406030204" pitchFamily="18" charset="0"/>
                              <a:ea typeface="Cambria Math" panose="02040503050406030204" pitchFamily="18" charset="0"/>
                              <a:cs typeface="Arial" pitchFamily="34" charset="0"/>
                            </a:rPr>
                            <m:t>𝛽</m:t>
                          </m:r>
                        </m:sub>
                      </m:sSub>
                    </m:oMath>
                  </m:oMathPara>
                </a14:m>
                <a:endParaRPr lang="en-US" dirty="0">
                  <a:solidFill>
                    <a:schemeClr val="accent5">
                      <a:lumMod val="75000"/>
                    </a:schemeClr>
                  </a:solidFill>
                  <a:latin typeface="Arial" pitchFamily="34" charset="0"/>
                  <a:cs typeface="Arial"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6147816" y="2209800"/>
                <a:ext cx="296299" cy="301749"/>
              </a:xfrm>
              <a:prstGeom prst="rect">
                <a:avLst/>
              </a:prstGeom>
              <a:blipFill rotWithShape="0">
                <a:blip r:embed="rId18"/>
                <a:stretch>
                  <a:fillRect l="-18750" r="-12500" b="-28571"/>
                </a:stretch>
              </a:blipFill>
            </p:spPr>
            <p:txBody>
              <a:bodyPr/>
              <a:lstStyle/>
              <a:p>
                <a:r>
                  <a:rPr lang="en-US">
                    <a:noFill/>
                  </a:rPr>
                  <a:t> </a:t>
                </a:r>
              </a:p>
            </p:txBody>
          </p:sp>
        </mc:Fallback>
      </mc:AlternateContent>
      <p:cxnSp>
        <p:nvCxnSpPr>
          <p:cNvPr id="17" name="Straight Arrow Connector 16"/>
          <p:cNvCxnSpPr/>
          <p:nvPr/>
        </p:nvCxnSpPr>
        <p:spPr>
          <a:xfrm>
            <a:off x="6297168" y="4166616"/>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rot="-3600000">
            <a:off x="6022848" y="3699921"/>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rot="-7200000">
            <a:off x="5471160" y="3699921"/>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rot="10800000">
            <a:off x="5196840" y="4166616"/>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rot="3600000">
            <a:off x="6019800" y="4651248"/>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7200000">
            <a:off x="5471160" y="4651248"/>
            <a:ext cx="1097280" cy="0"/>
          </a:xfrm>
          <a:prstGeom prst="straightConnector1">
            <a:avLst/>
          </a:prstGeom>
          <a:ln w="28575">
            <a:solidFill>
              <a:schemeClr val="accent5">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63384" y="3864864"/>
            <a:ext cx="284052" cy="307777"/>
          </a:xfrm>
          <a:prstGeom prst="rect">
            <a:avLst/>
          </a:prstGeom>
          <a:noFill/>
        </p:spPr>
        <p:txBody>
          <a:bodyPr wrap="none" rtlCol="0">
            <a:spAutoFit/>
          </a:bodyPr>
          <a:lstStyle/>
          <a:p>
            <a:pPr algn="ctr"/>
            <a:r>
              <a:rPr lang="en-US" sz="1400" dirty="0" smtClean="0">
                <a:solidFill>
                  <a:schemeClr val="accent5">
                    <a:lumMod val="50000"/>
                  </a:schemeClr>
                </a:solidFill>
                <a:latin typeface="Arial" pitchFamily="34" charset="0"/>
                <a:cs typeface="Arial" pitchFamily="34" charset="0"/>
              </a:rPr>
              <a:t>1</a:t>
            </a:r>
            <a:endParaRPr lang="en-US" sz="1400" dirty="0">
              <a:solidFill>
                <a:schemeClr val="accent5">
                  <a:lumMod val="50000"/>
                </a:schemeClr>
              </a:solidFill>
              <a:latin typeface="Arial" pitchFamily="34" charset="0"/>
              <a:cs typeface="Arial" pitchFamily="34" charset="0"/>
            </a:endParaRPr>
          </a:p>
        </p:txBody>
      </p:sp>
      <p:sp>
        <p:nvSpPr>
          <p:cNvPr id="126" name="TextBox 125"/>
          <p:cNvSpPr txBox="1"/>
          <p:nvPr/>
        </p:nvSpPr>
        <p:spPr>
          <a:xfrm>
            <a:off x="6306312" y="4120896"/>
            <a:ext cx="284052"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0</a:t>
            </a:r>
          </a:p>
        </p:txBody>
      </p:sp>
      <p:sp>
        <p:nvSpPr>
          <p:cNvPr id="127" name="TextBox 126"/>
          <p:cNvSpPr txBox="1"/>
          <p:nvPr/>
        </p:nvSpPr>
        <p:spPr>
          <a:xfrm>
            <a:off x="6416040" y="4120896"/>
            <a:ext cx="333746"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a:t>
            </a:r>
            <a:r>
              <a:rPr lang="en-US" sz="1400" dirty="0" smtClean="0">
                <a:solidFill>
                  <a:schemeClr val="accent5">
                    <a:lumMod val="50000"/>
                  </a:schemeClr>
                </a:solidFill>
                <a:latin typeface="Arial" pitchFamily="34" charset="0"/>
                <a:cs typeface="Arial" pitchFamily="34" charset="0"/>
              </a:rPr>
              <a:t>7</a:t>
            </a:r>
            <a:endParaRPr lang="en-US" sz="1400" dirty="0">
              <a:solidFill>
                <a:schemeClr val="accent5">
                  <a:lumMod val="50000"/>
                </a:schemeClr>
              </a:solidFill>
              <a:latin typeface="Arial" pitchFamily="34" charset="0"/>
              <a:cs typeface="Arial" pitchFamily="34" charset="0"/>
            </a:endParaRPr>
          </a:p>
        </p:txBody>
      </p:sp>
      <p:sp>
        <p:nvSpPr>
          <p:cNvPr id="128" name="TextBox 127"/>
          <p:cNvSpPr txBox="1"/>
          <p:nvPr/>
        </p:nvSpPr>
        <p:spPr>
          <a:xfrm>
            <a:off x="6696456" y="2919984"/>
            <a:ext cx="284052"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2</a:t>
            </a:r>
          </a:p>
        </p:txBody>
      </p:sp>
      <p:sp>
        <p:nvSpPr>
          <p:cNvPr id="129" name="TextBox 128"/>
          <p:cNvSpPr txBox="1"/>
          <p:nvPr/>
        </p:nvSpPr>
        <p:spPr>
          <a:xfrm>
            <a:off x="5599176" y="2919984"/>
            <a:ext cx="284052"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3</a:t>
            </a:r>
          </a:p>
        </p:txBody>
      </p:sp>
      <p:sp>
        <p:nvSpPr>
          <p:cNvPr id="131" name="TextBox 130"/>
          <p:cNvSpPr txBox="1"/>
          <p:nvPr/>
        </p:nvSpPr>
        <p:spPr>
          <a:xfrm>
            <a:off x="5050536" y="3864864"/>
            <a:ext cx="284052"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4</a:t>
            </a:r>
          </a:p>
        </p:txBody>
      </p:sp>
      <p:sp>
        <p:nvSpPr>
          <p:cNvPr id="132" name="TextBox 131"/>
          <p:cNvSpPr txBox="1"/>
          <p:nvPr/>
        </p:nvSpPr>
        <p:spPr>
          <a:xfrm>
            <a:off x="6696456" y="5126736"/>
            <a:ext cx="284052" cy="307777"/>
          </a:xfrm>
          <a:prstGeom prst="rect">
            <a:avLst/>
          </a:prstGeom>
          <a:noFill/>
        </p:spPr>
        <p:txBody>
          <a:bodyPr wrap="none" rtlCol="0">
            <a:spAutoFit/>
          </a:bodyPr>
          <a:lstStyle/>
          <a:p>
            <a:pPr algn="ctr"/>
            <a:r>
              <a:rPr lang="en-US" sz="1400" dirty="0">
                <a:solidFill>
                  <a:schemeClr val="accent5">
                    <a:lumMod val="50000"/>
                  </a:schemeClr>
                </a:solidFill>
                <a:latin typeface="Arial" pitchFamily="34" charset="0"/>
                <a:cs typeface="Arial" pitchFamily="34" charset="0"/>
              </a:rPr>
              <a:t>6</a:t>
            </a:r>
          </a:p>
        </p:txBody>
      </p:sp>
      <p:sp>
        <p:nvSpPr>
          <p:cNvPr id="133" name="TextBox 132"/>
          <p:cNvSpPr txBox="1"/>
          <p:nvPr/>
        </p:nvSpPr>
        <p:spPr>
          <a:xfrm>
            <a:off x="5599176" y="5129784"/>
            <a:ext cx="284052" cy="307777"/>
          </a:xfrm>
          <a:prstGeom prst="rect">
            <a:avLst/>
          </a:prstGeom>
          <a:noFill/>
        </p:spPr>
        <p:txBody>
          <a:bodyPr wrap="none" rtlCol="0">
            <a:spAutoFit/>
          </a:bodyPr>
          <a:lstStyle/>
          <a:p>
            <a:pPr algn="ctr"/>
            <a:r>
              <a:rPr lang="en-US" sz="1400" dirty="0" smtClean="0">
                <a:solidFill>
                  <a:schemeClr val="accent5">
                    <a:lumMod val="50000"/>
                  </a:schemeClr>
                </a:solidFill>
                <a:latin typeface="Arial" pitchFamily="34" charset="0"/>
                <a:cs typeface="Arial" pitchFamily="34" charset="0"/>
              </a:rPr>
              <a:t>5</a:t>
            </a:r>
            <a:endParaRPr lang="en-US" sz="1400" dirty="0">
              <a:solidFill>
                <a:schemeClr val="accent5">
                  <a:lumMod val="50000"/>
                </a:schemeClr>
              </a:solidFill>
              <a:latin typeface="Arial" pitchFamily="34" charset="0"/>
              <a:cs typeface="Arial" pitchFamily="34" charset="0"/>
            </a:endParaRPr>
          </a:p>
        </p:txBody>
      </p:sp>
      <p:sp>
        <p:nvSpPr>
          <p:cNvPr id="21" name="Oval 20"/>
          <p:cNvSpPr>
            <a:spLocks/>
          </p:cNvSpPr>
          <p:nvPr/>
        </p:nvSpPr>
        <p:spPr>
          <a:xfrm>
            <a:off x="5355336" y="3224784"/>
            <a:ext cx="1883664" cy="1883664"/>
          </a:xfrm>
          <a:prstGeom prst="ellipse">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3" name="Oval 22"/>
          <p:cNvSpPr/>
          <p:nvPr/>
        </p:nvSpPr>
        <p:spPr>
          <a:xfrm>
            <a:off x="6260592" y="4130040"/>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3" name="Oval 152"/>
          <p:cNvSpPr/>
          <p:nvPr/>
        </p:nvSpPr>
        <p:spPr>
          <a:xfrm>
            <a:off x="7348728" y="4130040"/>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4" name="Oval 153"/>
          <p:cNvSpPr/>
          <p:nvPr/>
        </p:nvSpPr>
        <p:spPr>
          <a:xfrm>
            <a:off x="5181600" y="4130040"/>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7" name="Oval 156"/>
          <p:cNvSpPr/>
          <p:nvPr/>
        </p:nvSpPr>
        <p:spPr>
          <a:xfrm>
            <a:off x="5711952" y="3188208"/>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8" name="Oval 157"/>
          <p:cNvSpPr/>
          <p:nvPr/>
        </p:nvSpPr>
        <p:spPr>
          <a:xfrm>
            <a:off x="5715000" y="5071872"/>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59" name="Oval 158"/>
          <p:cNvSpPr/>
          <p:nvPr/>
        </p:nvSpPr>
        <p:spPr>
          <a:xfrm>
            <a:off x="6800088" y="5071872"/>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1" name="Oval 160"/>
          <p:cNvSpPr/>
          <p:nvPr/>
        </p:nvSpPr>
        <p:spPr>
          <a:xfrm>
            <a:off x="6800088" y="3188208"/>
            <a:ext cx="73152" cy="73152"/>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24" name="Group 23"/>
          <p:cNvGrpSpPr/>
          <p:nvPr/>
        </p:nvGrpSpPr>
        <p:grpSpPr>
          <a:xfrm>
            <a:off x="5218176" y="3079614"/>
            <a:ext cx="2167128" cy="2167128"/>
            <a:chOff x="5294376" y="3512430"/>
            <a:chExt cx="2167128" cy="2167128"/>
          </a:xfrm>
        </p:grpSpPr>
        <p:cxnSp>
          <p:nvCxnSpPr>
            <p:cNvPr id="20" name="Straight Connector 19"/>
            <p:cNvCxnSpPr/>
            <p:nvPr/>
          </p:nvCxnSpPr>
          <p:spPr>
            <a:xfrm>
              <a:off x="5832375" y="5541264"/>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830824" y="3657600"/>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rot="-3600000">
              <a:off x="6653784" y="5074920"/>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3600000">
              <a:off x="5007864" y="4132737"/>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3600000">
              <a:off x="6653784" y="4133088"/>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3600000">
              <a:off x="5007864" y="5074920"/>
              <a:ext cx="109728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294376" y="4599432"/>
              <a:ext cx="2167128"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3600000">
              <a:off x="5285232" y="4595994"/>
              <a:ext cx="2167128"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3600000">
              <a:off x="5285232" y="4595994"/>
              <a:ext cx="2167128"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p:nvGrpSpPr>
        <p:grpSpPr>
          <a:xfrm>
            <a:off x="4889516" y="3453384"/>
            <a:ext cx="2188672" cy="1267599"/>
            <a:chOff x="4965716" y="3886200"/>
            <a:chExt cx="2188672" cy="1267599"/>
          </a:xfrm>
        </p:grpSpPr>
        <p:sp>
          <p:nvSpPr>
            <p:cNvPr id="102" name="Arc 101"/>
            <p:cNvSpPr/>
            <p:nvPr/>
          </p:nvSpPr>
          <p:spPr>
            <a:xfrm rot="16200000" flipV="1">
              <a:off x="5384816" y="3591699"/>
              <a:ext cx="1143000" cy="1981200"/>
            </a:xfrm>
            <a:prstGeom prst="arc">
              <a:avLst>
                <a:gd name="adj1" fmla="val 16135748"/>
                <a:gd name="adj2" fmla="val 17418165"/>
              </a:avLst>
            </a:prstGeom>
            <a:ln w="12700">
              <a:solidFill>
                <a:schemeClr val="accent2"/>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mc:AlternateContent xmlns:mc="http://schemas.openxmlformats.org/markup-compatibility/2006" xmlns:a14="http://schemas.microsoft.com/office/drawing/2010/main">
          <mc:Choice Requires="a14">
            <p:sp>
              <p:nvSpPr>
                <p:cNvPr id="103" name="TextBox 102"/>
                <p:cNvSpPr txBox="1"/>
                <p:nvPr/>
              </p:nvSpPr>
              <p:spPr>
                <a:xfrm>
                  <a:off x="6934200" y="4311134"/>
                  <a:ext cx="22018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accent2"/>
                            </a:solidFill>
                            <a:latin typeface="Cambria Math" panose="02040503050406030204" pitchFamily="18" charset="0"/>
                            <a:ea typeface="Cambria Math" panose="02040503050406030204" pitchFamily="18" charset="0"/>
                            <a:cs typeface="Arial" pitchFamily="34" charset="0"/>
                          </a:rPr>
                          <m:t>𝜔</m:t>
                        </m:r>
                        <m:r>
                          <a:rPr lang="en-US" sz="1200" b="0" i="1" smtClean="0">
                            <a:solidFill>
                              <a:schemeClr val="accent2"/>
                            </a:solidFill>
                            <a:latin typeface="Cambria Math" panose="02040503050406030204" pitchFamily="18" charset="0"/>
                            <a:ea typeface="Cambria Math" panose="02040503050406030204" pitchFamily="18" charset="0"/>
                            <a:cs typeface="Arial" pitchFamily="34" charset="0"/>
                          </a:rPr>
                          <m:t>𝑡</m:t>
                        </m:r>
                      </m:oMath>
                    </m:oMathPara>
                  </a14:m>
                  <a:endParaRPr lang="en-US" sz="1200" dirty="0">
                    <a:solidFill>
                      <a:schemeClr val="accent2"/>
                    </a:solidFill>
                    <a:latin typeface="Arial" pitchFamily="34" charset="0"/>
                    <a:cs typeface="Arial" pitchFamily="34"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6934200" y="4311134"/>
                  <a:ext cx="220188" cy="184666"/>
                </a:xfrm>
                <a:prstGeom prst="rect">
                  <a:avLst/>
                </a:prstGeom>
                <a:blipFill rotWithShape="0">
                  <a:blip r:embed="rId19"/>
                  <a:stretch>
                    <a:fillRect l="-5556" r="-11111" b="-3226"/>
                  </a:stretch>
                </a:blipFill>
              </p:spPr>
              <p:txBody>
                <a:bodyPr/>
                <a:lstStyle/>
                <a:p>
                  <a:r>
                    <a:rPr lang="en-US">
                      <a:noFill/>
                    </a:rPr>
                    <a:t> </a:t>
                  </a:r>
                </a:p>
              </p:txBody>
            </p:sp>
          </mc:Fallback>
        </mc:AlternateContent>
        <p:cxnSp>
          <p:nvCxnSpPr>
            <p:cNvPr id="26" name="Straight Arrow Connector 25"/>
            <p:cNvCxnSpPr/>
            <p:nvPr/>
          </p:nvCxnSpPr>
          <p:spPr>
            <a:xfrm flipV="1">
              <a:off x="6399231" y="4087368"/>
              <a:ext cx="587991" cy="49377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178"/>
                <p:cNvSpPr txBox="1"/>
                <p:nvPr/>
              </p:nvSpPr>
              <p:spPr>
                <a:xfrm>
                  <a:off x="6842790" y="3886200"/>
                  <a:ext cx="1676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accent2"/>
                            </a:solidFill>
                            <a:latin typeface="Cambria Math" panose="02040503050406030204" pitchFamily="18" charset="0"/>
                            <a:ea typeface="Cambria Math" panose="02040503050406030204" pitchFamily="18" charset="0"/>
                            <a:cs typeface="Arial" pitchFamily="34" charset="0"/>
                          </a:rPr>
                          <m:t>𝑉</m:t>
                        </m:r>
                      </m:oMath>
                    </m:oMathPara>
                  </a14:m>
                  <a:endParaRPr lang="en-US" sz="1400" dirty="0">
                    <a:solidFill>
                      <a:schemeClr val="accent2"/>
                    </a:solidFill>
                    <a:latin typeface="Arial" pitchFamily="34" charset="0"/>
                    <a:cs typeface="Arial" pitchFamily="34" charset="0"/>
                  </a:endParaRPr>
                </a:p>
              </p:txBody>
            </p:sp>
          </mc:Choice>
          <mc:Fallback xmlns="">
            <p:sp>
              <p:nvSpPr>
                <p:cNvPr id="179" name="TextBox 178"/>
                <p:cNvSpPr txBox="1">
                  <a:spLocks noRot="1" noChangeAspect="1" noMove="1" noResize="1" noEditPoints="1" noAdjustHandles="1" noChangeArrowheads="1" noChangeShapeType="1" noTextEdit="1"/>
                </p:cNvSpPr>
                <p:nvPr/>
              </p:nvSpPr>
              <p:spPr>
                <a:xfrm>
                  <a:off x="6842790" y="3886200"/>
                  <a:ext cx="167610" cy="215444"/>
                </a:xfrm>
                <a:prstGeom prst="rect">
                  <a:avLst/>
                </a:prstGeom>
                <a:blipFill rotWithShape="0">
                  <a:blip r:embed="rId20"/>
                  <a:stretch>
                    <a:fillRect l="-21429" r="-14286" b="-5714"/>
                  </a:stretch>
                </a:blipFill>
              </p:spPr>
              <p:txBody>
                <a:bodyPr/>
                <a:lstStyle/>
                <a:p>
                  <a:r>
                    <a:rPr lang="en-US">
                      <a:noFill/>
                    </a:rPr>
                    <a:t> </a:t>
                  </a:r>
                </a:p>
              </p:txBody>
            </p:sp>
          </mc:Fallback>
        </mc:AlternateContent>
      </p:grpSp>
    </p:spTree>
    <p:extLst>
      <p:ext uri="{BB962C8B-B14F-4D97-AF65-F5344CB8AC3E}">
        <p14:creationId xmlns:p14="http://schemas.microsoft.com/office/powerpoint/2010/main" val="326651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xit" presetSubtype="0" fill="hold" nodeType="withEffect">
                                  <p:stCondLst>
                                    <p:cond delay="0"/>
                                  </p:stCondLst>
                                  <p:childTnLst>
                                    <p:animEffect transition="out" filter="fade">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fade">
                                      <p:cBhvr>
                                        <p:cTn id="71" dur="500"/>
                                        <p:tgtEl>
                                          <p:spTgt spid="128"/>
                                        </p:tgtEl>
                                      </p:cBhvr>
                                    </p:animEffect>
                                  </p:childTnLst>
                                </p:cTn>
                              </p:par>
                              <p:par>
                                <p:cTn id="72" presetID="10" presetClass="entr" presetSubtype="0" fill="hold"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par>
                                <p:cTn id="75" presetID="10" presetClass="exit" presetSubtype="0" fill="hold"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par>
                                <p:cTn id="86" presetID="10" presetClass="entr" presetSubtype="0" fill="hold"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500"/>
                                        <p:tgtEl>
                                          <p:spTgt spid="7"/>
                                        </p:tgtEl>
                                      </p:cBhvr>
                                    </p:animEffect>
                                  </p:childTnLst>
                                </p:cTn>
                              </p:par>
                              <p:par>
                                <p:cTn id="89" presetID="10" presetClass="entr" presetSubtype="0" fill="hold" nodeType="withEffect">
                                  <p:stCondLst>
                                    <p:cond delay="0"/>
                                  </p:stCondLst>
                                  <p:childTnLst>
                                    <p:set>
                                      <p:cBhvr>
                                        <p:cTn id="90" dur="1" fill="hold">
                                          <p:stCondLst>
                                            <p:cond delay="0"/>
                                          </p:stCondLst>
                                        </p:cTn>
                                        <p:tgtEl>
                                          <p:spTgt spid="121"/>
                                        </p:tgtEl>
                                        <p:attrNameLst>
                                          <p:attrName>style.visibility</p:attrName>
                                        </p:attrNameLst>
                                      </p:cBhvr>
                                      <p:to>
                                        <p:strVal val="visible"/>
                                      </p:to>
                                    </p:set>
                                    <p:animEffect transition="in" filter="fade">
                                      <p:cBhvr>
                                        <p:cTn id="91" dur="500"/>
                                        <p:tgtEl>
                                          <p:spTgt spid="1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29"/>
                                        </p:tgtEl>
                                        <p:attrNameLst>
                                          <p:attrName>style.visibility</p:attrName>
                                        </p:attrNameLst>
                                      </p:cBhvr>
                                      <p:to>
                                        <p:strVal val="visible"/>
                                      </p:to>
                                    </p:set>
                                    <p:animEffect transition="in" filter="fade">
                                      <p:cBhvr>
                                        <p:cTn id="94" dur="500"/>
                                        <p:tgtEl>
                                          <p:spTgt spid="1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animEffect transition="in" filter="fade">
                                      <p:cBhvr>
                                        <p:cTn id="97" dur="500"/>
                                        <p:tgtEl>
                                          <p:spTgt spid="161"/>
                                        </p:tgtEl>
                                      </p:cBhvr>
                                    </p:animEffect>
                                  </p:childTnLst>
                                </p:cTn>
                              </p:par>
                              <p:par>
                                <p:cTn id="98" presetID="10" presetClass="exit" presetSubtype="0" fill="hold" nodeType="withEffect">
                                  <p:stCondLst>
                                    <p:cond delay="0"/>
                                  </p:stCondLst>
                                  <p:childTnLst>
                                    <p:animEffect transition="out" filter="fade">
                                      <p:cBhvr>
                                        <p:cTn id="99" dur="500"/>
                                        <p:tgtEl>
                                          <p:spTgt spid="4"/>
                                        </p:tgtEl>
                                      </p:cBhvr>
                                    </p:animEffect>
                                    <p:set>
                                      <p:cBhvr>
                                        <p:cTn id="100" dur="1" fill="hold">
                                          <p:stCondLst>
                                            <p:cond delay="499"/>
                                          </p:stCondLst>
                                        </p:cTn>
                                        <p:tgtEl>
                                          <p:spTgt spid="4"/>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20"/>
                                        </p:tgtEl>
                                      </p:cBhvr>
                                    </p:animEffect>
                                    <p:set>
                                      <p:cBhvr>
                                        <p:cTn id="103" dur="1" fill="hold">
                                          <p:stCondLst>
                                            <p:cond delay="499"/>
                                          </p:stCondLst>
                                        </p:cTn>
                                        <p:tgtEl>
                                          <p:spTgt spid="12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par>
                                <p:cTn id="109" presetID="10" presetClass="entr" presetSubtype="0" fill="hold" nodeType="with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500"/>
                                        <p:tgtEl>
                                          <p:spTgt spid="67"/>
                                        </p:tgtEl>
                                      </p:cBhvr>
                                    </p:animEffect>
                                  </p:childTnLst>
                                </p:cTn>
                              </p:par>
                              <p:par>
                                <p:cTn id="112" presetID="10" presetClass="entr" presetSubtype="0" fill="hold" nodeType="with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fade">
                                      <p:cBhvr>
                                        <p:cTn id="114" dur="500"/>
                                        <p:tgtEl>
                                          <p:spTgt spid="1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57"/>
                                        </p:tgtEl>
                                        <p:attrNameLst>
                                          <p:attrName>style.visibility</p:attrName>
                                        </p:attrNameLst>
                                      </p:cBhvr>
                                      <p:to>
                                        <p:strVal val="visible"/>
                                      </p:to>
                                    </p:set>
                                    <p:animEffect transition="in" filter="fade">
                                      <p:cBhvr>
                                        <p:cTn id="117" dur="500"/>
                                        <p:tgtEl>
                                          <p:spTgt spid="15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31"/>
                                        </p:tgtEl>
                                        <p:attrNameLst>
                                          <p:attrName>style.visibility</p:attrName>
                                        </p:attrNameLst>
                                      </p:cBhvr>
                                      <p:to>
                                        <p:strVal val="visible"/>
                                      </p:to>
                                    </p:set>
                                    <p:animEffect transition="in" filter="fade">
                                      <p:cBhvr>
                                        <p:cTn id="120" dur="500"/>
                                        <p:tgtEl>
                                          <p:spTgt spid="131"/>
                                        </p:tgtEl>
                                      </p:cBhvr>
                                    </p:animEffect>
                                  </p:childTnLst>
                                </p:cTn>
                              </p:par>
                              <p:par>
                                <p:cTn id="121" presetID="10" presetClass="exit" presetSubtype="0" fill="hold" nodeType="withEffect">
                                  <p:stCondLst>
                                    <p:cond delay="0"/>
                                  </p:stCondLst>
                                  <p:childTnLst>
                                    <p:animEffect transition="out" filter="fade">
                                      <p:cBhvr>
                                        <p:cTn id="122" dur="500"/>
                                        <p:tgtEl>
                                          <p:spTgt spid="9"/>
                                        </p:tgtEl>
                                      </p:cBhvr>
                                    </p:animEffect>
                                    <p:set>
                                      <p:cBhvr>
                                        <p:cTn id="123" dur="1" fill="hold">
                                          <p:stCondLst>
                                            <p:cond delay="499"/>
                                          </p:stCondLst>
                                        </p:cTn>
                                        <p:tgtEl>
                                          <p:spTgt spid="9"/>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21"/>
                                        </p:tgtEl>
                                      </p:cBhvr>
                                    </p:animEffect>
                                    <p:set>
                                      <p:cBhvr>
                                        <p:cTn id="126" dur="1" fill="hold">
                                          <p:stCondLst>
                                            <p:cond delay="499"/>
                                          </p:stCondLst>
                                        </p:cTn>
                                        <p:tgtEl>
                                          <p:spTgt spid="12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par>
                                <p:cTn id="132" presetID="10" presetClass="entr" presetSubtype="0" fill="hold" nodeType="withEffect">
                                  <p:stCondLst>
                                    <p:cond delay="0"/>
                                  </p:stCondLst>
                                  <p:childTnLst>
                                    <p:set>
                                      <p:cBhvr>
                                        <p:cTn id="133" dur="1" fill="hold">
                                          <p:stCondLst>
                                            <p:cond delay="0"/>
                                          </p:stCondLst>
                                        </p:cTn>
                                        <p:tgtEl>
                                          <p:spTgt spid="82"/>
                                        </p:tgtEl>
                                        <p:attrNameLst>
                                          <p:attrName>style.visibility</p:attrName>
                                        </p:attrNameLst>
                                      </p:cBhvr>
                                      <p:to>
                                        <p:strVal val="visible"/>
                                      </p:to>
                                    </p:set>
                                    <p:animEffect transition="in" filter="fade">
                                      <p:cBhvr>
                                        <p:cTn id="134" dur="500"/>
                                        <p:tgtEl>
                                          <p:spTgt spid="82"/>
                                        </p:tgtEl>
                                      </p:cBhvr>
                                    </p:animEffect>
                                  </p:childTnLst>
                                </p:cTn>
                              </p:par>
                              <p:par>
                                <p:cTn id="135" presetID="10" presetClass="entr" presetSubtype="0" fill="hold" nodeType="with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fade">
                                      <p:cBhvr>
                                        <p:cTn id="137" dur="500"/>
                                        <p:tgtEl>
                                          <p:spTgt spid="12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4"/>
                                        </p:tgtEl>
                                        <p:attrNameLst>
                                          <p:attrName>style.visibility</p:attrName>
                                        </p:attrNameLst>
                                      </p:cBhvr>
                                      <p:to>
                                        <p:strVal val="visible"/>
                                      </p:to>
                                    </p:set>
                                    <p:animEffect transition="in" filter="fade">
                                      <p:cBhvr>
                                        <p:cTn id="140" dur="500"/>
                                        <p:tgtEl>
                                          <p:spTgt spid="15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animEffect transition="in" filter="fade">
                                      <p:cBhvr>
                                        <p:cTn id="143" dur="500"/>
                                        <p:tgtEl>
                                          <p:spTgt spid="133"/>
                                        </p:tgtEl>
                                      </p:cBhvr>
                                    </p:animEffect>
                                  </p:childTnLst>
                                </p:cTn>
                              </p:par>
                              <p:par>
                                <p:cTn id="144" presetID="10" presetClass="exit" presetSubtype="0" fill="hold" nodeType="withEffect">
                                  <p:stCondLst>
                                    <p:cond delay="0"/>
                                  </p:stCondLst>
                                  <p:childTnLst>
                                    <p:animEffect transition="out" filter="fade">
                                      <p:cBhvr>
                                        <p:cTn id="145" dur="500"/>
                                        <p:tgtEl>
                                          <p:spTgt spid="5"/>
                                        </p:tgtEl>
                                      </p:cBhvr>
                                    </p:animEffect>
                                    <p:set>
                                      <p:cBhvr>
                                        <p:cTn id="146" dur="1" fill="hold">
                                          <p:stCondLst>
                                            <p:cond delay="499"/>
                                          </p:stCondLst>
                                        </p:cTn>
                                        <p:tgtEl>
                                          <p:spTgt spid="5"/>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22"/>
                                        </p:tgtEl>
                                      </p:cBhvr>
                                    </p:animEffect>
                                    <p:set>
                                      <p:cBhvr>
                                        <p:cTn id="149" dur="1" fill="hold">
                                          <p:stCondLst>
                                            <p:cond delay="499"/>
                                          </p:stCondLst>
                                        </p:cTn>
                                        <p:tgtEl>
                                          <p:spTgt spid="122"/>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fade">
                                      <p:cBhvr>
                                        <p:cTn id="154" dur="500"/>
                                        <p:tgtEl>
                                          <p:spTgt spid="4"/>
                                        </p:tgtEl>
                                      </p:cBhvr>
                                    </p:animEffect>
                                  </p:childTnLst>
                                </p:cTn>
                              </p:par>
                              <p:par>
                                <p:cTn id="155" presetID="10" presetClass="entr" presetSubtype="0" fill="hold" nodeType="withEffect">
                                  <p:stCondLst>
                                    <p:cond delay="0"/>
                                  </p:stCondLst>
                                  <p:childTnLst>
                                    <p:set>
                                      <p:cBhvr>
                                        <p:cTn id="156" dur="1" fill="hold">
                                          <p:stCondLst>
                                            <p:cond delay="0"/>
                                          </p:stCondLst>
                                        </p:cTn>
                                        <p:tgtEl>
                                          <p:spTgt spid="72"/>
                                        </p:tgtEl>
                                        <p:attrNameLst>
                                          <p:attrName>style.visibility</p:attrName>
                                        </p:attrNameLst>
                                      </p:cBhvr>
                                      <p:to>
                                        <p:strVal val="visible"/>
                                      </p:to>
                                    </p:set>
                                    <p:animEffect transition="in" filter="fade">
                                      <p:cBhvr>
                                        <p:cTn id="157" dur="500"/>
                                        <p:tgtEl>
                                          <p:spTgt spid="72"/>
                                        </p:tgtEl>
                                      </p:cBhvr>
                                    </p:animEffect>
                                  </p:childTnLst>
                                </p:cTn>
                              </p:par>
                              <p:par>
                                <p:cTn id="158" presetID="10" presetClass="entr" presetSubtype="0" fill="hold" nodeType="withEffect">
                                  <p:stCondLst>
                                    <p:cond delay="0"/>
                                  </p:stCondLst>
                                  <p:childTnLst>
                                    <p:set>
                                      <p:cBhvr>
                                        <p:cTn id="159" dur="1" fill="hold">
                                          <p:stCondLst>
                                            <p:cond delay="0"/>
                                          </p:stCondLst>
                                        </p:cTn>
                                        <p:tgtEl>
                                          <p:spTgt spid="123"/>
                                        </p:tgtEl>
                                        <p:attrNameLst>
                                          <p:attrName>style.visibility</p:attrName>
                                        </p:attrNameLst>
                                      </p:cBhvr>
                                      <p:to>
                                        <p:strVal val="visible"/>
                                      </p:to>
                                    </p:set>
                                    <p:animEffect transition="in" filter="fade">
                                      <p:cBhvr>
                                        <p:cTn id="160" dur="500"/>
                                        <p:tgtEl>
                                          <p:spTgt spid="12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58"/>
                                        </p:tgtEl>
                                        <p:attrNameLst>
                                          <p:attrName>style.visibility</p:attrName>
                                        </p:attrNameLst>
                                      </p:cBhvr>
                                      <p:to>
                                        <p:strVal val="visible"/>
                                      </p:to>
                                    </p:set>
                                    <p:animEffect transition="in" filter="fade">
                                      <p:cBhvr>
                                        <p:cTn id="163" dur="500"/>
                                        <p:tgtEl>
                                          <p:spTgt spid="158"/>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2"/>
                                        </p:tgtEl>
                                        <p:attrNameLst>
                                          <p:attrName>style.visibility</p:attrName>
                                        </p:attrNameLst>
                                      </p:cBhvr>
                                      <p:to>
                                        <p:strVal val="visible"/>
                                      </p:to>
                                    </p:set>
                                    <p:animEffect transition="in" filter="fade">
                                      <p:cBhvr>
                                        <p:cTn id="166" dur="500"/>
                                        <p:tgtEl>
                                          <p:spTgt spid="132"/>
                                        </p:tgtEl>
                                      </p:cBhvr>
                                    </p:animEffect>
                                  </p:childTnLst>
                                </p:cTn>
                              </p:par>
                              <p:par>
                                <p:cTn id="167" presetID="10" presetClass="exit" presetSubtype="0" fill="hold" nodeType="withEffect">
                                  <p:stCondLst>
                                    <p:cond delay="0"/>
                                  </p:stCondLst>
                                  <p:childTnLst>
                                    <p:animEffect transition="out" filter="fade">
                                      <p:cBhvr>
                                        <p:cTn id="168" dur="500"/>
                                        <p:tgtEl>
                                          <p:spTgt spid="7"/>
                                        </p:tgtEl>
                                      </p:cBhvr>
                                    </p:animEffect>
                                    <p:set>
                                      <p:cBhvr>
                                        <p:cTn id="169" dur="1" fill="hold">
                                          <p:stCondLst>
                                            <p:cond delay="499"/>
                                          </p:stCondLst>
                                        </p:cTn>
                                        <p:tgtEl>
                                          <p:spTgt spid="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24"/>
                                        </p:tgtEl>
                                      </p:cBhvr>
                                    </p:animEffect>
                                    <p:set>
                                      <p:cBhvr>
                                        <p:cTn id="172" dur="1" fill="hold">
                                          <p:stCondLst>
                                            <p:cond delay="499"/>
                                          </p:stCondLst>
                                        </p:cTn>
                                        <p:tgtEl>
                                          <p:spTgt spid="124"/>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5"/>
                                        </p:tgtEl>
                                        <p:attrNameLst>
                                          <p:attrName>style.visibility</p:attrName>
                                        </p:attrNameLst>
                                      </p:cBhvr>
                                      <p:to>
                                        <p:strVal val="visible"/>
                                      </p:to>
                                    </p:set>
                                    <p:animEffect transition="in" filter="fade">
                                      <p:cBhvr>
                                        <p:cTn id="177" dur="500"/>
                                        <p:tgtEl>
                                          <p:spTgt spid="5"/>
                                        </p:tgtEl>
                                      </p:cBhvr>
                                    </p:animEffect>
                                  </p:childTnLst>
                                </p:cTn>
                              </p:par>
                              <p:par>
                                <p:cTn id="178" presetID="10" presetClass="entr" presetSubtype="0" fill="hold" nodeType="withEffect">
                                  <p:stCondLst>
                                    <p:cond delay="0"/>
                                  </p:stCondLst>
                                  <p:childTnLst>
                                    <p:set>
                                      <p:cBhvr>
                                        <p:cTn id="179" dur="1" fill="hold">
                                          <p:stCondLst>
                                            <p:cond delay="0"/>
                                          </p:stCondLst>
                                        </p:cTn>
                                        <p:tgtEl>
                                          <p:spTgt spid="87"/>
                                        </p:tgtEl>
                                        <p:attrNameLst>
                                          <p:attrName>style.visibility</p:attrName>
                                        </p:attrNameLst>
                                      </p:cBhvr>
                                      <p:to>
                                        <p:strVal val="visible"/>
                                      </p:to>
                                    </p:set>
                                    <p:animEffect transition="in" filter="fade">
                                      <p:cBhvr>
                                        <p:cTn id="180" dur="500"/>
                                        <p:tgtEl>
                                          <p:spTgt spid="8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27"/>
                                        </p:tgtEl>
                                        <p:attrNameLst>
                                          <p:attrName>style.visibility</p:attrName>
                                        </p:attrNameLst>
                                      </p:cBhvr>
                                      <p:to>
                                        <p:strVal val="visible"/>
                                      </p:to>
                                    </p:set>
                                    <p:animEffect transition="in" filter="fade">
                                      <p:cBhvr>
                                        <p:cTn id="183" dur="500"/>
                                        <p:tgtEl>
                                          <p:spTgt spid="12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59"/>
                                        </p:tgtEl>
                                        <p:attrNameLst>
                                          <p:attrName>style.visibility</p:attrName>
                                        </p:attrNameLst>
                                      </p:cBhvr>
                                      <p:to>
                                        <p:strVal val="visible"/>
                                      </p:to>
                                    </p:set>
                                    <p:animEffect transition="in" filter="fade">
                                      <p:cBhvr>
                                        <p:cTn id="186" dur="500"/>
                                        <p:tgtEl>
                                          <p:spTgt spid="159"/>
                                        </p:tgtEl>
                                      </p:cBhvr>
                                    </p:animEffect>
                                  </p:childTnLst>
                                </p:cTn>
                              </p:par>
                              <p:par>
                                <p:cTn id="187" presetID="10" presetClass="exit" presetSubtype="0" fill="hold" nodeType="withEffect">
                                  <p:stCondLst>
                                    <p:cond delay="0"/>
                                  </p:stCondLst>
                                  <p:childTnLst>
                                    <p:animEffect transition="out" filter="fade">
                                      <p:cBhvr>
                                        <p:cTn id="188" dur="500"/>
                                        <p:tgtEl>
                                          <p:spTgt spid="8"/>
                                        </p:tgtEl>
                                      </p:cBhvr>
                                    </p:animEffect>
                                    <p:set>
                                      <p:cBhvr>
                                        <p:cTn id="189" dur="1" fill="hold">
                                          <p:stCondLst>
                                            <p:cond delay="499"/>
                                          </p:stCondLst>
                                        </p:cTn>
                                        <p:tgtEl>
                                          <p:spTgt spid="8"/>
                                        </p:tgtEl>
                                        <p:attrNameLst>
                                          <p:attrName>style.visibility</p:attrName>
                                        </p:attrNameLst>
                                      </p:cBhvr>
                                      <p:to>
                                        <p:strVal val="hidden"/>
                                      </p:to>
                                    </p:set>
                                  </p:childTnLst>
                                </p:cTn>
                              </p:par>
                              <p:par>
                                <p:cTn id="190" presetID="10" presetClass="exit" presetSubtype="0" fill="hold" nodeType="withEffect">
                                  <p:stCondLst>
                                    <p:cond delay="0"/>
                                  </p:stCondLst>
                                  <p:childTnLst>
                                    <p:animEffect transition="out" filter="fade">
                                      <p:cBhvr>
                                        <p:cTn id="191" dur="500"/>
                                        <p:tgtEl>
                                          <p:spTgt spid="123"/>
                                        </p:tgtEl>
                                      </p:cBhvr>
                                    </p:animEffect>
                                    <p:set>
                                      <p:cBhvr>
                                        <p:cTn id="192" dur="1" fill="hold">
                                          <p:stCondLst>
                                            <p:cond delay="499"/>
                                          </p:stCondLst>
                                        </p:cTn>
                                        <p:tgtEl>
                                          <p:spTgt spid="123"/>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24"/>
                                        </p:tgtEl>
                                        <p:attrNameLst>
                                          <p:attrName>style.visibility</p:attrName>
                                        </p:attrNameLst>
                                      </p:cBhvr>
                                      <p:to>
                                        <p:strVal val="visible"/>
                                      </p:to>
                                    </p:set>
                                    <p:animEffect transition="in" filter="fade">
                                      <p:cBhvr>
                                        <p:cTn id="197" dur="500"/>
                                        <p:tgtEl>
                                          <p:spTgt spid="24"/>
                                        </p:tgtEl>
                                      </p:cBhvr>
                                    </p:animEffect>
                                  </p:childTnLst>
                                </p:cTn>
                              </p:par>
                            </p:childTnLst>
                          </p:cTn>
                        </p:par>
                        <p:par>
                          <p:cTn id="198" fill="hold">
                            <p:stCondLst>
                              <p:cond delay="500"/>
                            </p:stCondLst>
                            <p:childTnLst>
                              <p:par>
                                <p:cTn id="199" presetID="10" presetClass="entr" presetSubtype="0" fill="hold" grpId="0" nodeType="afterEffect">
                                  <p:stCondLst>
                                    <p:cond delay="0"/>
                                  </p:stCondLst>
                                  <p:childTnLst>
                                    <p:set>
                                      <p:cBhvr>
                                        <p:cTn id="200" dur="1" fill="hold">
                                          <p:stCondLst>
                                            <p:cond delay="0"/>
                                          </p:stCondLst>
                                        </p:cTn>
                                        <p:tgtEl>
                                          <p:spTgt spid="21"/>
                                        </p:tgtEl>
                                        <p:attrNameLst>
                                          <p:attrName>style.visibility</p:attrName>
                                        </p:attrNameLst>
                                      </p:cBhvr>
                                      <p:to>
                                        <p:strVal val="visible"/>
                                      </p:to>
                                    </p:set>
                                    <p:animEffect transition="in" filter="fade">
                                      <p:cBhvr>
                                        <p:cTn id="201" dur="500"/>
                                        <p:tgtEl>
                                          <p:spTgt spid="21"/>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256"/>
                                        </p:tgtEl>
                                        <p:attrNameLst>
                                          <p:attrName>style.visibility</p:attrName>
                                        </p:attrNameLst>
                                      </p:cBhvr>
                                      <p:to>
                                        <p:strVal val="visible"/>
                                      </p:to>
                                    </p:set>
                                    <p:animEffect transition="in" filter="fade">
                                      <p:cBhvr>
                                        <p:cTn id="206"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0" grpId="0" animBg="1"/>
      <p:bldP spid="51" grpId="0" animBg="1"/>
      <p:bldP spid="10" grpId="0"/>
      <p:bldP spid="47" grpId="0"/>
      <p:bldP spid="48" grpId="0"/>
      <p:bldP spid="18" grpId="0"/>
      <p:bldP spid="126" grpId="0"/>
      <p:bldP spid="127" grpId="0"/>
      <p:bldP spid="128" grpId="0"/>
      <p:bldP spid="129" grpId="0"/>
      <p:bldP spid="131" grpId="0"/>
      <p:bldP spid="132" grpId="0"/>
      <p:bldP spid="133" grpId="0"/>
      <p:bldP spid="21" grpId="0" animBg="1"/>
      <p:bldP spid="23" grpId="0" animBg="1"/>
      <p:bldP spid="153" grpId="0" animBg="1"/>
      <p:bldP spid="154" grpId="0" animBg="1"/>
      <p:bldP spid="157" grpId="0" animBg="1"/>
      <p:bldP spid="158" grpId="0" animBg="1"/>
      <p:bldP spid="159" grpId="0" animBg="1"/>
      <p:bldP spid="1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5307" t="20997" r="2626" b="8912"/>
          <a:stretch/>
        </p:blipFill>
        <p:spPr>
          <a:xfrm>
            <a:off x="1417322" y="2209800"/>
            <a:ext cx="6278878" cy="3535698"/>
          </a:xfrm>
          <a:prstGeom prst="rect">
            <a:avLst/>
          </a:prstGeom>
        </p:spPr>
      </p:pic>
      <p:sp>
        <p:nvSpPr>
          <p:cNvPr id="2" name="Title 1"/>
          <p:cNvSpPr>
            <a:spLocks noGrp="1"/>
          </p:cNvSpPr>
          <p:nvPr>
            <p:ph type="title"/>
          </p:nvPr>
        </p:nvSpPr>
        <p:spPr/>
        <p:txBody>
          <a:bodyPr/>
          <a:lstStyle/>
          <a:p>
            <a:r>
              <a:rPr lang="en-US" dirty="0"/>
              <a:t>Power quality and harmonic analysis</a:t>
            </a:r>
            <a:br>
              <a:rPr lang="en-US" dirty="0"/>
            </a:br>
            <a:r>
              <a:rPr lang="en-US" sz="2400" dirty="0" smtClean="0">
                <a:solidFill>
                  <a:schemeClr val="accent4"/>
                </a:solidFill>
              </a:rPr>
              <a:t>Comparing </a:t>
            </a:r>
            <a:r>
              <a:rPr lang="en-US" sz="2400" dirty="0">
                <a:solidFill>
                  <a:schemeClr val="accent4"/>
                </a:solidFill>
              </a:rPr>
              <a:t>s</a:t>
            </a:r>
            <a:r>
              <a:rPr lang="en-US" sz="2400" dirty="0" smtClean="0">
                <a:solidFill>
                  <a:schemeClr val="accent4"/>
                </a:solidFill>
              </a:rPr>
              <a:t>witching </a:t>
            </a:r>
            <a:r>
              <a:rPr lang="en-US" sz="2400" dirty="0">
                <a:solidFill>
                  <a:schemeClr val="accent4"/>
                </a:solidFill>
              </a:rPr>
              <a:t>strategies</a:t>
            </a:r>
            <a:endParaRPr lang="en-US" dirty="0"/>
          </a:p>
        </p:txBody>
      </p:sp>
      <p:sp>
        <p:nvSpPr>
          <p:cNvPr id="4" name="TextBox 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pmsm_detailed_drive</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7" name="Curved Right Arrow 6"/>
          <p:cNvSpPr/>
          <p:nvPr/>
        </p:nvSpPr>
        <p:spPr>
          <a:xfrm rot="6886810">
            <a:off x="4614706" y="555459"/>
            <a:ext cx="1285611" cy="3770117"/>
          </a:xfrm>
          <a:prstGeom prst="curvedRightArrow">
            <a:avLst>
              <a:gd name="adj1" fmla="val 7672"/>
              <a:gd name="adj2" fmla="val 19053"/>
              <a:gd name="adj3" fmla="val 184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3" name="Curved Right Arrow 2"/>
          <p:cNvSpPr/>
          <p:nvPr/>
        </p:nvSpPr>
        <p:spPr>
          <a:xfrm rot="6886810">
            <a:off x="5123524" y="1321028"/>
            <a:ext cx="1104900" cy="2789952"/>
          </a:xfrm>
          <a:prstGeom prst="curvedRightArrow">
            <a:avLst>
              <a:gd name="adj1" fmla="val 8439"/>
              <a:gd name="adj2" fmla="val 22993"/>
              <a:gd name="adj3" fmla="val 2183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latin typeface="Arial" pitchFamily="34" charset="0"/>
              <a:cs typeface="Arial" pitchFamily="34" charset="0"/>
            </a:endParaRPr>
          </a:p>
        </p:txBody>
      </p:sp>
      <p:sp>
        <p:nvSpPr>
          <p:cNvPr id="5" name="TextBox 4"/>
          <p:cNvSpPr txBox="1"/>
          <p:nvPr/>
        </p:nvSpPr>
        <p:spPr>
          <a:xfrm>
            <a:off x="5715000" y="1447800"/>
            <a:ext cx="2856872" cy="523220"/>
          </a:xfrm>
          <a:prstGeom prst="rect">
            <a:avLst/>
          </a:prstGeom>
          <a:noFill/>
        </p:spPr>
        <p:txBody>
          <a:bodyPr wrap="none" rtlCol="0">
            <a:spAutoFit/>
          </a:bodyPr>
          <a:lstStyle/>
          <a:p>
            <a:pPr algn="ctr"/>
            <a:r>
              <a:rPr lang="en-US" sz="1400" b="1" dirty="0" smtClean="0">
                <a:solidFill>
                  <a:schemeClr val="accent5">
                    <a:lumMod val="50000"/>
                  </a:schemeClr>
                </a:solidFill>
                <a:latin typeface="Arial" pitchFamily="34" charset="0"/>
                <a:cs typeface="Arial" pitchFamily="34" charset="0"/>
              </a:rPr>
              <a:t>Outer loop:</a:t>
            </a:r>
            <a:r>
              <a:rPr lang="en-US" sz="1400" dirty="0" smtClean="0">
                <a:solidFill>
                  <a:schemeClr val="accent5">
                    <a:lumMod val="50000"/>
                  </a:schemeClr>
                </a:solidFill>
                <a:latin typeface="Arial" pitchFamily="34" charset="0"/>
                <a:cs typeface="Arial" pitchFamily="34" charset="0"/>
              </a:rPr>
              <a:t> speed control</a:t>
            </a:r>
          </a:p>
          <a:p>
            <a:pPr algn="ctr"/>
            <a:r>
              <a:rPr lang="en-US" sz="1400" b="1" dirty="0" smtClean="0">
                <a:solidFill>
                  <a:schemeClr val="accent5">
                    <a:lumMod val="50000"/>
                  </a:schemeClr>
                </a:solidFill>
                <a:latin typeface="Arial" pitchFamily="34" charset="0"/>
                <a:cs typeface="Arial" pitchFamily="34" charset="0"/>
              </a:rPr>
              <a:t>Inner loop:</a:t>
            </a:r>
            <a:r>
              <a:rPr lang="en-US" sz="1400" dirty="0" smtClean="0">
                <a:solidFill>
                  <a:schemeClr val="accent5">
                    <a:lumMod val="50000"/>
                  </a:schemeClr>
                </a:solidFill>
                <a:latin typeface="Arial" pitchFamily="34" charset="0"/>
                <a:cs typeface="Arial" pitchFamily="34" charset="0"/>
              </a:rPr>
              <a:t> current/torque control</a:t>
            </a:r>
            <a:endParaRPr lang="en-US" sz="14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16024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701" t="23163" r="2226" b="7828"/>
          <a:stretch/>
        </p:blipFill>
        <p:spPr>
          <a:xfrm>
            <a:off x="1805956" y="1676400"/>
            <a:ext cx="4846276" cy="2468859"/>
          </a:xfrm>
          <a:prstGeom prst="rect">
            <a:avLst/>
          </a:prstGeom>
        </p:spPr>
      </p:pic>
      <p:sp>
        <p:nvSpPr>
          <p:cNvPr id="2" name="Title 1"/>
          <p:cNvSpPr>
            <a:spLocks noGrp="1"/>
          </p:cNvSpPr>
          <p:nvPr>
            <p:ph type="title"/>
          </p:nvPr>
        </p:nvSpPr>
        <p:spPr/>
        <p:txBody>
          <a:bodyPr/>
          <a:lstStyle/>
          <a:p>
            <a:r>
              <a:rPr lang="en-US" dirty="0" smtClean="0"/>
              <a:t>Control design and linearization</a:t>
            </a:r>
            <a:r>
              <a:rPr lang="en-US" dirty="0" smtClean="0">
                <a:sym typeface="Wingdings" panose="05000000000000000000" pitchFamily="2" charset="2"/>
              </a:rPr>
              <a:t/>
            </a:r>
            <a:br>
              <a:rPr lang="en-US" dirty="0" smtClean="0">
                <a:sym typeface="Wingdings" panose="05000000000000000000" pitchFamily="2" charset="2"/>
              </a:rPr>
            </a:br>
            <a:r>
              <a:rPr lang="en-US" sz="2400" dirty="0" smtClean="0">
                <a:solidFill>
                  <a:schemeClr val="accent4"/>
                </a:solidFill>
                <a:sym typeface="Wingdings" panose="05000000000000000000" pitchFamily="2" charset="2"/>
              </a:rPr>
              <a:t>Detailed and average transistor bridges</a:t>
            </a:r>
            <a:endParaRPr lang="en-US" sz="2400" dirty="0">
              <a:solidFill>
                <a:schemeClr val="accent4"/>
              </a:solidFill>
            </a:endParaRPr>
          </a:p>
        </p:txBody>
      </p:sp>
      <p:sp>
        <p:nvSpPr>
          <p:cNvPr id="9" name="TextBox 8"/>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igbt_power_inverter_det</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0" name="Oval 9"/>
          <p:cNvSpPr/>
          <p:nvPr/>
        </p:nvSpPr>
        <p:spPr>
          <a:xfrm>
            <a:off x="1664208" y="4681728"/>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1</a:t>
            </a:r>
          </a:p>
        </p:txBody>
      </p:sp>
      <p:pic>
        <p:nvPicPr>
          <p:cNvPr id="11" name="Picture 10"/>
          <p:cNvPicPr>
            <a:picLocks noChangeAspect="1"/>
          </p:cNvPicPr>
          <p:nvPr/>
        </p:nvPicPr>
        <p:blipFill rotWithShape="1">
          <a:blip r:embed="rId3"/>
          <a:srcRect l="3399" t="5421" r="4951" b="6626"/>
          <a:stretch/>
        </p:blipFill>
        <p:spPr>
          <a:xfrm>
            <a:off x="5849634" y="2242798"/>
            <a:ext cx="2697466" cy="333760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cxnSp>
        <p:nvCxnSpPr>
          <p:cNvPr id="12" name="Straight Arrow Connector 11"/>
          <p:cNvCxnSpPr/>
          <p:nvPr/>
        </p:nvCxnSpPr>
        <p:spPr>
          <a:xfrm flipH="1" flipV="1">
            <a:off x="2971800" y="3429000"/>
            <a:ext cx="3810000" cy="160020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55534" y="4419600"/>
            <a:ext cx="2926066" cy="1077218"/>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Switch the inverter bridge to an average voltage model and comment through the PWM signal generator</a:t>
            </a:r>
            <a:endParaRPr lang="en-US" sz="16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00738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design and linearization</a:t>
            </a:r>
            <a:r>
              <a:rPr lang="en-US" dirty="0" smtClean="0">
                <a:sym typeface="Wingdings" panose="05000000000000000000" pitchFamily="2" charset="2"/>
              </a:rPr>
              <a:t/>
            </a:r>
            <a:br>
              <a:rPr lang="en-US" dirty="0" smtClean="0">
                <a:sym typeface="Wingdings" panose="05000000000000000000" pitchFamily="2" charset="2"/>
              </a:rPr>
            </a:br>
            <a:r>
              <a:rPr lang="en-US" sz="2400" dirty="0" smtClean="0">
                <a:solidFill>
                  <a:schemeClr val="accent4"/>
                </a:solidFill>
                <a:sym typeface="Wingdings" panose="05000000000000000000" pitchFamily="2" charset="2"/>
              </a:rPr>
              <a:t>Detailed and average transistor bridges</a:t>
            </a:r>
            <a:endParaRPr lang="en-US" sz="2400" dirty="0">
              <a:solidFill>
                <a:schemeClr val="accent4"/>
              </a:solidFill>
            </a:endParaRPr>
          </a:p>
        </p:txBody>
      </p:sp>
      <p:sp>
        <p:nvSpPr>
          <p:cNvPr id="9" name="TextBox 8"/>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0" name="Oval 9"/>
          <p:cNvSpPr/>
          <p:nvPr/>
        </p:nvSpPr>
        <p:spPr>
          <a:xfrm>
            <a:off x="1664208" y="4681728"/>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a:t>
            </a:r>
            <a:endParaRPr lang="en-US" sz="2400" b="1" dirty="0" smtClean="0">
              <a:latin typeface="Arial" pitchFamily="34" charset="0"/>
              <a:cs typeface="Arial" pitchFamily="34" charset="0"/>
            </a:endParaRPr>
          </a:p>
        </p:txBody>
      </p:sp>
      <p:sp>
        <p:nvSpPr>
          <p:cNvPr id="13" name="TextBox 12"/>
          <p:cNvSpPr txBox="1"/>
          <p:nvPr/>
        </p:nvSpPr>
        <p:spPr>
          <a:xfrm>
            <a:off x="2255534" y="4564559"/>
            <a:ext cx="3307066"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Adjust the simulation mode and sampling rates appropriately</a:t>
            </a:r>
          </a:p>
          <a:p>
            <a:r>
              <a:rPr lang="en-US" sz="1200" dirty="0" smtClean="0">
                <a:solidFill>
                  <a:schemeClr val="accent5">
                    <a:lumMod val="50000"/>
                  </a:schemeClr>
                </a:solidFill>
                <a:latin typeface="Arial" pitchFamily="34" charset="0"/>
                <a:cs typeface="Arial" pitchFamily="34" charset="0"/>
              </a:rPr>
              <a:t>Notice that the controller runs at a 10 kHz rate</a:t>
            </a:r>
            <a:endParaRPr lang="en-US" sz="1200" dirty="0">
              <a:solidFill>
                <a:schemeClr val="accent5">
                  <a:lumMod val="50000"/>
                </a:schemeClr>
              </a:solidFill>
              <a:latin typeface="Arial" pitchFamily="34" charset="0"/>
              <a:cs typeface="Arial" pitchFamily="34" charset="0"/>
            </a:endParaRPr>
          </a:p>
        </p:txBody>
      </p:sp>
      <p:pic>
        <p:nvPicPr>
          <p:cNvPr id="3" name="Picture 2"/>
          <p:cNvPicPr>
            <a:picLocks noChangeAspect="1"/>
          </p:cNvPicPr>
          <p:nvPr/>
        </p:nvPicPr>
        <p:blipFill rotWithShape="1">
          <a:blip r:embed="rId2"/>
          <a:srcRect l="5700" t="23163" r="3095" b="7828"/>
          <a:stretch/>
        </p:blipFill>
        <p:spPr>
          <a:xfrm>
            <a:off x="1810512" y="1676400"/>
            <a:ext cx="4800589" cy="2468859"/>
          </a:xfrm>
          <a:prstGeom prst="rect">
            <a:avLst/>
          </a:prstGeom>
        </p:spPr>
      </p:pic>
    </p:spTree>
    <p:extLst>
      <p:ext uri="{BB962C8B-B14F-4D97-AF65-F5344CB8AC3E}">
        <p14:creationId xmlns:p14="http://schemas.microsoft.com/office/powerpoint/2010/main" val="4289514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0512" y="1676399"/>
            <a:ext cx="4818889" cy="2468860"/>
            <a:chOff x="1810512" y="1676399"/>
            <a:chExt cx="4818889" cy="2468860"/>
          </a:xfrm>
        </p:grpSpPr>
        <p:pic>
          <p:nvPicPr>
            <p:cNvPr id="12" name="Picture 11"/>
            <p:cNvPicPr>
              <a:picLocks noChangeAspect="1"/>
            </p:cNvPicPr>
            <p:nvPr/>
          </p:nvPicPr>
          <p:blipFill rotWithShape="1">
            <a:blip r:embed="rId2"/>
            <a:srcRect l="5700" t="23163" r="3095" b="7828"/>
            <a:stretch/>
          </p:blipFill>
          <p:spPr>
            <a:xfrm>
              <a:off x="1810512" y="1676400"/>
              <a:ext cx="4800589" cy="2468859"/>
            </a:xfrm>
            <a:prstGeom prst="rect">
              <a:avLst/>
            </a:prstGeom>
          </p:spPr>
        </p:pic>
        <p:sp>
          <p:nvSpPr>
            <p:cNvPr id="3" name="Rectangle 2"/>
            <p:cNvSpPr/>
            <p:nvPr/>
          </p:nvSpPr>
          <p:spPr>
            <a:xfrm>
              <a:off x="1810513" y="1676399"/>
              <a:ext cx="4818888" cy="24688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4" name="Picture 3"/>
          <p:cNvPicPr>
            <a:picLocks noChangeAspect="1"/>
          </p:cNvPicPr>
          <p:nvPr/>
        </p:nvPicPr>
        <p:blipFill rotWithShape="1">
          <a:blip r:embed="rId3"/>
          <a:srcRect l="5700" t="23163" r="7438" b="32109"/>
          <a:stretch/>
        </p:blipFill>
        <p:spPr>
          <a:xfrm>
            <a:off x="533405" y="2514600"/>
            <a:ext cx="4571995" cy="1600184"/>
          </a:xfrm>
          <a:prstGeom prst="rect">
            <a:avLst/>
          </a:prstGeom>
        </p:spPr>
      </p:pic>
      <p:sp>
        <p:nvSpPr>
          <p:cNvPr id="2" name="Title 1"/>
          <p:cNvSpPr>
            <a:spLocks noGrp="1"/>
          </p:cNvSpPr>
          <p:nvPr>
            <p:ph type="title"/>
          </p:nvPr>
        </p:nvSpPr>
        <p:spPr/>
        <p:txBody>
          <a:bodyPr/>
          <a:lstStyle/>
          <a:p>
            <a:r>
              <a:rPr lang="en-US" dirty="0" smtClean="0"/>
              <a:t>Control design and linearization</a:t>
            </a:r>
            <a:r>
              <a:rPr lang="en-US" dirty="0" smtClean="0">
                <a:sym typeface="Wingdings" panose="05000000000000000000" pitchFamily="2" charset="2"/>
              </a:rPr>
              <a:t/>
            </a:r>
            <a:br>
              <a:rPr lang="en-US" dirty="0" smtClean="0">
                <a:sym typeface="Wingdings" panose="05000000000000000000" pitchFamily="2" charset="2"/>
              </a:rPr>
            </a:br>
            <a:r>
              <a:rPr lang="en-US" sz="2400" dirty="0" smtClean="0">
                <a:solidFill>
                  <a:schemeClr val="accent4"/>
                </a:solidFill>
                <a:sym typeface="Wingdings" panose="05000000000000000000" pitchFamily="2" charset="2"/>
              </a:rPr>
              <a:t>Detailed and average transistor bridges</a:t>
            </a:r>
            <a:endParaRPr lang="en-US" sz="2400" dirty="0">
              <a:solidFill>
                <a:schemeClr val="accent4"/>
              </a:solidFill>
            </a:endParaRPr>
          </a:p>
        </p:txBody>
      </p:sp>
      <p:sp>
        <p:nvSpPr>
          <p:cNvPr id="9" name="TextBox 8"/>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0" name="Oval 9"/>
          <p:cNvSpPr/>
          <p:nvPr/>
        </p:nvSpPr>
        <p:spPr>
          <a:xfrm>
            <a:off x="685800" y="466344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3</a:t>
            </a:r>
          </a:p>
        </p:txBody>
      </p:sp>
      <p:sp>
        <p:nvSpPr>
          <p:cNvPr id="11" name="TextBox 10"/>
          <p:cNvSpPr txBox="1"/>
          <p:nvPr/>
        </p:nvSpPr>
        <p:spPr>
          <a:xfrm>
            <a:off x="1264934" y="4645152"/>
            <a:ext cx="4373866" cy="830997"/>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Open the </a:t>
            </a:r>
            <a:r>
              <a:rPr lang="en-US" sz="1600" b="1" dirty="0" smtClean="0">
                <a:solidFill>
                  <a:schemeClr val="accent5">
                    <a:lumMod val="50000"/>
                  </a:schemeClr>
                </a:solidFill>
                <a:latin typeface="Arial" pitchFamily="34" charset="0"/>
                <a:cs typeface="Arial" pitchFamily="34" charset="0"/>
              </a:rPr>
              <a:t>PID tuner </a:t>
            </a:r>
            <a:r>
              <a:rPr lang="en-US" sz="1600" dirty="0" smtClean="0">
                <a:solidFill>
                  <a:schemeClr val="accent5">
                    <a:lumMod val="50000"/>
                  </a:schemeClr>
                </a:solidFill>
                <a:latin typeface="Arial" pitchFamily="34" charset="0"/>
                <a:cs typeface="Arial" pitchFamily="34" charset="0"/>
              </a:rPr>
              <a:t>app from the V</a:t>
            </a:r>
            <a:r>
              <a:rPr lang="en-US" sz="1600" baseline="-25000" dirty="0" smtClean="0">
                <a:solidFill>
                  <a:schemeClr val="accent5">
                    <a:lumMod val="50000"/>
                  </a:schemeClr>
                </a:solidFill>
                <a:latin typeface="Arial" pitchFamily="34" charset="0"/>
                <a:cs typeface="Arial" pitchFamily="34" charset="0"/>
              </a:rPr>
              <a:t>d</a:t>
            </a:r>
            <a:r>
              <a:rPr lang="en-US" sz="1600" dirty="0" smtClean="0">
                <a:solidFill>
                  <a:schemeClr val="accent5">
                    <a:lumMod val="50000"/>
                  </a:schemeClr>
                </a:solidFill>
                <a:latin typeface="Arial" pitchFamily="34" charset="0"/>
                <a:cs typeface="Arial" pitchFamily="34" charset="0"/>
              </a:rPr>
              <a:t> controller and re-linearize the closed loop based on the model at a simulation snapshot of 0.2 seconds </a:t>
            </a:r>
          </a:p>
        </p:txBody>
      </p:sp>
      <p:pic>
        <p:nvPicPr>
          <p:cNvPr id="18" name="Picture 17"/>
          <p:cNvPicPr>
            <a:picLocks/>
          </p:cNvPicPr>
          <p:nvPr/>
        </p:nvPicPr>
        <p:blipFill>
          <a:blip r:embed="rId4"/>
          <a:stretch>
            <a:fillRect/>
          </a:stretch>
        </p:blipFill>
        <p:spPr>
          <a:xfrm>
            <a:off x="3657600" y="1444752"/>
            <a:ext cx="3538728" cy="249631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Picture 12"/>
          <p:cNvPicPr>
            <a:picLocks noChangeAspect="1"/>
          </p:cNvPicPr>
          <p:nvPr/>
        </p:nvPicPr>
        <p:blipFill>
          <a:blip r:embed="rId5"/>
          <a:stretch>
            <a:fillRect/>
          </a:stretch>
        </p:blipFill>
        <p:spPr>
          <a:xfrm>
            <a:off x="5791200" y="2819189"/>
            <a:ext cx="2339543" cy="243861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4" name="Rectangle 13"/>
          <p:cNvSpPr/>
          <p:nvPr/>
        </p:nvSpPr>
        <p:spPr>
          <a:xfrm>
            <a:off x="5791201" y="4373857"/>
            <a:ext cx="2339542" cy="42674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383798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0512" y="1676399"/>
            <a:ext cx="4818889" cy="2468860"/>
            <a:chOff x="1810512" y="1676399"/>
            <a:chExt cx="4818889" cy="2468860"/>
          </a:xfrm>
        </p:grpSpPr>
        <p:pic>
          <p:nvPicPr>
            <p:cNvPr id="12" name="Picture 11"/>
            <p:cNvPicPr>
              <a:picLocks noChangeAspect="1"/>
            </p:cNvPicPr>
            <p:nvPr/>
          </p:nvPicPr>
          <p:blipFill rotWithShape="1">
            <a:blip r:embed="rId2"/>
            <a:srcRect l="5700" t="23163" r="3095" b="7828"/>
            <a:stretch/>
          </p:blipFill>
          <p:spPr>
            <a:xfrm>
              <a:off x="1810512" y="1676400"/>
              <a:ext cx="4800589" cy="2468859"/>
            </a:xfrm>
            <a:prstGeom prst="rect">
              <a:avLst/>
            </a:prstGeom>
          </p:spPr>
        </p:pic>
        <p:sp>
          <p:nvSpPr>
            <p:cNvPr id="3" name="Rectangle 2"/>
            <p:cNvSpPr/>
            <p:nvPr/>
          </p:nvSpPr>
          <p:spPr>
            <a:xfrm>
              <a:off x="1810513" y="1676399"/>
              <a:ext cx="4818888" cy="24688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4" name="Picture 3"/>
          <p:cNvPicPr>
            <a:picLocks noChangeAspect="1"/>
          </p:cNvPicPr>
          <p:nvPr/>
        </p:nvPicPr>
        <p:blipFill rotWithShape="1">
          <a:blip r:embed="rId3"/>
          <a:srcRect l="5700" t="23163" r="7438" b="32109"/>
          <a:stretch/>
        </p:blipFill>
        <p:spPr>
          <a:xfrm>
            <a:off x="533405" y="2514600"/>
            <a:ext cx="4571995" cy="1600184"/>
          </a:xfrm>
          <a:prstGeom prst="rect">
            <a:avLst/>
          </a:prstGeom>
        </p:spPr>
      </p:pic>
      <p:sp>
        <p:nvSpPr>
          <p:cNvPr id="2" name="Title 1"/>
          <p:cNvSpPr>
            <a:spLocks noGrp="1"/>
          </p:cNvSpPr>
          <p:nvPr>
            <p:ph type="title"/>
          </p:nvPr>
        </p:nvSpPr>
        <p:spPr/>
        <p:txBody>
          <a:bodyPr/>
          <a:lstStyle/>
          <a:p>
            <a:r>
              <a:rPr lang="en-US" dirty="0" smtClean="0"/>
              <a:t>Control design and linearization</a:t>
            </a:r>
            <a:r>
              <a:rPr lang="en-US" dirty="0" smtClean="0">
                <a:sym typeface="Wingdings" panose="05000000000000000000" pitchFamily="2" charset="2"/>
              </a:rPr>
              <a:t/>
            </a:r>
            <a:br>
              <a:rPr lang="en-US" dirty="0" smtClean="0">
                <a:sym typeface="Wingdings" panose="05000000000000000000" pitchFamily="2" charset="2"/>
              </a:rPr>
            </a:br>
            <a:r>
              <a:rPr lang="en-US" sz="2400" dirty="0" smtClean="0">
                <a:solidFill>
                  <a:schemeClr val="accent4"/>
                </a:solidFill>
                <a:sym typeface="Wingdings" panose="05000000000000000000" pitchFamily="2" charset="2"/>
              </a:rPr>
              <a:t>Detailed and average transistor bridges</a:t>
            </a:r>
            <a:endParaRPr lang="en-US" sz="2400" dirty="0">
              <a:solidFill>
                <a:schemeClr val="accent4"/>
              </a:solidFill>
            </a:endParaRPr>
          </a:p>
        </p:txBody>
      </p:sp>
      <p:sp>
        <p:nvSpPr>
          <p:cNvPr id="9" name="TextBox 8"/>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0" name="Oval 9"/>
          <p:cNvSpPr/>
          <p:nvPr/>
        </p:nvSpPr>
        <p:spPr>
          <a:xfrm>
            <a:off x="685800" y="466344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4</a:t>
            </a:r>
            <a:endParaRPr lang="en-US" sz="2400" b="1" dirty="0" smtClean="0">
              <a:latin typeface="Arial" pitchFamily="34" charset="0"/>
              <a:cs typeface="Arial" pitchFamily="34" charset="0"/>
            </a:endParaRPr>
          </a:p>
        </p:txBody>
      </p:sp>
      <p:sp>
        <p:nvSpPr>
          <p:cNvPr id="11" name="TextBox 10"/>
          <p:cNvSpPr txBox="1"/>
          <p:nvPr/>
        </p:nvSpPr>
        <p:spPr>
          <a:xfrm>
            <a:off x="1264934" y="4645152"/>
            <a:ext cx="5135866" cy="1138773"/>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Use the sliders in the app to tune the V</a:t>
            </a:r>
            <a:r>
              <a:rPr lang="en-US" sz="1600" baseline="-25000" dirty="0" smtClean="0">
                <a:solidFill>
                  <a:schemeClr val="accent5">
                    <a:lumMod val="50000"/>
                  </a:schemeClr>
                </a:solidFill>
                <a:latin typeface="Arial" pitchFamily="34" charset="0"/>
                <a:cs typeface="Arial" pitchFamily="34" charset="0"/>
              </a:rPr>
              <a:t>d</a:t>
            </a:r>
            <a:r>
              <a:rPr lang="en-US" sz="1600" dirty="0" smtClean="0">
                <a:solidFill>
                  <a:schemeClr val="accent5">
                    <a:lumMod val="50000"/>
                  </a:schemeClr>
                </a:solidFill>
                <a:latin typeface="Arial" pitchFamily="34" charset="0"/>
                <a:cs typeface="Arial" pitchFamily="34" charset="0"/>
              </a:rPr>
              <a:t> controller for the following </a:t>
            </a:r>
            <a:r>
              <a:rPr lang="en-US" sz="1600" dirty="0">
                <a:solidFill>
                  <a:schemeClr val="accent5">
                    <a:lumMod val="50000"/>
                  </a:schemeClr>
                </a:solidFill>
                <a:latin typeface="Arial" pitchFamily="34" charset="0"/>
                <a:cs typeface="Arial" pitchFamily="34" charset="0"/>
              </a:rPr>
              <a:t>performance </a:t>
            </a:r>
            <a:r>
              <a:rPr lang="en-US" sz="1600" dirty="0" smtClean="0">
                <a:solidFill>
                  <a:schemeClr val="accent5">
                    <a:lumMod val="50000"/>
                  </a:schemeClr>
                </a:solidFill>
                <a:latin typeface="Arial" pitchFamily="34" charset="0"/>
                <a:cs typeface="Arial" pitchFamily="34" charset="0"/>
              </a:rPr>
              <a:t>targets:</a:t>
            </a:r>
          </a:p>
          <a:p>
            <a:pPr marL="365760"/>
            <a:r>
              <a:rPr lang="en-US" sz="1200" dirty="0">
                <a:solidFill>
                  <a:schemeClr val="accent5">
                    <a:lumMod val="50000"/>
                  </a:schemeClr>
                </a:solidFill>
                <a:latin typeface="Arial" pitchFamily="34" charset="0"/>
                <a:cs typeface="Arial" pitchFamily="34" charset="0"/>
              </a:rPr>
              <a:t>b</a:t>
            </a:r>
            <a:r>
              <a:rPr lang="en-US" sz="1200" dirty="0" smtClean="0">
                <a:solidFill>
                  <a:schemeClr val="accent5">
                    <a:lumMod val="50000"/>
                  </a:schemeClr>
                </a:solidFill>
                <a:latin typeface="Arial" pitchFamily="34" charset="0"/>
                <a:cs typeface="Arial" pitchFamily="34" charset="0"/>
              </a:rPr>
              <a:t>andwidth &gt; 200 Hz</a:t>
            </a:r>
          </a:p>
          <a:p>
            <a:pPr marL="365760"/>
            <a:r>
              <a:rPr lang="en-US" sz="1200" dirty="0" smtClean="0">
                <a:solidFill>
                  <a:schemeClr val="accent5">
                    <a:lumMod val="50000"/>
                  </a:schemeClr>
                </a:solidFill>
                <a:latin typeface="Arial" pitchFamily="34" charset="0"/>
                <a:cs typeface="Arial" pitchFamily="34" charset="0"/>
              </a:rPr>
              <a:t>settling </a:t>
            </a:r>
            <a:r>
              <a:rPr lang="en-US" sz="1200" dirty="0">
                <a:solidFill>
                  <a:schemeClr val="accent5">
                    <a:lumMod val="50000"/>
                  </a:schemeClr>
                </a:solidFill>
                <a:latin typeface="Arial" pitchFamily="34" charset="0"/>
                <a:cs typeface="Arial" pitchFamily="34" charset="0"/>
              </a:rPr>
              <a:t>t</a:t>
            </a:r>
            <a:r>
              <a:rPr lang="en-US" sz="1200" dirty="0" smtClean="0">
                <a:solidFill>
                  <a:schemeClr val="accent5">
                    <a:lumMod val="50000"/>
                  </a:schemeClr>
                </a:solidFill>
                <a:latin typeface="Arial" pitchFamily="34" charset="0"/>
                <a:cs typeface="Arial" pitchFamily="34" charset="0"/>
              </a:rPr>
              <a:t>ime &lt; 5 milliseconds</a:t>
            </a:r>
          </a:p>
          <a:p>
            <a:pPr marL="365760"/>
            <a:r>
              <a:rPr lang="en-US" sz="1200" dirty="0" smtClean="0">
                <a:solidFill>
                  <a:schemeClr val="accent5">
                    <a:lumMod val="50000"/>
                  </a:schemeClr>
                </a:solidFill>
                <a:latin typeface="Arial" pitchFamily="34" charset="0"/>
                <a:cs typeface="Arial" pitchFamily="34" charset="0"/>
              </a:rPr>
              <a:t>overshoot &lt; 5%</a:t>
            </a:r>
          </a:p>
        </p:txBody>
      </p:sp>
      <p:pic>
        <p:nvPicPr>
          <p:cNvPr id="5" name="Picture 4"/>
          <p:cNvPicPr>
            <a:picLocks noChangeAspect="1"/>
          </p:cNvPicPr>
          <p:nvPr/>
        </p:nvPicPr>
        <p:blipFill rotWithShape="1">
          <a:blip r:embed="rId4"/>
          <a:srcRect l="1667" t="6056" r="1667" b="1549"/>
          <a:stretch/>
        </p:blipFill>
        <p:spPr>
          <a:xfrm>
            <a:off x="3657600" y="1447800"/>
            <a:ext cx="3535656" cy="24993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Picture 5"/>
          <p:cNvPicPr>
            <a:picLocks noChangeAspect="1"/>
          </p:cNvPicPr>
          <p:nvPr/>
        </p:nvPicPr>
        <p:blipFill>
          <a:blip r:embed="rId5"/>
          <a:stretch>
            <a:fillRect/>
          </a:stretch>
        </p:blipFill>
        <p:spPr>
          <a:xfrm>
            <a:off x="6483191" y="2971800"/>
            <a:ext cx="1975009" cy="223694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Rectangle 7"/>
          <p:cNvSpPr/>
          <p:nvPr/>
        </p:nvSpPr>
        <p:spPr>
          <a:xfrm>
            <a:off x="6620256" y="1499616"/>
            <a:ext cx="329184" cy="3474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3" name="Rectangle 12"/>
          <p:cNvSpPr/>
          <p:nvPr/>
        </p:nvSpPr>
        <p:spPr>
          <a:xfrm>
            <a:off x="4736592" y="1499616"/>
            <a:ext cx="1773936" cy="34747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803258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0512" y="1676399"/>
            <a:ext cx="4818889" cy="2468860"/>
            <a:chOff x="1810512" y="1676399"/>
            <a:chExt cx="4818889" cy="2468860"/>
          </a:xfrm>
        </p:grpSpPr>
        <p:pic>
          <p:nvPicPr>
            <p:cNvPr id="12" name="Picture 11"/>
            <p:cNvPicPr>
              <a:picLocks noChangeAspect="1"/>
            </p:cNvPicPr>
            <p:nvPr/>
          </p:nvPicPr>
          <p:blipFill rotWithShape="1">
            <a:blip r:embed="rId2"/>
            <a:srcRect l="5700" t="23163" r="3095" b="7828"/>
            <a:stretch/>
          </p:blipFill>
          <p:spPr>
            <a:xfrm>
              <a:off x="1810512" y="1676400"/>
              <a:ext cx="4800589" cy="2468859"/>
            </a:xfrm>
            <a:prstGeom prst="rect">
              <a:avLst/>
            </a:prstGeom>
          </p:spPr>
        </p:pic>
        <p:sp>
          <p:nvSpPr>
            <p:cNvPr id="3" name="Rectangle 2"/>
            <p:cNvSpPr/>
            <p:nvPr/>
          </p:nvSpPr>
          <p:spPr>
            <a:xfrm>
              <a:off x="1810513" y="1676399"/>
              <a:ext cx="4818888" cy="246885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4" name="Picture 3"/>
          <p:cNvPicPr>
            <a:picLocks noChangeAspect="1"/>
          </p:cNvPicPr>
          <p:nvPr/>
        </p:nvPicPr>
        <p:blipFill rotWithShape="1">
          <a:blip r:embed="rId3"/>
          <a:srcRect l="5700" t="23163" r="7438" b="32109"/>
          <a:stretch/>
        </p:blipFill>
        <p:spPr>
          <a:xfrm>
            <a:off x="533405" y="2514600"/>
            <a:ext cx="4571995" cy="1600184"/>
          </a:xfrm>
          <a:prstGeom prst="rect">
            <a:avLst/>
          </a:prstGeom>
        </p:spPr>
      </p:pic>
      <p:sp>
        <p:nvSpPr>
          <p:cNvPr id="2" name="Title 1"/>
          <p:cNvSpPr>
            <a:spLocks noGrp="1"/>
          </p:cNvSpPr>
          <p:nvPr>
            <p:ph type="title"/>
          </p:nvPr>
        </p:nvSpPr>
        <p:spPr/>
        <p:txBody>
          <a:bodyPr/>
          <a:lstStyle/>
          <a:p>
            <a:r>
              <a:rPr lang="en-US" dirty="0" smtClean="0"/>
              <a:t>Control design and linearization</a:t>
            </a:r>
            <a:r>
              <a:rPr lang="en-US" dirty="0" smtClean="0">
                <a:sym typeface="Wingdings" panose="05000000000000000000" pitchFamily="2" charset="2"/>
              </a:rPr>
              <a:t/>
            </a:r>
            <a:br>
              <a:rPr lang="en-US" dirty="0" smtClean="0">
                <a:sym typeface="Wingdings" panose="05000000000000000000" pitchFamily="2" charset="2"/>
              </a:rPr>
            </a:br>
            <a:r>
              <a:rPr lang="en-US" sz="2400" dirty="0" smtClean="0">
                <a:solidFill>
                  <a:schemeClr val="accent4"/>
                </a:solidFill>
                <a:sym typeface="Wingdings" panose="05000000000000000000" pitchFamily="2" charset="2"/>
              </a:rPr>
              <a:t>Detailed and average transistor bridges</a:t>
            </a:r>
            <a:endParaRPr lang="en-US" sz="2400" dirty="0">
              <a:solidFill>
                <a:schemeClr val="accent4"/>
              </a:solidFill>
            </a:endParaRPr>
          </a:p>
        </p:txBody>
      </p:sp>
      <p:sp>
        <p:nvSpPr>
          <p:cNvPr id="9" name="TextBox 8"/>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0" name="Oval 9"/>
          <p:cNvSpPr/>
          <p:nvPr/>
        </p:nvSpPr>
        <p:spPr>
          <a:xfrm>
            <a:off x="685800" y="466344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5</a:t>
            </a:r>
            <a:endParaRPr lang="en-US" sz="2400" b="1" dirty="0" smtClean="0">
              <a:latin typeface="Arial" pitchFamily="34" charset="0"/>
              <a:cs typeface="Arial" pitchFamily="34" charset="0"/>
            </a:endParaRPr>
          </a:p>
        </p:txBody>
      </p:sp>
      <p:sp>
        <p:nvSpPr>
          <p:cNvPr id="11" name="TextBox 10"/>
          <p:cNvSpPr txBox="1"/>
          <p:nvPr/>
        </p:nvSpPr>
        <p:spPr>
          <a:xfrm>
            <a:off x="1261872" y="4640759"/>
            <a:ext cx="6801216"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Click </a:t>
            </a:r>
            <a:r>
              <a:rPr lang="en-US" sz="1600" b="1" dirty="0" smtClean="0">
                <a:solidFill>
                  <a:schemeClr val="accent5">
                    <a:lumMod val="50000"/>
                  </a:schemeClr>
                </a:solidFill>
                <a:latin typeface="Arial" pitchFamily="34" charset="0"/>
                <a:cs typeface="Arial" pitchFamily="34" charset="0"/>
              </a:rPr>
              <a:t>Update Block </a:t>
            </a:r>
            <a:r>
              <a:rPr lang="en-US" sz="1600" dirty="0" smtClean="0">
                <a:solidFill>
                  <a:schemeClr val="accent5">
                    <a:lumMod val="50000"/>
                  </a:schemeClr>
                </a:solidFill>
                <a:latin typeface="Arial" pitchFamily="34" charset="0"/>
                <a:cs typeface="Arial" pitchFamily="34" charset="0"/>
              </a:rPr>
              <a:t>and verify the performance of the controller against the detailed switching inverter model in simulation</a:t>
            </a:r>
          </a:p>
          <a:p>
            <a:r>
              <a:rPr lang="en-US" sz="1200" dirty="0">
                <a:solidFill>
                  <a:schemeClr val="accent5">
                    <a:lumMod val="50000"/>
                  </a:schemeClr>
                </a:solidFill>
                <a:latin typeface="Arial" pitchFamily="34" charset="0"/>
                <a:cs typeface="Arial" pitchFamily="34" charset="0"/>
              </a:rPr>
              <a:t>F</a:t>
            </a:r>
            <a:r>
              <a:rPr lang="en-US" sz="1200" dirty="0" smtClean="0">
                <a:solidFill>
                  <a:schemeClr val="accent5">
                    <a:lumMod val="50000"/>
                  </a:schemeClr>
                </a:solidFill>
                <a:latin typeface="Arial" pitchFamily="34" charset="0"/>
                <a:cs typeface="Arial" pitchFamily="34" charset="0"/>
              </a:rPr>
              <a:t>or simplicity, we will use the same newly computed PI gains for the V</a:t>
            </a:r>
            <a:r>
              <a:rPr lang="en-US" sz="1200" baseline="-25000" dirty="0" smtClean="0">
                <a:solidFill>
                  <a:schemeClr val="accent5">
                    <a:lumMod val="50000"/>
                  </a:schemeClr>
                </a:solidFill>
                <a:latin typeface="Arial" pitchFamily="34" charset="0"/>
                <a:cs typeface="Arial" pitchFamily="34" charset="0"/>
              </a:rPr>
              <a:t>q</a:t>
            </a:r>
            <a:r>
              <a:rPr lang="en-US" sz="1200" dirty="0" smtClean="0">
                <a:solidFill>
                  <a:schemeClr val="accent5">
                    <a:lumMod val="50000"/>
                  </a:schemeClr>
                </a:solidFill>
                <a:latin typeface="Arial" pitchFamily="34" charset="0"/>
                <a:cs typeface="Arial" pitchFamily="34" charset="0"/>
              </a:rPr>
              <a:t> </a:t>
            </a:r>
            <a:r>
              <a:rPr lang="en-US" sz="1200" dirty="0">
                <a:solidFill>
                  <a:schemeClr val="accent5">
                    <a:lumMod val="50000"/>
                  </a:schemeClr>
                </a:solidFill>
                <a:latin typeface="Arial" pitchFamily="34" charset="0"/>
                <a:cs typeface="Arial" pitchFamily="34" charset="0"/>
              </a:rPr>
              <a:t>c</a:t>
            </a:r>
            <a:r>
              <a:rPr lang="en-US" sz="1200" dirty="0" smtClean="0">
                <a:solidFill>
                  <a:schemeClr val="accent5">
                    <a:lumMod val="50000"/>
                  </a:schemeClr>
                </a:solidFill>
                <a:latin typeface="Arial" pitchFamily="34" charset="0"/>
                <a:cs typeface="Arial" pitchFamily="34" charset="0"/>
              </a:rPr>
              <a:t>ontroller</a:t>
            </a:r>
          </a:p>
        </p:txBody>
      </p:sp>
      <p:pic>
        <p:nvPicPr>
          <p:cNvPr id="5" name="Picture 4"/>
          <p:cNvPicPr>
            <a:picLocks noChangeAspect="1"/>
          </p:cNvPicPr>
          <p:nvPr/>
        </p:nvPicPr>
        <p:blipFill rotWithShape="1">
          <a:blip r:embed="rId4"/>
          <a:srcRect l="1667" t="6056" r="1667" b="1549"/>
          <a:stretch/>
        </p:blipFill>
        <p:spPr>
          <a:xfrm>
            <a:off x="3657600" y="1444752"/>
            <a:ext cx="3535656" cy="24993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p:cNvPicPr>
            <a:picLocks noChangeAspect="1"/>
          </p:cNvPicPr>
          <p:nvPr/>
        </p:nvPicPr>
        <p:blipFill>
          <a:blip r:embed="rId5"/>
          <a:stretch>
            <a:fillRect/>
          </a:stretch>
        </p:blipFill>
        <p:spPr>
          <a:xfrm>
            <a:off x="6967728" y="1517904"/>
            <a:ext cx="1530610" cy="985732"/>
          </a:xfrm>
          <a:prstGeom prst="rect">
            <a:avLst/>
          </a:prstGeom>
        </p:spPr>
      </p:pic>
      <p:sp>
        <p:nvSpPr>
          <p:cNvPr id="13" name="Rectangle 12"/>
          <p:cNvSpPr/>
          <p:nvPr/>
        </p:nvSpPr>
        <p:spPr>
          <a:xfrm>
            <a:off x="6986016" y="1517904"/>
            <a:ext cx="292608" cy="38404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30814772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9036" t="24441" r="5421" b="14217"/>
          <a:stretch/>
        </p:blipFill>
        <p:spPr>
          <a:xfrm>
            <a:off x="929598" y="2712713"/>
            <a:ext cx="4328202" cy="2926087"/>
          </a:xfrm>
          <a:prstGeom prst="rect">
            <a:avLst/>
          </a:prstGeom>
        </p:spPr>
      </p:pic>
      <p:pic>
        <p:nvPicPr>
          <p:cNvPr id="3" name="Picture 2"/>
          <p:cNvPicPr>
            <a:picLocks noChangeAspect="1"/>
          </p:cNvPicPr>
          <p:nvPr/>
        </p:nvPicPr>
        <p:blipFill rotWithShape="1">
          <a:blip r:embed="rId3"/>
          <a:srcRect l="13856" t="24440" r="15060" b="21886"/>
          <a:stretch/>
        </p:blipFill>
        <p:spPr>
          <a:xfrm>
            <a:off x="5676910" y="2743203"/>
            <a:ext cx="2247890" cy="1600197"/>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a:solidFill>
                  <a:schemeClr val="accent4"/>
                </a:solidFill>
                <a:sym typeface="Wingdings" panose="05000000000000000000" pitchFamily="2" charset="2"/>
              </a:rPr>
              <a:t>Detailed and average transistor bridges</a:t>
            </a:r>
            <a:endParaRPr lang="en-US" sz="2400" dirty="0"/>
          </a:p>
        </p:txBody>
      </p:sp>
      <p:sp>
        <p:nvSpPr>
          <p:cNvPr id="4" name="TextBox 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igbt_power_inverter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5" name="Oval 4"/>
          <p:cNvSpPr/>
          <p:nvPr/>
        </p:nvSpPr>
        <p:spPr>
          <a:xfrm>
            <a:off x="1207008" y="1712976"/>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6</a:t>
            </a:r>
            <a:endParaRPr lang="en-US" sz="2400" b="1" dirty="0" smtClean="0">
              <a:latin typeface="Arial" pitchFamily="34" charset="0"/>
              <a:cs typeface="Arial" pitchFamily="34" charset="0"/>
            </a:endParaRPr>
          </a:p>
        </p:txBody>
      </p:sp>
      <p:sp>
        <p:nvSpPr>
          <p:cNvPr id="6" name="TextBox 5"/>
          <p:cNvSpPr txBox="1"/>
          <p:nvPr/>
        </p:nvSpPr>
        <p:spPr>
          <a:xfrm>
            <a:off x="1798334" y="1676400"/>
            <a:ext cx="4221466"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Combine both versions of the inverter in a single model using a </a:t>
            </a:r>
            <a:r>
              <a:rPr lang="en-US" sz="1600" b="1" dirty="0" smtClean="0">
                <a:solidFill>
                  <a:schemeClr val="accent5">
                    <a:lumMod val="50000"/>
                  </a:schemeClr>
                </a:solidFill>
                <a:latin typeface="Arial" pitchFamily="34" charset="0"/>
                <a:cs typeface="Arial" pitchFamily="34" charset="0"/>
              </a:rPr>
              <a:t>Variant Subsystem</a:t>
            </a:r>
          </a:p>
          <a:p>
            <a:r>
              <a:rPr lang="en-US" sz="1200" dirty="0" smtClean="0">
                <a:solidFill>
                  <a:schemeClr val="accent5">
                    <a:lumMod val="50000"/>
                  </a:schemeClr>
                </a:solidFill>
                <a:latin typeface="Arial" pitchFamily="34" charset="0"/>
                <a:cs typeface="Arial" pitchFamily="34" charset="0"/>
                <a:sym typeface="Wingdings" panose="05000000000000000000" pitchFamily="2" charset="2"/>
              </a:rPr>
              <a:t>Subsystem &amp; Model Reference  Convert Subsystem to…</a:t>
            </a:r>
            <a:endParaRPr lang="en-US" sz="1200" dirty="0">
              <a:solidFill>
                <a:schemeClr val="accent5">
                  <a:lumMod val="50000"/>
                </a:schemeClr>
              </a:solidFill>
              <a:latin typeface="Arial" pitchFamily="34" charset="0"/>
              <a:cs typeface="Arial" pitchFamily="34" charset="0"/>
            </a:endParaRPr>
          </a:p>
        </p:txBody>
      </p:sp>
      <p:cxnSp>
        <p:nvCxnSpPr>
          <p:cNvPr id="9" name="Straight Arrow Connector 8"/>
          <p:cNvCxnSpPr/>
          <p:nvPr/>
        </p:nvCxnSpPr>
        <p:spPr>
          <a:xfrm flipV="1">
            <a:off x="2743200" y="3543301"/>
            <a:ext cx="3276600" cy="647699"/>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96440" y="4495800"/>
            <a:ext cx="594360" cy="651576"/>
            <a:chOff x="1792224" y="4987224"/>
            <a:chExt cx="594360" cy="651576"/>
          </a:xfrm>
        </p:grpSpPr>
        <p:pic>
          <p:nvPicPr>
            <p:cNvPr id="1026" name="Picture 2" descr="C:\Users\cosorio\AppData\Local\Temp\SNAGHTML3dbf116.PNG"/>
            <p:cNvPicPr>
              <a:picLocks noChangeAspect="1" noChangeArrowheads="1"/>
            </p:cNvPicPr>
            <p:nvPr/>
          </p:nvPicPr>
          <p:blipFill rotWithShape="1">
            <a:blip r:embed="rId4">
              <a:extLst>
                <a:ext uri="{28A0092B-C50C-407E-A947-70E740481C1C}">
                  <a14:useLocalDpi xmlns:a14="http://schemas.microsoft.com/office/drawing/2010/main" val="0"/>
                </a:ext>
              </a:extLst>
            </a:blip>
            <a:srcRect l="28032" t="-1" r="14879" b="14925"/>
            <a:stretch/>
          </p:blipFill>
          <p:spPr bwMode="auto">
            <a:xfrm>
              <a:off x="1853184" y="4987224"/>
              <a:ext cx="509016" cy="651576"/>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792224" y="5032248"/>
              <a:ext cx="594360" cy="59436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Tree>
    <p:extLst>
      <p:ext uri="{BB962C8B-B14F-4D97-AF65-F5344CB8AC3E}">
        <p14:creationId xmlns:p14="http://schemas.microsoft.com/office/powerpoint/2010/main" val="1159570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buSzPct val="100000"/>
            </a:pPr>
            <a:r>
              <a:rPr lang="en-US" dirty="0"/>
              <a:t>SimElectronics or SimPowerSystems?</a:t>
            </a:r>
          </a:p>
          <a:p>
            <a:pPr>
              <a:buSzPct val="100000"/>
            </a:pPr>
            <a:r>
              <a:rPr lang="en-US" dirty="0" smtClean="0"/>
              <a:t>Ideal </a:t>
            </a:r>
            <a:r>
              <a:rPr lang="en-US" dirty="0"/>
              <a:t>switching algorithm</a:t>
            </a:r>
          </a:p>
          <a:p>
            <a:pPr>
              <a:buSzPct val="100000"/>
            </a:pPr>
            <a:r>
              <a:rPr lang="en-US" dirty="0" smtClean="0"/>
              <a:t>Power quality and harmonic analysis</a:t>
            </a:r>
          </a:p>
          <a:p>
            <a:pPr>
              <a:buSzPct val="100000"/>
            </a:pPr>
            <a:r>
              <a:rPr lang="en-US" dirty="0" smtClean="0"/>
              <a:t>Control design and linearization</a:t>
            </a:r>
          </a:p>
        </p:txBody>
      </p:sp>
    </p:spTree>
    <p:extLst>
      <p:ext uri="{BB962C8B-B14F-4D97-AF65-F5344CB8AC3E}">
        <p14:creationId xmlns:p14="http://schemas.microsoft.com/office/powerpoint/2010/main" val="3646618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555" t="24419" r="3216" b="10465"/>
          <a:stretch/>
        </p:blipFill>
        <p:spPr>
          <a:xfrm>
            <a:off x="1066800" y="2529854"/>
            <a:ext cx="7132393" cy="3413746"/>
          </a:xfrm>
          <a:prstGeom prst="rect">
            <a:avLst/>
          </a:prstGeom>
        </p:spPr>
      </p:pic>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a:solidFill>
                  <a:schemeClr val="accent4"/>
                </a:solidFill>
                <a:sym typeface="Wingdings" panose="05000000000000000000" pitchFamily="2" charset="2"/>
              </a:rPr>
              <a:t>U</a:t>
            </a:r>
            <a:r>
              <a:rPr lang="en-US" sz="2400" dirty="0" smtClean="0">
                <a:solidFill>
                  <a:schemeClr val="accent4"/>
                </a:solidFill>
                <a:sym typeface="Wingdings" panose="05000000000000000000" pitchFamily="2" charset="2"/>
              </a:rPr>
              <a:t>sing subsystem variants</a:t>
            </a:r>
            <a:endParaRPr lang="en-US" sz="2400" dirty="0"/>
          </a:p>
        </p:txBody>
      </p:sp>
      <p:sp>
        <p:nvSpPr>
          <p:cNvPr id="6" name="TextBox 5"/>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pv_mppt_inverter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rotWithShape="1">
          <a:blip r:embed="rId3"/>
          <a:srcRect l="1943" t="6430" r="1943" b="1588"/>
          <a:stretch/>
        </p:blipFill>
        <p:spPr>
          <a:xfrm>
            <a:off x="4800562" y="1142995"/>
            <a:ext cx="3886238" cy="2895605"/>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TextBox 7"/>
          <p:cNvSpPr txBox="1"/>
          <p:nvPr/>
        </p:nvSpPr>
        <p:spPr>
          <a:xfrm>
            <a:off x="838200" y="1447800"/>
            <a:ext cx="3234784" cy="1015663"/>
          </a:xfrm>
          <a:prstGeom prst="rect">
            <a:avLst/>
          </a:prstGeom>
          <a:noFill/>
        </p:spPr>
        <p:txBody>
          <a:bodyPr wrap="square" rtlCol="0">
            <a:spAutoFit/>
          </a:bodyPr>
          <a:lstStyle/>
          <a:p>
            <a:pPr algn="ctr"/>
            <a:r>
              <a:rPr lang="en-US" sz="1600" dirty="0" smtClean="0">
                <a:solidFill>
                  <a:schemeClr val="accent5">
                    <a:lumMod val="50000"/>
                  </a:schemeClr>
                </a:solidFill>
              </a:rPr>
              <a:t>Use the </a:t>
            </a:r>
            <a:r>
              <a:rPr lang="en-US" sz="1600" b="1" dirty="0" smtClean="0">
                <a:solidFill>
                  <a:schemeClr val="accent5">
                    <a:lumMod val="50000"/>
                  </a:schemeClr>
                </a:solidFill>
              </a:rPr>
              <a:t>Variant Manager </a:t>
            </a:r>
            <a:r>
              <a:rPr lang="en-US" sz="1600" dirty="0" smtClean="0">
                <a:solidFill>
                  <a:schemeClr val="accent5">
                    <a:lumMod val="50000"/>
                  </a:schemeClr>
                </a:solidFill>
              </a:rPr>
              <a:t>to set multiple variant configurations for simulation and testing</a:t>
            </a:r>
          </a:p>
          <a:p>
            <a:pPr algn="ctr"/>
            <a:r>
              <a:rPr lang="en-US" sz="1200" dirty="0" smtClean="0">
                <a:solidFill>
                  <a:schemeClr val="accent5">
                    <a:lumMod val="50000"/>
                  </a:schemeClr>
                </a:solidFill>
              </a:rPr>
              <a:t>Variant </a:t>
            </a:r>
            <a:r>
              <a:rPr lang="en-US" sz="1200" dirty="0" smtClean="0">
                <a:solidFill>
                  <a:schemeClr val="accent5">
                    <a:lumMod val="50000"/>
                  </a:schemeClr>
                </a:solidFill>
                <a:sym typeface="Wingdings" panose="05000000000000000000" pitchFamily="2" charset="2"/>
              </a:rPr>
              <a:t> Open in Variant </a:t>
            </a:r>
            <a:r>
              <a:rPr lang="en-US" sz="1200" dirty="0">
                <a:solidFill>
                  <a:schemeClr val="accent5">
                    <a:lumMod val="50000"/>
                  </a:schemeClr>
                </a:solidFill>
                <a:sym typeface="Wingdings" panose="05000000000000000000" pitchFamily="2" charset="2"/>
              </a:rPr>
              <a:t>M</a:t>
            </a:r>
            <a:r>
              <a:rPr lang="en-US" sz="1200" dirty="0" smtClean="0">
                <a:solidFill>
                  <a:schemeClr val="accent5">
                    <a:lumMod val="50000"/>
                  </a:schemeClr>
                </a:solidFill>
                <a:sym typeface="Wingdings" panose="05000000000000000000" pitchFamily="2" charset="2"/>
              </a:rPr>
              <a:t>anager</a:t>
            </a:r>
            <a:endParaRPr lang="en-US" sz="1200" dirty="0">
              <a:solidFill>
                <a:schemeClr val="accent5">
                  <a:lumMod val="50000"/>
                </a:schemeClr>
              </a:solidFill>
            </a:endParaRPr>
          </a:p>
        </p:txBody>
      </p:sp>
      <p:cxnSp>
        <p:nvCxnSpPr>
          <p:cNvPr id="9" name="Straight Arrow Connector 8"/>
          <p:cNvCxnSpPr>
            <a:stCxn id="8" idx="3"/>
          </p:cNvCxnSpPr>
          <p:nvPr/>
        </p:nvCxnSpPr>
        <p:spPr>
          <a:xfrm>
            <a:off x="4072984" y="1955632"/>
            <a:ext cx="1371600"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403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smtClean="0">
                <a:solidFill>
                  <a:schemeClr val="accent4"/>
                </a:solidFill>
                <a:sym typeface="Wingdings" panose="05000000000000000000" pitchFamily="2" charset="2"/>
              </a:rPr>
              <a:t>Initialization and trimming</a:t>
            </a:r>
            <a:endParaRPr lang="en-US" sz="2400" dirty="0"/>
          </a:p>
        </p:txBody>
      </p:sp>
      <p:sp>
        <p:nvSpPr>
          <p:cNvPr id="4" name="TextBox 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mosfetbuckboost_avg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2"/>
          <a:srcRect l="6383" t="20538" r="5320" b="8074"/>
          <a:stretch/>
        </p:blipFill>
        <p:spPr>
          <a:xfrm>
            <a:off x="746784" y="1676400"/>
            <a:ext cx="2529815" cy="1920237"/>
          </a:xfrm>
          <a:prstGeom prst="rect">
            <a:avLst/>
          </a:prstGeom>
        </p:spPr>
      </p:pic>
      <p:pic>
        <p:nvPicPr>
          <p:cNvPr id="6" name="Picture 5"/>
          <p:cNvPicPr>
            <a:picLocks noChangeAspect="1"/>
          </p:cNvPicPr>
          <p:nvPr/>
        </p:nvPicPr>
        <p:blipFill rotWithShape="1">
          <a:blip r:embed="rId3"/>
          <a:srcRect l="6383" t="23938" r="5320" b="8074"/>
          <a:stretch/>
        </p:blipFill>
        <p:spPr>
          <a:xfrm>
            <a:off x="746785" y="3581400"/>
            <a:ext cx="2529815" cy="1828782"/>
          </a:xfrm>
          <a:prstGeom prst="rect">
            <a:avLst/>
          </a:prstGeom>
        </p:spPr>
      </p:pic>
      <p:pic>
        <p:nvPicPr>
          <p:cNvPr id="7" name="Picture 6"/>
          <p:cNvPicPr>
            <a:picLocks noChangeAspect="1"/>
          </p:cNvPicPr>
          <p:nvPr/>
        </p:nvPicPr>
        <p:blipFill>
          <a:blip r:embed="rId4"/>
          <a:stretch>
            <a:fillRect/>
          </a:stretch>
        </p:blipFill>
        <p:spPr>
          <a:xfrm>
            <a:off x="3886200" y="2206752"/>
            <a:ext cx="4060288" cy="142658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Oval 7"/>
          <p:cNvSpPr/>
          <p:nvPr/>
        </p:nvSpPr>
        <p:spPr>
          <a:xfrm>
            <a:off x="3803904" y="1397246"/>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1</a:t>
            </a:r>
          </a:p>
        </p:txBody>
      </p:sp>
      <p:sp>
        <p:nvSpPr>
          <p:cNvPr id="9" name="TextBox 8"/>
          <p:cNvSpPr txBox="1"/>
          <p:nvPr/>
        </p:nvSpPr>
        <p:spPr>
          <a:xfrm>
            <a:off x="4389120" y="1348919"/>
            <a:ext cx="3828274"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Use the </a:t>
            </a:r>
            <a:r>
              <a:rPr lang="en-US" sz="1600" b="1" dirty="0" smtClean="0">
                <a:solidFill>
                  <a:schemeClr val="accent5">
                    <a:lumMod val="50000"/>
                  </a:schemeClr>
                </a:solidFill>
                <a:latin typeface="Arial" pitchFamily="34" charset="0"/>
                <a:cs typeface="Arial" pitchFamily="34" charset="0"/>
              </a:rPr>
              <a:t>Trim model </a:t>
            </a:r>
            <a:r>
              <a:rPr lang="en-US" sz="1600" dirty="0" smtClean="0">
                <a:solidFill>
                  <a:schemeClr val="accent5">
                    <a:lumMod val="50000"/>
                  </a:schemeClr>
                </a:solidFill>
                <a:latin typeface="Arial" pitchFamily="34" charset="0"/>
                <a:cs typeface="Arial" pitchFamily="34" charset="0"/>
              </a:rPr>
              <a:t>option in the Linear Analysis tool</a:t>
            </a:r>
          </a:p>
          <a:p>
            <a:r>
              <a:rPr lang="en-US" sz="1200" dirty="0" smtClean="0">
                <a:solidFill>
                  <a:schemeClr val="accent5">
                    <a:lumMod val="50000"/>
                  </a:schemeClr>
                </a:solidFill>
                <a:latin typeface="Arial" pitchFamily="34" charset="0"/>
                <a:cs typeface="Arial" pitchFamily="34" charset="0"/>
              </a:rPr>
              <a:t>Analysis </a:t>
            </a:r>
            <a:r>
              <a:rPr lang="en-US" sz="1200" dirty="0" smtClean="0">
                <a:solidFill>
                  <a:schemeClr val="accent5">
                    <a:lumMod val="50000"/>
                  </a:schemeClr>
                </a:solidFill>
                <a:latin typeface="Arial" pitchFamily="34" charset="0"/>
                <a:cs typeface="Arial" pitchFamily="34" charset="0"/>
                <a:sym typeface="Wingdings" panose="05000000000000000000" pitchFamily="2" charset="2"/>
              </a:rPr>
              <a:t> Control Design  Linear Analysis…</a:t>
            </a:r>
            <a:endParaRPr lang="en-US" sz="1200" dirty="0">
              <a:solidFill>
                <a:schemeClr val="accent5">
                  <a:lumMod val="50000"/>
                </a:schemeClr>
              </a:solidFill>
              <a:latin typeface="Arial" pitchFamily="34" charset="0"/>
              <a:cs typeface="Arial" pitchFamily="34" charset="0"/>
            </a:endParaRPr>
          </a:p>
        </p:txBody>
      </p:sp>
      <p:sp>
        <p:nvSpPr>
          <p:cNvPr id="10" name="Rectangle 9"/>
          <p:cNvSpPr/>
          <p:nvPr/>
        </p:nvSpPr>
        <p:spPr>
          <a:xfrm>
            <a:off x="4428744" y="3090672"/>
            <a:ext cx="1280160" cy="38100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2" name="Oval 11"/>
          <p:cNvSpPr/>
          <p:nvPr/>
        </p:nvSpPr>
        <p:spPr>
          <a:xfrm>
            <a:off x="3803904" y="5103901"/>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a:t>
            </a:r>
            <a:endParaRPr lang="en-US" sz="2400" b="1" dirty="0" smtClean="0">
              <a:latin typeface="Arial" pitchFamily="34" charset="0"/>
              <a:cs typeface="Arial" pitchFamily="34" charset="0"/>
            </a:endParaRPr>
          </a:p>
        </p:txBody>
      </p:sp>
      <p:sp>
        <p:nvSpPr>
          <p:cNvPr id="13" name="TextBox 12"/>
          <p:cNvSpPr txBox="1"/>
          <p:nvPr/>
        </p:nvSpPr>
        <p:spPr>
          <a:xfrm>
            <a:off x="4389120" y="5097959"/>
            <a:ext cx="4191000"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Check the </a:t>
            </a:r>
            <a:r>
              <a:rPr lang="en-US" sz="1600" b="1" dirty="0">
                <a:solidFill>
                  <a:schemeClr val="accent5">
                    <a:lumMod val="50000"/>
                  </a:schemeClr>
                </a:solidFill>
                <a:latin typeface="Arial" pitchFamily="34" charset="0"/>
                <a:cs typeface="Arial" pitchFamily="34" charset="0"/>
              </a:rPr>
              <a:t>S</a:t>
            </a:r>
            <a:r>
              <a:rPr lang="en-US" sz="1600" b="1" dirty="0" smtClean="0">
                <a:solidFill>
                  <a:schemeClr val="accent5">
                    <a:lumMod val="50000"/>
                  </a:schemeClr>
                </a:solidFill>
                <a:latin typeface="Arial" pitchFamily="34" charset="0"/>
                <a:cs typeface="Arial" pitchFamily="34" charset="0"/>
              </a:rPr>
              <a:t>pecifications</a:t>
            </a:r>
            <a:r>
              <a:rPr lang="en-US" sz="1600" dirty="0" smtClean="0">
                <a:solidFill>
                  <a:schemeClr val="accent5">
                    <a:lumMod val="50000"/>
                  </a:schemeClr>
                </a:solidFill>
                <a:latin typeface="Arial" pitchFamily="34" charset="0"/>
                <a:cs typeface="Arial" pitchFamily="34" charset="0"/>
              </a:rPr>
              <a:t> for the output voltages as </a:t>
            </a:r>
            <a:r>
              <a:rPr lang="en-US" sz="1600" b="1" dirty="0" smtClean="0">
                <a:solidFill>
                  <a:schemeClr val="accent5">
                    <a:lumMod val="50000"/>
                  </a:schemeClr>
                </a:solidFill>
                <a:latin typeface="Arial" pitchFamily="34" charset="0"/>
                <a:cs typeface="Arial" pitchFamily="34" charset="0"/>
              </a:rPr>
              <a:t>known</a:t>
            </a:r>
            <a:r>
              <a:rPr lang="en-US" sz="1600" dirty="0" smtClean="0">
                <a:solidFill>
                  <a:schemeClr val="accent5">
                    <a:lumMod val="50000"/>
                  </a:schemeClr>
                </a:solidFill>
                <a:latin typeface="Arial" pitchFamily="34" charset="0"/>
                <a:cs typeface="Arial" pitchFamily="34" charset="0"/>
              </a:rPr>
              <a:t> and trim the model</a:t>
            </a:r>
          </a:p>
          <a:p>
            <a:r>
              <a:rPr lang="en-US" sz="1200" dirty="0" smtClean="0">
                <a:solidFill>
                  <a:schemeClr val="accent5">
                    <a:lumMod val="50000"/>
                  </a:schemeClr>
                </a:solidFill>
                <a:latin typeface="Arial" pitchFamily="34" charset="0"/>
                <a:cs typeface="Arial" pitchFamily="34" charset="0"/>
              </a:rPr>
              <a:t>Change optimization method to </a:t>
            </a:r>
            <a:r>
              <a:rPr lang="en-US" sz="1200" b="1" dirty="0" smtClean="0">
                <a:solidFill>
                  <a:schemeClr val="accent5">
                    <a:lumMod val="50000"/>
                  </a:schemeClr>
                </a:solidFill>
                <a:latin typeface="Arial" pitchFamily="34" charset="0"/>
                <a:cs typeface="Arial" pitchFamily="34" charset="0"/>
              </a:rPr>
              <a:t>nonlinear least squares</a:t>
            </a:r>
            <a:endParaRPr lang="en-US" sz="1200" b="1" dirty="0">
              <a:solidFill>
                <a:schemeClr val="accent5">
                  <a:lumMod val="50000"/>
                </a:schemeClr>
              </a:solidFill>
              <a:latin typeface="Arial" pitchFamily="34" charset="0"/>
              <a:cs typeface="Arial" pitchFamily="34" charset="0"/>
            </a:endParaRPr>
          </a:p>
        </p:txBody>
      </p:sp>
      <p:pic>
        <p:nvPicPr>
          <p:cNvPr id="11" name="Picture 10"/>
          <p:cNvPicPr>
            <a:picLocks noChangeAspect="1"/>
          </p:cNvPicPr>
          <p:nvPr/>
        </p:nvPicPr>
        <p:blipFill>
          <a:blip r:embed="rId5"/>
          <a:stretch>
            <a:fillRect/>
          </a:stretch>
        </p:blipFill>
        <p:spPr>
          <a:xfrm>
            <a:off x="6286312" y="2774433"/>
            <a:ext cx="2171888" cy="216807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536367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smtClean="0">
                <a:solidFill>
                  <a:schemeClr val="accent4"/>
                </a:solidFill>
                <a:sym typeface="Wingdings" panose="05000000000000000000" pitchFamily="2" charset="2"/>
              </a:rPr>
              <a:t>Initialization and trimming</a:t>
            </a:r>
            <a:endParaRPr lang="en-US" sz="2400" dirty="0"/>
          </a:p>
        </p:txBody>
      </p:sp>
      <p:sp>
        <p:nvSpPr>
          <p:cNvPr id="4" name="TextBox 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mosfetbuckboost_avg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8" name="Oval 7"/>
          <p:cNvSpPr/>
          <p:nvPr/>
        </p:nvSpPr>
        <p:spPr>
          <a:xfrm>
            <a:off x="609600" y="1636335"/>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3</a:t>
            </a:r>
            <a:endParaRPr lang="en-US" sz="2400" b="1" dirty="0" smtClean="0">
              <a:latin typeface="Arial" pitchFamily="34" charset="0"/>
              <a:cs typeface="Arial" pitchFamily="34" charset="0"/>
            </a:endParaRPr>
          </a:p>
        </p:txBody>
      </p:sp>
      <p:sp>
        <p:nvSpPr>
          <p:cNvPr id="9" name="TextBox 8"/>
          <p:cNvSpPr txBox="1"/>
          <p:nvPr/>
        </p:nvSpPr>
        <p:spPr>
          <a:xfrm>
            <a:off x="1200926" y="1600200"/>
            <a:ext cx="3429000"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Verify trimmed operating condition and initialize model</a:t>
            </a:r>
          </a:p>
        </p:txBody>
      </p:sp>
      <p:sp>
        <p:nvSpPr>
          <p:cNvPr id="12" name="Oval 11"/>
          <p:cNvSpPr/>
          <p:nvPr/>
        </p:nvSpPr>
        <p:spPr>
          <a:xfrm>
            <a:off x="4648200" y="3700493"/>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4</a:t>
            </a:r>
          </a:p>
        </p:txBody>
      </p:sp>
      <p:pic>
        <p:nvPicPr>
          <p:cNvPr id="3" name="Picture 2"/>
          <p:cNvPicPr>
            <a:picLocks noChangeAspect="1"/>
          </p:cNvPicPr>
          <p:nvPr/>
        </p:nvPicPr>
        <p:blipFill>
          <a:blip r:embed="rId2"/>
          <a:stretch>
            <a:fillRect/>
          </a:stretch>
        </p:blipFill>
        <p:spPr>
          <a:xfrm>
            <a:off x="914400" y="2301240"/>
            <a:ext cx="3383280" cy="33375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Rectangle 9"/>
          <p:cNvSpPr/>
          <p:nvPr/>
        </p:nvSpPr>
        <p:spPr>
          <a:xfrm>
            <a:off x="3328416" y="5266944"/>
            <a:ext cx="1024128" cy="32918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4" name="Picture 13"/>
          <p:cNvPicPr>
            <a:picLocks noChangeAspect="1"/>
          </p:cNvPicPr>
          <p:nvPr/>
        </p:nvPicPr>
        <p:blipFill rotWithShape="1">
          <a:blip r:embed="rId3"/>
          <a:srcRect l="2000" t="9025" r="38571" b="16829"/>
          <a:stretch/>
        </p:blipFill>
        <p:spPr>
          <a:xfrm>
            <a:off x="4953000" y="1734533"/>
            <a:ext cx="3566186" cy="173735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5" name="Rectangle 14"/>
          <p:cNvSpPr/>
          <p:nvPr/>
        </p:nvSpPr>
        <p:spPr>
          <a:xfrm>
            <a:off x="6195086" y="1883468"/>
            <a:ext cx="2159164" cy="45794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6" name="TextBox 15"/>
          <p:cNvSpPr txBox="1"/>
          <p:nvPr/>
        </p:nvSpPr>
        <p:spPr>
          <a:xfrm>
            <a:off x="5196840" y="3682425"/>
            <a:ext cx="3429000" cy="830997"/>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Run simulation with the computed operating condition object as initial states</a:t>
            </a:r>
          </a:p>
        </p:txBody>
      </p:sp>
    </p:spTree>
    <p:extLst>
      <p:ext uri="{BB962C8B-B14F-4D97-AF65-F5344CB8AC3E}">
        <p14:creationId xmlns:p14="http://schemas.microsoft.com/office/powerpoint/2010/main" val="3977709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9677" t="22154" r="4301" b="7691"/>
          <a:stretch/>
        </p:blipFill>
        <p:spPr>
          <a:xfrm>
            <a:off x="2130523" y="1478223"/>
            <a:ext cx="4876828" cy="3474777"/>
          </a:xfrm>
          <a:prstGeom prst="rect">
            <a:avLst/>
          </a:prstGeom>
        </p:spPr>
      </p:pic>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smtClean="0">
                <a:solidFill>
                  <a:schemeClr val="accent4"/>
                </a:solidFill>
                <a:sym typeface="Wingdings" panose="05000000000000000000" pitchFamily="2" charset="2"/>
              </a:rPr>
              <a:t>Plant identification from simulation data</a:t>
            </a:r>
            <a:endParaRPr lang="en-US" dirty="0"/>
          </a:p>
        </p:txBody>
      </p:sp>
      <p:sp>
        <p:nvSpPr>
          <p:cNvPr id="4" name="TextBox 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sps_powersupply_sid</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5452886" y="2928466"/>
            <a:ext cx="2339543" cy="243861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Oval 7"/>
          <p:cNvSpPr/>
          <p:nvPr/>
        </p:nvSpPr>
        <p:spPr>
          <a:xfrm>
            <a:off x="1892808" y="501396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1</a:t>
            </a:r>
          </a:p>
        </p:txBody>
      </p:sp>
      <p:sp>
        <p:nvSpPr>
          <p:cNvPr id="9" name="TextBox 8"/>
          <p:cNvSpPr txBox="1"/>
          <p:nvPr/>
        </p:nvSpPr>
        <p:spPr>
          <a:xfrm>
            <a:off x="2484134" y="4977825"/>
            <a:ext cx="2926066"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Use the </a:t>
            </a:r>
            <a:r>
              <a:rPr lang="en-US" sz="1600" b="1" dirty="0" smtClean="0">
                <a:solidFill>
                  <a:schemeClr val="accent5">
                    <a:lumMod val="50000"/>
                  </a:schemeClr>
                </a:solidFill>
                <a:latin typeface="Arial" pitchFamily="34" charset="0"/>
                <a:cs typeface="Arial" pitchFamily="34" charset="0"/>
              </a:rPr>
              <a:t>Identify New Plant </a:t>
            </a:r>
            <a:r>
              <a:rPr lang="en-US" sz="1600" dirty="0" smtClean="0">
                <a:solidFill>
                  <a:schemeClr val="accent5">
                    <a:lumMod val="50000"/>
                  </a:schemeClr>
                </a:solidFill>
                <a:latin typeface="Arial" pitchFamily="34" charset="0"/>
                <a:cs typeface="Arial" pitchFamily="34" charset="0"/>
              </a:rPr>
              <a:t>option in the PID tuner</a:t>
            </a:r>
            <a:endParaRPr lang="en-US" sz="1600" dirty="0">
              <a:solidFill>
                <a:schemeClr val="accent5">
                  <a:lumMod val="50000"/>
                </a:schemeClr>
              </a:solidFill>
              <a:latin typeface="Arial" pitchFamily="34" charset="0"/>
              <a:cs typeface="Arial" pitchFamily="34" charset="0"/>
            </a:endParaRPr>
          </a:p>
        </p:txBody>
      </p:sp>
      <p:sp>
        <p:nvSpPr>
          <p:cNvPr id="10" name="Rectangle 9"/>
          <p:cNvSpPr/>
          <p:nvPr/>
        </p:nvSpPr>
        <p:spPr>
          <a:xfrm>
            <a:off x="5410200" y="4901625"/>
            <a:ext cx="2382229" cy="465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41823731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130523" y="1371600"/>
            <a:ext cx="4879905" cy="3581400"/>
            <a:chOff x="2130523" y="1371600"/>
            <a:chExt cx="4879905" cy="3581400"/>
          </a:xfrm>
        </p:grpSpPr>
        <p:pic>
          <p:nvPicPr>
            <p:cNvPr id="12" name="Picture 11"/>
            <p:cNvPicPr>
              <a:picLocks noChangeAspect="1"/>
            </p:cNvPicPr>
            <p:nvPr/>
          </p:nvPicPr>
          <p:blipFill rotWithShape="1">
            <a:blip r:embed="rId2"/>
            <a:srcRect l="9677" t="22154" r="4301" b="7691"/>
            <a:stretch/>
          </p:blipFill>
          <p:spPr>
            <a:xfrm>
              <a:off x="2130523" y="1478223"/>
              <a:ext cx="4876828" cy="3474777"/>
            </a:xfrm>
            <a:prstGeom prst="rect">
              <a:avLst/>
            </a:prstGeom>
          </p:spPr>
        </p:pic>
        <p:sp>
          <p:nvSpPr>
            <p:cNvPr id="3" name="Rectangle 2"/>
            <p:cNvSpPr/>
            <p:nvPr/>
          </p:nvSpPr>
          <p:spPr>
            <a:xfrm>
              <a:off x="2133600" y="1371600"/>
              <a:ext cx="4876828" cy="3581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a:solidFill>
                  <a:schemeClr val="accent4"/>
                </a:solidFill>
                <a:sym typeface="Wingdings" panose="05000000000000000000" pitchFamily="2" charset="2"/>
              </a:rPr>
              <a:t>Plant identification from simulation data</a:t>
            </a:r>
            <a:endParaRPr lang="en-US" sz="2400" dirty="0"/>
          </a:p>
        </p:txBody>
      </p:sp>
      <p:pic>
        <p:nvPicPr>
          <p:cNvPr id="4" name="Picture 3"/>
          <p:cNvPicPr>
            <a:picLocks noChangeAspect="1"/>
          </p:cNvPicPr>
          <p:nvPr/>
        </p:nvPicPr>
        <p:blipFill>
          <a:blip r:embed="rId3"/>
          <a:stretch>
            <a:fillRect/>
          </a:stretch>
        </p:blipFill>
        <p:spPr>
          <a:xfrm>
            <a:off x="1612392" y="1600200"/>
            <a:ext cx="2171888" cy="32921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Oval 4"/>
          <p:cNvSpPr/>
          <p:nvPr/>
        </p:nvSpPr>
        <p:spPr>
          <a:xfrm>
            <a:off x="1066800" y="516636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a:t>
            </a:r>
            <a:endParaRPr lang="en-US" sz="2400" b="1" dirty="0" smtClean="0">
              <a:latin typeface="Arial" pitchFamily="34" charset="0"/>
              <a:cs typeface="Arial" pitchFamily="34" charset="0"/>
            </a:endParaRPr>
          </a:p>
        </p:txBody>
      </p:sp>
      <p:sp>
        <p:nvSpPr>
          <p:cNvPr id="6" name="TextBox 5"/>
          <p:cNvSpPr txBox="1"/>
          <p:nvPr/>
        </p:nvSpPr>
        <p:spPr>
          <a:xfrm>
            <a:off x="1658126" y="5029200"/>
            <a:ext cx="2545066" cy="830997"/>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Choose </a:t>
            </a:r>
            <a:r>
              <a:rPr lang="en-US" sz="1600" b="1" dirty="0" smtClean="0">
                <a:solidFill>
                  <a:schemeClr val="accent5">
                    <a:lumMod val="50000"/>
                  </a:schemeClr>
                </a:solidFill>
                <a:latin typeface="Arial" pitchFamily="34" charset="0"/>
                <a:cs typeface="Arial" pitchFamily="34" charset="0"/>
              </a:rPr>
              <a:t>Simulate Data </a:t>
            </a:r>
            <a:r>
              <a:rPr lang="en-US" sz="1600" dirty="0" smtClean="0">
                <a:solidFill>
                  <a:schemeClr val="accent5">
                    <a:lumMod val="50000"/>
                  </a:schemeClr>
                </a:solidFill>
                <a:latin typeface="Arial" pitchFamily="34" charset="0"/>
                <a:cs typeface="Arial" pitchFamily="34" charset="0"/>
              </a:rPr>
              <a:t>to obtain I/O results from the simulation model</a:t>
            </a:r>
            <a:endParaRPr lang="en-US" sz="1600" dirty="0">
              <a:solidFill>
                <a:schemeClr val="accent5">
                  <a:lumMod val="50000"/>
                </a:schemeClr>
              </a:solidFill>
              <a:latin typeface="Arial" pitchFamily="34" charset="0"/>
              <a:cs typeface="Arial" pitchFamily="34" charset="0"/>
            </a:endParaRPr>
          </a:p>
        </p:txBody>
      </p:sp>
      <p:sp>
        <p:nvSpPr>
          <p:cNvPr id="7" name="Rectangle 6"/>
          <p:cNvSpPr/>
          <p:nvPr/>
        </p:nvSpPr>
        <p:spPr>
          <a:xfrm>
            <a:off x="1516163" y="2430148"/>
            <a:ext cx="2382229" cy="46545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8" name="Picture 7"/>
          <p:cNvPicPr>
            <a:picLocks noChangeAspect="1"/>
          </p:cNvPicPr>
          <p:nvPr/>
        </p:nvPicPr>
        <p:blipFill>
          <a:blip r:embed="rId4"/>
          <a:stretch>
            <a:fillRect/>
          </a:stretch>
        </p:blipFill>
        <p:spPr>
          <a:xfrm>
            <a:off x="5448105" y="3405865"/>
            <a:ext cx="2248095" cy="187468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9" name="Oval 8"/>
          <p:cNvSpPr/>
          <p:nvPr/>
        </p:nvSpPr>
        <p:spPr>
          <a:xfrm>
            <a:off x="4431792" y="1988403"/>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3</a:t>
            </a:r>
          </a:p>
        </p:txBody>
      </p:sp>
      <p:sp>
        <p:nvSpPr>
          <p:cNvPr id="10" name="TextBox 9"/>
          <p:cNvSpPr txBox="1"/>
          <p:nvPr/>
        </p:nvSpPr>
        <p:spPr>
          <a:xfrm>
            <a:off x="5023118" y="1988403"/>
            <a:ext cx="3206482" cy="1323439"/>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Set up a Step Response test with the following characteristics:</a:t>
            </a:r>
          </a:p>
          <a:p>
            <a:pPr marL="457200"/>
            <a:r>
              <a:rPr lang="en-US" sz="1200" dirty="0" smtClean="0">
                <a:solidFill>
                  <a:schemeClr val="accent5">
                    <a:lumMod val="50000"/>
                  </a:schemeClr>
                </a:solidFill>
                <a:latin typeface="Arial" pitchFamily="34" charset="0"/>
                <a:cs typeface="Arial" pitchFamily="34" charset="0"/>
              </a:rPr>
              <a:t>Sample Time = 5e-6</a:t>
            </a:r>
          </a:p>
          <a:p>
            <a:pPr marL="457200"/>
            <a:r>
              <a:rPr lang="en-US" sz="1200" dirty="0" smtClean="0">
                <a:solidFill>
                  <a:schemeClr val="accent5">
                    <a:lumMod val="50000"/>
                  </a:schemeClr>
                </a:solidFill>
                <a:latin typeface="Arial" pitchFamily="34" charset="0"/>
                <a:cs typeface="Arial" pitchFamily="34" charset="0"/>
              </a:rPr>
              <a:t>Offset = 0.5</a:t>
            </a:r>
          </a:p>
          <a:p>
            <a:pPr marL="457200"/>
            <a:r>
              <a:rPr lang="en-US" sz="1200" dirty="0" smtClean="0">
                <a:solidFill>
                  <a:schemeClr val="accent5">
                    <a:lumMod val="50000"/>
                  </a:schemeClr>
                </a:solidFill>
                <a:latin typeface="Arial" pitchFamily="34" charset="0"/>
                <a:cs typeface="Arial" pitchFamily="34" charset="0"/>
              </a:rPr>
              <a:t>Onset Lag = 0.003</a:t>
            </a:r>
          </a:p>
          <a:p>
            <a:pPr marL="457200"/>
            <a:r>
              <a:rPr lang="en-US" sz="1200" dirty="0" smtClean="0">
                <a:solidFill>
                  <a:schemeClr val="accent5">
                    <a:lumMod val="50000"/>
                  </a:schemeClr>
                </a:solidFill>
                <a:latin typeface="Arial" pitchFamily="34" charset="0"/>
                <a:cs typeface="Arial" pitchFamily="34" charset="0"/>
              </a:rPr>
              <a:t>Amplitude = 0.4</a:t>
            </a:r>
            <a:endParaRPr lang="en-US" sz="1200" dirty="0">
              <a:solidFill>
                <a:schemeClr val="accent5">
                  <a:lumMod val="50000"/>
                </a:schemeClr>
              </a:solidFill>
              <a:latin typeface="Arial" pitchFamily="34" charset="0"/>
              <a:cs typeface="Arial" pitchFamily="34" charset="0"/>
            </a:endParaRPr>
          </a:p>
        </p:txBody>
      </p:sp>
      <p:sp>
        <p:nvSpPr>
          <p:cNvPr id="11" name="TextBox 10"/>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sps_powersupply_sid</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21433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130523" y="1371600"/>
            <a:ext cx="4879905" cy="3581400"/>
            <a:chOff x="2130523" y="1371600"/>
            <a:chExt cx="4879905" cy="3581400"/>
          </a:xfrm>
        </p:grpSpPr>
        <p:pic>
          <p:nvPicPr>
            <p:cNvPr id="14" name="Picture 13"/>
            <p:cNvPicPr>
              <a:picLocks noChangeAspect="1"/>
            </p:cNvPicPr>
            <p:nvPr/>
          </p:nvPicPr>
          <p:blipFill rotWithShape="1">
            <a:blip r:embed="rId2"/>
            <a:srcRect l="9677" t="22154" r="4301" b="7691"/>
            <a:stretch/>
          </p:blipFill>
          <p:spPr>
            <a:xfrm>
              <a:off x="2130523" y="1478223"/>
              <a:ext cx="4876828" cy="3474777"/>
            </a:xfrm>
            <a:prstGeom prst="rect">
              <a:avLst/>
            </a:prstGeom>
          </p:spPr>
        </p:pic>
        <p:sp>
          <p:nvSpPr>
            <p:cNvPr id="15" name="Rectangle 14"/>
            <p:cNvSpPr/>
            <p:nvPr/>
          </p:nvSpPr>
          <p:spPr>
            <a:xfrm>
              <a:off x="2133600" y="1371600"/>
              <a:ext cx="4876828" cy="3581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a:solidFill>
                  <a:schemeClr val="accent4"/>
                </a:solidFill>
                <a:sym typeface="Wingdings" panose="05000000000000000000" pitchFamily="2" charset="2"/>
              </a:rPr>
              <a:t>Plant identification from simulation data</a:t>
            </a:r>
            <a:endParaRPr lang="en-US" sz="2400" dirty="0"/>
          </a:p>
        </p:txBody>
      </p:sp>
      <p:sp>
        <p:nvSpPr>
          <p:cNvPr id="5" name="Oval 4"/>
          <p:cNvSpPr/>
          <p:nvPr/>
        </p:nvSpPr>
        <p:spPr>
          <a:xfrm>
            <a:off x="624531" y="16764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4</a:t>
            </a:r>
          </a:p>
        </p:txBody>
      </p:sp>
      <p:sp>
        <p:nvSpPr>
          <p:cNvPr id="6" name="TextBox 5"/>
          <p:cNvSpPr txBox="1"/>
          <p:nvPr/>
        </p:nvSpPr>
        <p:spPr>
          <a:xfrm>
            <a:off x="1154897" y="1691640"/>
            <a:ext cx="3051070"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Run the simulation to obtain the identification data</a:t>
            </a:r>
            <a:endParaRPr lang="en-US" sz="1600" dirty="0">
              <a:solidFill>
                <a:schemeClr val="accent5">
                  <a:lumMod val="50000"/>
                </a:schemeClr>
              </a:solidFill>
              <a:latin typeface="Arial" pitchFamily="34" charset="0"/>
              <a:cs typeface="Arial" pitchFamily="34" charset="0"/>
            </a:endParaRPr>
          </a:p>
        </p:txBody>
      </p:sp>
      <p:sp>
        <p:nvSpPr>
          <p:cNvPr id="8" name="Oval 7"/>
          <p:cNvSpPr/>
          <p:nvPr/>
        </p:nvSpPr>
        <p:spPr>
          <a:xfrm>
            <a:off x="4559808" y="222504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5</a:t>
            </a:r>
            <a:endParaRPr lang="en-US" sz="2400" b="1" dirty="0" smtClean="0">
              <a:latin typeface="Arial" pitchFamily="34" charset="0"/>
              <a:cs typeface="Arial" pitchFamily="34" charset="0"/>
            </a:endParaRPr>
          </a:p>
        </p:txBody>
      </p:sp>
      <p:sp>
        <p:nvSpPr>
          <p:cNvPr id="9" name="TextBox 8"/>
          <p:cNvSpPr txBox="1"/>
          <p:nvPr/>
        </p:nvSpPr>
        <p:spPr>
          <a:xfrm>
            <a:off x="5105400" y="2057400"/>
            <a:ext cx="3733800" cy="830997"/>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Select the model structure and use the interactive handles to match the model to the data</a:t>
            </a:r>
            <a:endParaRPr lang="en-US" sz="1600" dirty="0">
              <a:solidFill>
                <a:schemeClr val="accent5">
                  <a:lumMod val="50000"/>
                </a:schemeClr>
              </a:solidFill>
              <a:latin typeface="Arial" pitchFamily="34" charset="0"/>
              <a:cs typeface="Arial" pitchFamily="34" charset="0"/>
            </a:endParaRPr>
          </a:p>
        </p:txBody>
      </p:sp>
      <p:sp>
        <p:nvSpPr>
          <p:cNvPr id="10" name="TextBox 9"/>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sps_powersupply_sid</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11" name="Picture 10"/>
          <p:cNvPicPr>
            <a:picLocks noChangeAspect="1"/>
          </p:cNvPicPr>
          <p:nvPr/>
        </p:nvPicPr>
        <p:blipFill>
          <a:blip r:embed="rId3"/>
          <a:stretch>
            <a:fillRect/>
          </a:stretch>
        </p:blipFill>
        <p:spPr>
          <a:xfrm>
            <a:off x="700731" y="2316271"/>
            <a:ext cx="3566469" cy="24081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2" name="Picture 11"/>
          <p:cNvPicPr>
            <a:picLocks noChangeAspect="1"/>
          </p:cNvPicPr>
          <p:nvPr/>
        </p:nvPicPr>
        <p:blipFill>
          <a:blip r:embed="rId4"/>
          <a:stretch>
            <a:fillRect/>
          </a:stretch>
        </p:blipFill>
        <p:spPr>
          <a:xfrm>
            <a:off x="4960310" y="2967771"/>
            <a:ext cx="3574090" cy="25186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876307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smtClean="0">
                <a:solidFill>
                  <a:schemeClr val="accent4"/>
                </a:solidFill>
                <a:sym typeface="Wingdings" panose="05000000000000000000" pitchFamily="2" charset="2"/>
              </a:rPr>
              <a:t>Frequency response estimation</a:t>
            </a:r>
            <a:endParaRPr lang="en-US" sz="2400" dirty="0"/>
          </a:p>
        </p:txBody>
      </p:sp>
      <p:pic>
        <p:nvPicPr>
          <p:cNvPr id="4" name="Picture 3"/>
          <p:cNvPicPr>
            <a:picLocks noChangeAspect="1"/>
          </p:cNvPicPr>
          <p:nvPr/>
        </p:nvPicPr>
        <p:blipFill rotWithShape="1">
          <a:blip r:embed="rId2"/>
          <a:srcRect l="5556" t="23727" r="2381" b="6650"/>
          <a:stretch/>
        </p:blipFill>
        <p:spPr>
          <a:xfrm>
            <a:off x="2506990" y="1600200"/>
            <a:ext cx="3977619" cy="2423183"/>
          </a:xfrm>
          <a:prstGeom prst="rect">
            <a:avLst/>
          </a:prstGeom>
        </p:spPr>
      </p:pic>
      <p:sp>
        <p:nvSpPr>
          <p:cNvPr id="5" name="TextBox 4"/>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mosfetbuck_fre</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8" name="TextBox 7"/>
          <p:cNvSpPr txBox="1"/>
          <p:nvPr/>
        </p:nvSpPr>
        <p:spPr>
          <a:xfrm>
            <a:off x="890016" y="4267200"/>
            <a:ext cx="3377184"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Open the </a:t>
            </a:r>
            <a:r>
              <a:rPr lang="en-US" sz="1600" b="1" dirty="0" smtClean="0">
                <a:solidFill>
                  <a:schemeClr val="accent5">
                    <a:lumMod val="50000"/>
                  </a:schemeClr>
                </a:solidFill>
                <a:latin typeface="Arial" pitchFamily="34" charset="0"/>
                <a:cs typeface="Arial" pitchFamily="34" charset="0"/>
              </a:rPr>
              <a:t>Frequency Response Estimation</a:t>
            </a:r>
            <a:r>
              <a:rPr lang="en-US" sz="1600" dirty="0" smtClean="0">
                <a:solidFill>
                  <a:schemeClr val="accent5">
                    <a:lumMod val="50000"/>
                  </a:schemeClr>
                </a:solidFill>
                <a:latin typeface="Arial" pitchFamily="34" charset="0"/>
                <a:cs typeface="Arial" pitchFamily="34" charset="0"/>
              </a:rPr>
              <a:t> tool</a:t>
            </a:r>
          </a:p>
          <a:p>
            <a:r>
              <a:rPr lang="en-US" sz="1200" dirty="0" smtClean="0">
                <a:solidFill>
                  <a:schemeClr val="accent5">
                    <a:lumMod val="50000"/>
                  </a:schemeClr>
                </a:solidFill>
                <a:latin typeface="Arial" pitchFamily="34" charset="0"/>
                <a:cs typeface="Arial" pitchFamily="34" charset="0"/>
              </a:rPr>
              <a:t>Analysis </a:t>
            </a:r>
            <a:r>
              <a:rPr lang="en-US" sz="1200" dirty="0" smtClean="0">
                <a:solidFill>
                  <a:schemeClr val="accent5">
                    <a:lumMod val="50000"/>
                  </a:schemeClr>
                </a:solidFill>
                <a:latin typeface="Arial" pitchFamily="34" charset="0"/>
                <a:cs typeface="Arial" pitchFamily="34" charset="0"/>
                <a:sym typeface="Wingdings" panose="05000000000000000000" pitchFamily="2" charset="2"/>
              </a:rPr>
              <a:t> Control Design  Frequency…</a:t>
            </a:r>
            <a:endParaRPr lang="en-US" sz="1200" dirty="0">
              <a:solidFill>
                <a:schemeClr val="accent5">
                  <a:lumMod val="50000"/>
                </a:schemeClr>
              </a:solidFill>
              <a:latin typeface="Arial" pitchFamily="34" charset="0"/>
              <a:cs typeface="Arial" pitchFamily="34" charset="0"/>
            </a:endParaRPr>
          </a:p>
        </p:txBody>
      </p:sp>
      <p:sp>
        <p:nvSpPr>
          <p:cNvPr id="3" name="Oval 2"/>
          <p:cNvSpPr/>
          <p:nvPr/>
        </p:nvSpPr>
        <p:spPr>
          <a:xfrm>
            <a:off x="5239512" y="2395728"/>
            <a:ext cx="457200" cy="457200"/>
          </a:xfrm>
          <a:prstGeom prst="ellipse">
            <a:avLst/>
          </a:prstGeom>
          <a:solidFill>
            <a:schemeClr val="accent2">
              <a:alpha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9" name="Oval 8"/>
          <p:cNvSpPr/>
          <p:nvPr/>
        </p:nvSpPr>
        <p:spPr>
          <a:xfrm>
            <a:off x="4608576" y="3200400"/>
            <a:ext cx="457200" cy="457200"/>
          </a:xfrm>
          <a:prstGeom prst="ellipse">
            <a:avLst/>
          </a:prstGeom>
          <a:solidFill>
            <a:schemeClr val="accent2">
              <a:alpha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0" name="Oval 9"/>
          <p:cNvSpPr/>
          <p:nvPr/>
        </p:nvSpPr>
        <p:spPr>
          <a:xfrm>
            <a:off x="304800" y="4270248"/>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1</a:t>
            </a:r>
          </a:p>
        </p:txBody>
      </p:sp>
      <p:sp>
        <p:nvSpPr>
          <p:cNvPr id="11" name="Oval 10"/>
          <p:cNvSpPr/>
          <p:nvPr/>
        </p:nvSpPr>
        <p:spPr>
          <a:xfrm>
            <a:off x="4267200" y="42672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a:t>
            </a:r>
            <a:endParaRPr lang="en-US" sz="2400" b="1" dirty="0" smtClean="0">
              <a:latin typeface="Arial" pitchFamily="34" charset="0"/>
              <a:cs typeface="Arial" pitchFamily="34" charset="0"/>
            </a:endParaRPr>
          </a:p>
        </p:txBody>
      </p:sp>
      <p:sp>
        <p:nvSpPr>
          <p:cNvPr id="12" name="TextBox 11"/>
          <p:cNvSpPr txBox="1"/>
          <p:nvPr/>
        </p:nvSpPr>
        <p:spPr>
          <a:xfrm>
            <a:off x="4846320" y="4259759"/>
            <a:ext cx="3657600" cy="1323439"/>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Create a new input </a:t>
            </a:r>
            <a:r>
              <a:rPr lang="en-US" sz="1600" b="1" dirty="0" smtClean="0">
                <a:solidFill>
                  <a:schemeClr val="accent5">
                    <a:lumMod val="50000"/>
                  </a:schemeClr>
                </a:solidFill>
                <a:latin typeface="Arial" pitchFamily="34" charset="0"/>
                <a:cs typeface="Arial" pitchFamily="34" charset="0"/>
              </a:rPr>
              <a:t>Fixed Sample Time </a:t>
            </a:r>
            <a:r>
              <a:rPr lang="en-US" sz="1600" b="1" dirty="0">
                <a:solidFill>
                  <a:schemeClr val="accent5">
                    <a:lumMod val="50000"/>
                  </a:schemeClr>
                </a:solidFill>
                <a:latin typeface="Arial" pitchFamily="34" charset="0"/>
                <a:cs typeface="Arial" pitchFamily="34" charset="0"/>
              </a:rPr>
              <a:t>S</a:t>
            </a:r>
            <a:r>
              <a:rPr lang="en-US" sz="1600" b="1" dirty="0" smtClean="0">
                <a:solidFill>
                  <a:schemeClr val="accent5">
                    <a:lumMod val="50000"/>
                  </a:schemeClr>
                </a:solidFill>
                <a:latin typeface="Arial" pitchFamily="34" charset="0"/>
                <a:cs typeface="Arial" pitchFamily="34" charset="0"/>
              </a:rPr>
              <a:t>inestream</a:t>
            </a:r>
            <a:r>
              <a:rPr lang="en-US" sz="1600" dirty="0" smtClean="0">
                <a:solidFill>
                  <a:schemeClr val="accent5">
                    <a:lumMod val="50000"/>
                  </a:schemeClr>
                </a:solidFill>
                <a:latin typeface="Arial" pitchFamily="34" charset="0"/>
                <a:cs typeface="Arial" pitchFamily="34" charset="0"/>
              </a:rPr>
              <a:t> with </a:t>
            </a:r>
            <a:r>
              <a:rPr lang="en-US" sz="1600" b="1" dirty="0" err="1" smtClean="0">
                <a:solidFill>
                  <a:schemeClr val="accent5">
                    <a:lumMod val="50000"/>
                  </a:schemeClr>
                </a:solidFill>
                <a:latin typeface="Arial" pitchFamily="34" charset="0"/>
                <a:cs typeface="Arial" pitchFamily="34" charset="0"/>
              </a:rPr>
              <a:t>T</a:t>
            </a:r>
            <a:r>
              <a:rPr lang="en-US" sz="1600" b="1" baseline="-25000" dirty="0" err="1" smtClean="0">
                <a:solidFill>
                  <a:schemeClr val="accent5">
                    <a:lumMod val="50000"/>
                  </a:schemeClr>
                </a:solidFill>
                <a:latin typeface="Arial" pitchFamily="34" charset="0"/>
                <a:cs typeface="Arial" pitchFamily="34" charset="0"/>
              </a:rPr>
              <a:t>s</a:t>
            </a:r>
            <a:r>
              <a:rPr lang="en-US" sz="1600" b="1" dirty="0" smtClean="0">
                <a:solidFill>
                  <a:schemeClr val="accent5">
                    <a:lumMod val="50000"/>
                  </a:schemeClr>
                </a:solidFill>
                <a:latin typeface="Arial" pitchFamily="34" charset="0"/>
                <a:cs typeface="Arial" pitchFamily="34" charset="0"/>
              </a:rPr>
              <a:t> = 1e-7</a:t>
            </a:r>
            <a:endParaRPr lang="en-US" sz="1600" dirty="0">
              <a:solidFill>
                <a:schemeClr val="accent5">
                  <a:lumMod val="50000"/>
                </a:schemeClr>
              </a:solidFill>
              <a:latin typeface="Arial" pitchFamily="34" charset="0"/>
              <a:cs typeface="Arial" pitchFamily="34" charset="0"/>
            </a:endParaRPr>
          </a:p>
          <a:p>
            <a:r>
              <a:rPr lang="en-US" sz="1200" dirty="0" smtClean="0">
                <a:solidFill>
                  <a:schemeClr val="accent5">
                    <a:lumMod val="50000"/>
                  </a:schemeClr>
                </a:solidFill>
                <a:latin typeface="Arial" pitchFamily="34" charset="0"/>
                <a:cs typeface="Arial" pitchFamily="34" charset="0"/>
              </a:rPr>
              <a:t>Use the pre-computed analytic transfer function of the converter </a:t>
            </a:r>
            <a:r>
              <a:rPr lang="en-US" sz="1200" b="1" dirty="0" err="1" smtClean="0">
                <a:solidFill>
                  <a:schemeClr val="accent5">
                    <a:lumMod val="50000"/>
                  </a:schemeClr>
                </a:solidFill>
                <a:latin typeface="Arial" pitchFamily="34" charset="0"/>
                <a:cs typeface="Arial" pitchFamily="34" charset="0"/>
              </a:rPr>
              <a:t>GDBuck</a:t>
            </a:r>
            <a:r>
              <a:rPr lang="en-US" sz="1200" dirty="0" smtClean="0">
                <a:solidFill>
                  <a:schemeClr val="accent5">
                    <a:lumMod val="50000"/>
                  </a:schemeClr>
                </a:solidFill>
                <a:latin typeface="Arial" pitchFamily="34" charset="0"/>
                <a:cs typeface="Arial" pitchFamily="34" charset="0"/>
              </a:rPr>
              <a:t> as a reference for selecting the test frequencies and increase the amplitude of the test sine waves to </a:t>
            </a:r>
            <a:r>
              <a:rPr lang="en-US" sz="1200" b="1" dirty="0" smtClean="0">
                <a:solidFill>
                  <a:schemeClr val="accent5">
                    <a:lumMod val="50000"/>
                  </a:schemeClr>
                </a:solidFill>
                <a:latin typeface="Arial" pitchFamily="34" charset="0"/>
                <a:cs typeface="Arial" pitchFamily="34" charset="0"/>
              </a:rPr>
              <a:t>1e-1</a:t>
            </a:r>
          </a:p>
        </p:txBody>
      </p:sp>
    </p:spTree>
    <p:extLst>
      <p:ext uri="{BB962C8B-B14F-4D97-AF65-F5344CB8AC3E}">
        <p14:creationId xmlns:p14="http://schemas.microsoft.com/office/powerpoint/2010/main" val="2850999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506990" y="1600200"/>
            <a:ext cx="3977619" cy="2438400"/>
            <a:chOff x="2506990" y="1600200"/>
            <a:chExt cx="3977619" cy="2438400"/>
          </a:xfrm>
        </p:grpSpPr>
        <p:pic>
          <p:nvPicPr>
            <p:cNvPr id="4" name="Picture 3"/>
            <p:cNvPicPr>
              <a:picLocks noChangeAspect="1"/>
            </p:cNvPicPr>
            <p:nvPr/>
          </p:nvPicPr>
          <p:blipFill rotWithShape="1">
            <a:blip r:embed="rId2"/>
            <a:srcRect l="5556" t="23727" r="2381" b="6650"/>
            <a:stretch/>
          </p:blipFill>
          <p:spPr>
            <a:xfrm>
              <a:off x="2506990" y="1600200"/>
              <a:ext cx="3977619" cy="2423183"/>
            </a:xfrm>
            <a:prstGeom prst="rect">
              <a:avLst/>
            </a:prstGeom>
          </p:spPr>
        </p:pic>
        <p:sp>
          <p:nvSpPr>
            <p:cNvPr id="3" name="Rectangle 2"/>
            <p:cNvSpPr/>
            <p:nvPr/>
          </p:nvSpPr>
          <p:spPr>
            <a:xfrm>
              <a:off x="2514600" y="1600200"/>
              <a:ext cx="3962400" cy="2438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t>Control design and linearization</a:t>
            </a:r>
            <a:r>
              <a:rPr lang="en-US" dirty="0">
                <a:sym typeface="Wingdings" panose="05000000000000000000" pitchFamily="2" charset="2"/>
              </a:rPr>
              <a:t/>
            </a:r>
            <a:br>
              <a:rPr lang="en-US" dirty="0">
                <a:sym typeface="Wingdings" panose="05000000000000000000" pitchFamily="2" charset="2"/>
              </a:rPr>
            </a:br>
            <a:r>
              <a:rPr lang="en-US" sz="2400" dirty="0" smtClean="0">
                <a:solidFill>
                  <a:schemeClr val="accent4"/>
                </a:solidFill>
                <a:sym typeface="Wingdings" panose="05000000000000000000" pitchFamily="2" charset="2"/>
              </a:rPr>
              <a:t>Frequency response estimation</a:t>
            </a:r>
            <a:endParaRPr lang="en-US" sz="2400" dirty="0"/>
          </a:p>
        </p:txBody>
      </p:sp>
      <p:sp>
        <p:nvSpPr>
          <p:cNvPr id="5" name="TextBox 4"/>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mosfetbuck_fre</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rotWithShape="1">
          <a:blip r:embed="rId3"/>
          <a:srcRect l="749" t="5212" r="1749" b="6227"/>
          <a:stretch/>
        </p:blipFill>
        <p:spPr>
          <a:xfrm>
            <a:off x="4587240" y="3014472"/>
            <a:ext cx="3566160" cy="2395728"/>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pic>
      <p:pic>
        <p:nvPicPr>
          <p:cNvPr id="6" name="Picture 5"/>
          <p:cNvPicPr>
            <a:picLocks noChangeAspect="1"/>
          </p:cNvPicPr>
          <p:nvPr/>
        </p:nvPicPr>
        <p:blipFill rotWithShape="1">
          <a:blip r:embed="rId4"/>
          <a:srcRect l="668" t="5744" r="5332" b="5742"/>
          <a:stretch/>
        </p:blipFill>
        <p:spPr>
          <a:xfrm>
            <a:off x="929640" y="3014472"/>
            <a:ext cx="3438144" cy="2395728"/>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lightRig rig="contrasting" dir="t">
              <a:rot lat="0" lon="0" rev="1500000"/>
            </a:lightRig>
          </a:scene3d>
          <a:sp3d prstMaterial="metal">
            <a:bevelT w="88900" h="88900"/>
          </a:sp3d>
        </p:spPr>
      </p:pic>
      <p:sp>
        <p:nvSpPr>
          <p:cNvPr id="9" name="Oval 8"/>
          <p:cNvSpPr/>
          <p:nvPr/>
        </p:nvSpPr>
        <p:spPr>
          <a:xfrm>
            <a:off x="1219200" y="22860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3</a:t>
            </a:r>
            <a:endParaRPr lang="en-US" sz="2400" b="1" dirty="0" smtClean="0">
              <a:latin typeface="Arial" pitchFamily="34" charset="0"/>
              <a:cs typeface="Arial" pitchFamily="34" charset="0"/>
            </a:endParaRPr>
          </a:p>
        </p:txBody>
      </p:sp>
      <p:sp>
        <p:nvSpPr>
          <p:cNvPr id="10" name="TextBox 9"/>
          <p:cNvSpPr txBox="1"/>
          <p:nvPr/>
        </p:nvSpPr>
        <p:spPr>
          <a:xfrm>
            <a:off x="1781546" y="2364740"/>
            <a:ext cx="5692150" cy="338554"/>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Check the </a:t>
            </a:r>
            <a:r>
              <a:rPr lang="en-US" sz="1600" b="1" dirty="0" smtClean="0">
                <a:solidFill>
                  <a:schemeClr val="accent5">
                    <a:lumMod val="50000"/>
                  </a:schemeClr>
                </a:solidFill>
                <a:latin typeface="Arial" pitchFamily="34" charset="0"/>
                <a:cs typeface="Arial" pitchFamily="34" charset="0"/>
              </a:rPr>
              <a:t>Diagnostic </a:t>
            </a:r>
            <a:r>
              <a:rPr lang="en-US" sz="1600" b="1" dirty="0">
                <a:solidFill>
                  <a:schemeClr val="accent5">
                    <a:lumMod val="50000"/>
                  </a:schemeClr>
                </a:solidFill>
                <a:latin typeface="Arial" pitchFamily="34" charset="0"/>
                <a:cs typeface="Arial" pitchFamily="34" charset="0"/>
              </a:rPr>
              <a:t>V</a:t>
            </a:r>
            <a:r>
              <a:rPr lang="en-US" sz="1600" b="1" dirty="0" smtClean="0">
                <a:solidFill>
                  <a:schemeClr val="accent5">
                    <a:lumMod val="50000"/>
                  </a:schemeClr>
                </a:solidFill>
                <a:latin typeface="Arial" pitchFamily="34" charset="0"/>
                <a:cs typeface="Arial" pitchFamily="34" charset="0"/>
              </a:rPr>
              <a:t>iewer</a:t>
            </a:r>
            <a:r>
              <a:rPr lang="en-US" sz="1600" dirty="0" smtClean="0">
                <a:solidFill>
                  <a:schemeClr val="accent5">
                    <a:lumMod val="50000"/>
                  </a:schemeClr>
                </a:solidFill>
                <a:latin typeface="Arial" pitchFamily="34" charset="0"/>
                <a:cs typeface="Arial" pitchFamily="34" charset="0"/>
              </a:rPr>
              <a:t> option and run the </a:t>
            </a:r>
            <a:r>
              <a:rPr lang="en-US" sz="1600" dirty="0">
                <a:solidFill>
                  <a:schemeClr val="accent5">
                    <a:lumMod val="50000"/>
                  </a:schemeClr>
                </a:solidFill>
                <a:latin typeface="Arial" pitchFamily="34" charset="0"/>
                <a:cs typeface="Arial" pitchFamily="34" charset="0"/>
              </a:rPr>
              <a:t>e</a:t>
            </a:r>
            <a:r>
              <a:rPr lang="en-US" sz="1600" dirty="0" smtClean="0">
                <a:solidFill>
                  <a:schemeClr val="accent5">
                    <a:lumMod val="50000"/>
                  </a:schemeClr>
                </a:solidFill>
                <a:latin typeface="Arial" pitchFamily="34" charset="0"/>
                <a:cs typeface="Arial" pitchFamily="34" charset="0"/>
              </a:rPr>
              <a:t>stimation</a:t>
            </a:r>
          </a:p>
        </p:txBody>
      </p:sp>
    </p:spTree>
    <p:extLst>
      <p:ext uri="{BB962C8B-B14F-4D97-AF65-F5344CB8AC3E}">
        <p14:creationId xmlns:p14="http://schemas.microsoft.com/office/powerpoint/2010/main" val="3803154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a:t>
            </a:r>
            <a:r>
              <a:rPr lang="en-US" dirty="0" smtClean="0"/>
              <a:t>linearization</a:t>
            </a:r>
            <a:br>
              <a:rPr lang="en-US" dirty="0" smtClean="0"/>
            </a:br>
            <a:r>
              <a:rPr lang="en-US" sz="2400" dirty="0" smtClean="0">
                <a:solidFill>
                  <a:schemeClr val="accent4"/>
                </a:solidFill>
                <a:sym typeface="Wingdings" panose="05000000000000000000" pitchFamily="2" charset="2"/>
              </a:rPr>
              <a:t>Multi-input, multi-output control tuning</a:t>
            </a:r>
            <a:endParaRPr lang="en-US" sz="2400" dirty="0"/>
          </a:p>
        </p:txBody>
      </p:sp>
      <p:pic>
        <p:nvPicPr>
          <p:cNvPr id="4" name="Picture 3"/>
          <p:cNvPicPr>
            <a:picLocks noChangeAspect="1"/>
          </p:cNvPicPr>
          <p:nvPr/>
        </p:nvPicPr>
        <p:blipFill rotWithShape="1">
          <a:blip r:embed="rId2"/>
          <a:srcRect l="5555" t="21930" r="2778" b="6725"/>
          <a:stretch/>
        </p:blipFill>
        <p:spPr>
          <a:xfrm>
            <a:off x="2232652" y="1615291"/>
            <a:ext cx="4526296" cy="2788919"/>
          </a:xfrm>
          <a:prstGeom prst="rect">
            <a:avLst/>
          </a:prstGeom>
        </p:spPr>
      </p:pic>
      <p:sp>
        <p:nvSpPr>
          <p:cNvPr id="5" name="TextBox 4"/>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speedcontrol_dcmotor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7" name="TextBox 6"/>
          <p:cNvSpPr txBox="1"/>
          <p:nvPr/>
        </p:nvSpPr>
        <p:spPr>
          <a:xfrm>
            <a:off x="1066800" y="4800600"/>
            <a:ext cx="4215384" cy="769441"/>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From the model, open the </a:t>
            </a:r>
            <a:r>
              <a:rPr lang="en-US" sz="1600" b="1" dirty="0" smtClean="0">
                <a:solidFill>
                  <a:schemeClr val="accent5">
                    <a:lumMod val="50000"/>
                  </a:schemeClr>
                </a:solidFill>
                <a:latin typeface="Arial" pitchFamily="34" charset="0"/>
                <a:cs typeface="Arial" pitchFamily="34" charset="0"/>
              </a:rPr>
              <a:t>Control System Tuner </a:t>
            </a:r>
            <a:r>
              <a:rPr lang="en-US" sz="1600" dirty="0" smtClean="0">
                <a:solidFill>
                  <a:schemeClr val="accent5">
                    <a:lumMod val="50000"/>
                  </a:schemeClr>
                </a:solidFill>
                <a:latin typeface="Arial" pitchFamily="34" charset="0"/>
                <a:cs typeface="Arial" pitchFamily="34" charset="0"/>
              </a:rPr>
              <a:t>application</a:t>
            </a:r>
          </a:p>
          <a:p>
            <a:r>
              <a:rPr lang="en-US" sz="1200" dirty="0" smtClean="0">
                <a:solidFill>
                  <a:schemeClr val="accent5">
                    <a:lumMod val="50000"/>
                  </a:schemeClr>
                </a:solidFill>
                <a:latin typeface="Arial" pitchFamily="34" charset="0"/>
                <a:cs typeface="Arial" pitchFamily="34" charset="0"/>
              </a:rPr>
              <a:t>Analysis </a:t>
            </a:r>
            <a:r>
              <a:rPr lang="en-US" sz="1200" dirty="0" smtClean="0">
                <a:solidFill>
                  <a:schemeClr val="accent5">
                    <a:lumMod val="50000"/>
                  </a:schemeClr>
                </a:solidFill>
                <a:latin typeface="Arial" pitchFamily="34" charset="0"/>
                <a:cs typeface="Arial" pitchFamily="34" charset="0"/>
                <a:sym typeface="Wingdings" panose="05000000000000000000" pitchFamily="2" charset="2"/>
              </a:rPr>
              <a:t> Control Design  Control System Tuner…</a:t>
            </a:r>
            <a:endParaRPr lang="en-US" sz="1200" dirty="0">
              <a:solidFill>
                <a:schemeClr val="accent5">
                  <a:lumMod val="50000"/>
                </a:schemeClr>
              </a:solidFill>
              <a:latin typeface="Arial" pitchFamily="34" charset="0"/>
              <a:cs typeface="Arial" pitchFamily="34" charset="0"/>
            </a:endParaRPr>
          </a:p>
        </p:txBody>
      </p:sp>
      <p:sp>
        <p:nvSpPr>
          <p:cNvPr id="8" name="Oval 7"/>
          <p:cNvSpPr/>
          <p:nvPr/>
        </p:nvSpPr>
        <p:spPr>
          <a:xfrm>
            <a:off x="518160" y="486156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rial" pitchFamily="34" charset="0"/>
                <a:cs typeface="Arial" pitchFamily="34" charset="0"/>
              </a:rPr>
              <a:t>1</a:t>
            </a:r>
          </a:p>
        </p:txBody>
      </p:sp>
      <p:pic>
        <p:nvPicPr>
          <p:cNvPr id="1026" name="Picture 2" descr="C:\Users\cosorio\AppData\Local\Temp\SNAGHTML1c91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744" y="3184941"/>
            <a:ext cx="3414056" cy="253005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6811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a:t>
            </a:r>
            <a:r>
              <a:rPr lang="en-US" dirty="0" smtClean="0"/>
              <a:t>linearization</a:t>
            </a:r>
            <a:br>
              <a:rPr lang="en-US" dirty="0" smtClean="0"/>
            </a:br>
            <a:r>
              <a:rPr lang="en-US" sz="2400" dirty="0" smtClean="0">
                <a:solidFill>
                  <a:schemeClr val="accent4"/>
                </a:solidFill>
                <a:sym typeface="Wingdings" panose="05000000000000000000" pitchFamily="2" charset="2"/>
              </a:rPr>
              <a:t>Multi-input, multi-output control tuning</a:t>
            </a:r>
            <a:endParaRPr lang="en-US" sz="2400" dirty="0"/>
          </a:p>
        </p:txBody>
      </p:sp>
      <p:sp>
        <p:nvSpPr>
          <p:cNvPr id="5" name="TextBox 4"/>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speedcontrol_dcmotor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8" name="Oval 7"/>
          <p:cNvSpPr/>
          <p:nvPr/>
        </p:nvSpPr>
        <p:spPr>
          <a:xfrm>
            <a:off x="685800" y="16002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2</a:t>
            </a:r>
            <a:endParaRPr lang="en-US" sz="2400" b="1" dirty="0" smtClean="0">
              <a:latin typeface="Arial" pitchFamily="34" charset="0"/>
              <a:cs typeface="Arial" pitchFamily="34" charset="0"/>
            </a:endParaRPr>
          </a:p>
        </p:txBody>
      </p:sp>
      <p:grpSp>
        <p:nvGrpSpPr>
          <p:cNvPr id="6" name="Group 5"/>
          <p:cNvGrpSpPr/>
          <p:nvPr/>
        </p:nvGrpSpPr>
        <p:grpSpPr>
          <a:xfrm>
            <a:off x="2133600" y="1600200"/>
            <a:ext cx="4724400" cy="2971800"/>
            <a:chOff x="2133600" y="1600200"/>
            <a:chExt cx="4724400" cy="2971800"/>
          </a:xfrm>
        </p:grpSpPr>
        <p:pic>
          <p:nvPicPr>
            <p:cNvPr id="4" name="Picture 3"/>
            <p:cNvPicPr>
              <a:picLocks noChangeAspect="1"/>
            </p:cNvPicPr>
            <p:nvPr/>
          </p:nvPicPr>
          <p:blipFill rotWithShape="1">
            <a:blip r:embed="rId2"/>
            <a:srcRect l="5555" t="21930" r="2778" b="6725"/>
            <a:stretch/>
          </p:blipFill>
          <p:spPr>
            <a:xfrm>
              <a:off x="2232652" y="1615291"/>
              <a:ext cx="4526296" cy="2788919"/>
            </a:xfrm>
            <a:prstGeom prst="rect">
              <a:avLst/>
            </a:prstGeom>
          </p:spPr>
        </p:pic>
        <p:sp>
          <p:nvSpPr>
            <p:cNvPr id="3" name="Rectangle 2"/>
            <p:cNvSpPr/>
            <p:nvPr/>
          </p:nvSpPr>
          <p:spPr>
            <a:xfrm>
              <a:off x="2133600" y="1600200"/>
              <a:ext cx="47244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pic>
        <p:nvPicPr>
          <p:cNvPr id="9" name="Picture 8"/>
          <p:cNvPicPr>
            <a:picLocks noChangeAspect="1"/>
          </p:cNvPicPr>
          <p:nvPr/>
        </p:nvPicPr>
        <p:blipFill rotWithShape="1">
          <a:blip r:embed="rId3"/>
          <a:srcRect l="857" t="5573" r="1428" b="1710"/>
          <a:stretch/>
        </p:blipFill>
        <p:spPr>
          <a:xfrm>
            <a:off x="838200" y="2758440"/>
            <a:ext cx="3127248" cy="219456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p:cNvPicPr>
            <a:picLocks noChangeAspect="1"/>
          </p:cNvPicPr>
          <p:nvPr/>
        </p:nvPicPr>
        <p:blipFill>
          <a:blip r:embed="rId4"/>
          <a:stretch>
            <a:fillRect/>
          </a:stretch>
        </p:blipFill>
        <p:spPr>
          <a:xfrm>
            <a:off x="1600200" y="3215640"/>
            <a:ext cx="1676400" cy="126206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TextBox 9"/>
          <p:cNvSpPr txBox="1"/>
          <p:nvPr/>
        </p:nvSpPr>
        <p:spPr>
          <a:xfrm>
            <a:off x="1234440" y="1600200"/>
            <a:ext cx="2880360" cy="1077218"/>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In the </a:t>
            </a:r>
            <a:r>
              <a:rPr lang="en-US" sz="1600" b="1" dirty="0" smtClean="0">
                <a:solidFill>
                  <a:schemeClr val="accent5">
                    <a:lumMod val="50000"/>
                  </a:schemeClr>
                </a:solidFill>
                <a:latin typeface="Arial" pitchFamily="34" charset="0"/>
                <a:cs typeface="Arial" pitchFamily="34" charset="0"/>
              </a:rPr>
              <a:t>Control System </a:t>
            </a:r>
            <a:r>
              <a:rPr lang="en-US" sz="1600" dirty="0" smtClean="0">
                <a:solidFill>
                  <a:schemeClr val="accent5">
                    <a:lumMod val="50000"/>
                  </a:schemeClr>
                </a:solidFill>
                <a:latin typeface="Arial" pitchFamily="34" charset="0"/>
                <a:cs typeface="Arial" pitchFamily="34" charset="0"/>
              </a:rPr>
              <a:t>tab, capture a new operating point by taking a simulation snapshot at 10 seconds</a:t>
            </a:r>
            <a:endParaRPr lang="en-US" sz="1200" dirty="0">
              <a:solidFill>
                <a:schemeClr val="accent5">
                  <a:lumMod val="50000"/>
                </a:schemeClr>
              </a:solidFill>
              <a:latin typeface="Arial" pitchFamily="34" charset="0"/>
              <a:cs typeface="Arial" pitchFamily="34" charset="0"/>
            </a:endParaRPr>
          </a:p>
        </p:txBody>
      </p:sp>
      <p:sp>
        <p:nvSpPr>
          <p:cNvPr id="11" name="Oval 10"/>
          <p:cNvSpPr/>
          <p:nvPr/>
        </p:nvSpPr>
        <p:spPr>
          <a:xfrm>
            <a:off x="685800" y="5137428"/>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3</a:t>
            </a:r>
            <a:endParaRPr lang="en-US" sz="2400" b="1" dirty="0" smtClean="0">
              <a:latin typeface="Arial" pitchFamily="34" charset="0"/>
              <a:cs typeface="Arial" pitchFamily="34" charset="0"/>
            </a:endParaRPr>
          </a:p>
        </p:txBody>
      </p:sp>
      <p:sp>
        <p:nvSpPr>
          <p:cNvPr id="12" name="TextBox 11"/>
          <p:cNvSpPr txBox="1"/>
          <p:nvPr/>
        </p:nvSpPr>
        <p:spPr>
          <a:xfrm>
            <a:off x="1234440" y="5130225"/>
            <a:ext cx="2880360"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In the </a:t>
            </a:r>
            <a:r>
              <a:rPr lang="en-US" sz="1600" b="1" dirty="0" smtClean="0">
                <a:solidFill>
                  <a:schemeClr val="accent5">
                    <a:lumMod val="50000"/>
                  </a:schemeClr>
                </a:solidFill>
                <a:latin typeface="Arial" pitchFamily="34" charset="0"/>
                <a:cs typeface="Arial" pitchFamily="34" charset="0"/>
              </a:rPr>
              <a:t>Tuning </a:t>
            </a:r>
            <a:r>
              <a:rPr lang="en-US" sz="1600" dirty="0" smtClean="0">
                <a:solidFill>
                  <a:schemeClr val="accent5">
                    <a:lumMod val="50000"/>
                  </a:schemeClr>
                </a:solidFill>
                <a:latin typeface="Arial" pitchFamily="34" charset="0"/>
                <a:cs typeface="Arial" pitchFamily="34" charset="0"/>
              </a:rPr>
              <a:t>tab, select the controller blocks to be tuned</a:t>
            </a:r>
            <a:endParaRPr lang="en-US" sz="1200" dirty="0">
              <a:solidFill>
                <a:schemeClr val="accent5">
                  <a:lumMod val="50000"/>
                </a:schemeClr>
              </a:solidFill>
              <a:latin typeface="Arial" pitchFamily="34" charset="0"/>
              <a:cs typeface="Arial" pitchFamily="34" charset="0"/>
            </a:endParaRPr>
          </a:p>
        </p:txBody>
      </p:sp>
      <p:sp>
        <p:nvSpPr>
          <p:cNvPr id="13" name="Rectangle 12"/>
          <p:cNvSpPr/>
          <p:nvPr/>
        </p:nvSpPr>
        <p:spPr>
          <a:xfrm>
            <a:off x="838200" y="2813304"/>
            <a:ext cx="274320" cy="31089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4" name="Picture 13"/>
          <p:cNvPicPr>
            <a:picLocks noChangeAspect="1"/>
          </p:cNvPicPr>
          <p:nvPr/>
        </p:nvPicPr>
        <p:blipFill rotWithShape="1">
          <a:blip r:embed="rId5"/>
          <a:srcRect r="4610"/>
          <a:stretch/>
        </p:blipFill>
        <p:spPr>
          <a:xfrm>
            <a:off x="4495800" y="2304827"/>
            <a:ext cx="1295401" cy="284174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6" name="Oval 15"/>
          <p:cNvSpPr/>
          <p:nvPr/>
        </p:nvSpPr>
        <p:spPr>
          <a:xfrm>
            <a:off x="4419600" y="16002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4</a:t>
            </a:r>
            <a:endParaRPr lang="en-US" sz="2400" b="1" dirty="0" smtClean="0">
              <a:latin typeface="Arial" pitchFamily="34" charset="0"/>
              <a:cs typeface="Arial" pitchFamily="34" charset="0"/>
            </a:endParaRPr>
          </a:p>
        </p:txBody>
      </p:sp>
      <p:sp>
        <p:nvSpPr>
          <p:cNvPr id="17" name="TextBox 16"/>
          <p:cNvSpPr txBox="1"/>
          <p:nvPr/>
        </p:nvSpPr>
        <p:spPr>
          <a:xfrm>
            <a:off x="4968240" y="1600200"/>
            <a:ext cx="3718560" cy="588114"/>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In the </a:t>
            </a:r>
            <a:r>
              <a:rPr lang="en-US" sz="1600" b="1" dirty="0" smtClean="0">
                <a:solidFill>
                  <a:schemeClr val="accent5">
                    <a:lumMod val="50000"/>
                  </a:schemeClr>
                </a:solidFill>
                <a:latin typeface="Arial" pitchFamily="34" charset="0"/>
                <a:cs typeface="Arial" pitchFamily="34" charset="0"/>
              </a:rPr>
              <a:t>Tuning </a:t>
            </a:r>
            <a:r>
              <a:rPr lang="en-US" sz="1600" dirty="0" smtClean="0">
                <a:solidFill>
                  <a:schemeClr val="accent5">
                    <a:lumMod val="50000"/>
                  </a:schemeClr>
                </a:solidFill>
                <a:latin typeface="Arial" pitchFamily="34" charset="0"/>
                <a:cs typeface="Arial" pitchFamily="34" charset="0"/>
              </a:rPr>
              <a:t>tab, select the two new desired tuning goals</a:t>
            </a:r>
            <a:endParaRPr lang="en-US" sz="1200" dirty="0">
              <a:solidFill>
                <a:schemeClr val="accent5">
                  <a:lumMod val="50000"/>
                </a:schemeClr>
              </a:solidFill>
              <a:latin typeface="Arial" pitchFamily="34" charset="0"/>
              <a:cs typeface="Arial" pitchFamily="34" charset="0"/>
            </a:endParaRPr>
          </a:p>
        </p:txBody>
      </p:sp>
      <p:sp>
        <p:nvSpPr>
          <p:cNvPr id="15" name="Rectangle 14"/>
          <p:cNvSpPr/>
          <p:nvPr/>
        </p:nvSpPr>
        <p:spPr>
          <a:xfrm>
            <a:off x="4495801" y="2374930"/>
            <a:ext cx="1280160" cy="25603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9" name="Rectangle 18"/>
          <p:cNvSpPr/>
          <p:nvPr/>
        </p:nvSpPr>
        <p:spPr>
          <a:xfrm>
            <a:off x="4495801" y="4882896"/>
            <a:ext cx="1280160" cy="25603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20" name="TextBox 19"/>
          <p:cNvSpPr txBox="1"/>
          <p:nvPr/>
        </p:nvSpPr>
        <p:spPr>
          <a:xfrm>
            <a:off x="5887211" y="4104382"/>
            <a:ext cx="3104389" cy="1077218"/>
          </a:xfrm>
          <a:prstGeom prst="rect">
            <a:avLst/>
          </a:prstGeom>
          <a:noFill/>
        </p:spPr>
        <p:txBody>
          <a:bodyPr wrap="square" rtlCol="0">
            <a:spAutoFit/>
          </a:bodyPr>
          <a:lstStyle/>
          <a:p>
            <a:r>
              <a:rPr lang="en-US" sz="1400" b="1" dirty="0" smtClean="0">
                <a:solidFill>
                  <a:schemeClr val="accent5">
                    <a:lumMod val="50000"/>
                  </a:schemeClr>
                </a:solidFill>
                <a:latin typeface="Arial" pitchFamily="34" charset="0"/>
                <a:cs typeface="Arial" pitchFamily="34" charset="0"/>
              </a:rPr>
              <a:t>Goal #2:</a:t>
            </a:r>
            <a:r>
              <a:rPr lang="en-US" sz="1400" dirty="0" smtClean="0">
                <a:solidFill>
                  <a:schemeClr val="accent5">
                    <a:lumMod val="50000"/>
                  </a:schemeClr>
                </a:solidFill>
                <a:latin typeface="Arial" pitchFamily="34" charset="0"/>
                <a:cs typeface="Arial" pitchFamily="34" charset="0"/>
              </a:rPr>
              <a:t> </a:t>
            </a:r>
            <a:r>
              <a:rPr lang="en-US" sz="1400" b="1" dirty="0" smtClean="0">
                <a:solidFill>
                  <a:schemeClr val="accent5">
                    <a:lumMod val="50000"/>
                  </a:schemeClr>
                </a:solidFill>
                <a:latin typeface="Arial" pitchFamily="34" charset="0"/>
                <a:cs typeface="Arial" pitchFamily="34" charset="0"/>
              </a:rPr>
              <a:t>Target shape for open loop response</a:t>
            </a:r>
          </a:p>
          <a:p>
            <a:r>
              <a:rPr lang="en-US" sz="1200" dirty="0">
                <a:solidFill>
                  <a:schemeClr val="accent5">
                    <a:lumMod val="50000"/>
                  </a:schemeClr>
                </a:solidFill>
                <a:latin typeface="Arial" pitchFamily="34" charset="0"/>
                <a:cs typeface="Arial" pitchFamily="34" charset="0"/>
              </a:rPr>
              <a:t>R</a:t>
            </a:r>
            <a:r>
              <a:rPr lang="en-US" sz="1200" dirty="0" smtClean="0">
                <a:solidFill>
                  <a:schemeClr val="accent5">
                    <a:lumMod val="50000"/>
                  </a:schemeClr>
                </a:solidFill>
                <a:latin typeface="Arial" pitchFamily="34" charset="0"/>
                <a:cs typeface="Arial" pitchFamily="34" charset="0"/>
              </a:rPr>
              <a:t>esponse at current measurement</a:t>
            </a:r>
          </a:p>
          <a:p>
            <a:r>
              <a:rPr lang="en-US" sz="1200" dirty="0" smtClean="0">
                <a:solidFill>
                  <a:schemeClr val="accent5">
                    <a:lumMod val="50000"/>
                  </a:schemeClr>
                </a:solidFill>
                <a:latin typeface="Arial" pitchFamily="34" charset="0"/>
                <a:cs typeface="Arial" pitchFamily="34" charset="0"/>
              </a:rPr>
              <a:t>Open loop at the speed measurement</a:t>
            </a:r>
          </a:p>
          <a:p>
            <a:r>
              <a:rPr lang="en-US" sz="1200" dirty="0" smtClean="0">
                <a:solidFill>
                  <a:schemeClr val="accent5">
                    <a:lumMod val="50000"/>
                  </a:schemeClr>
                </a:solidFill>
                <a:latin typeface="Arial" pitchFamily="34" charset="0"/>
                <a:cs typeface="Arial" pitchFamily="34" charset="0"/>
              </a:rPr>
              <a:t>Crossover frequency = 100*2*pi rad/s </a:t>
            </a:r>
            <a:endParaRPr lang="en-US" sz="1200" dirty="0">
              <a:solidFill>
                <a:schemeClr val="accent5">
                  <a:lumMod val="50000"/>
                </a:schemeClr>
              </a:solidFill>
              <a:latin typeface="Arial" pitchFamily="34" charset="0"/>
              <a:cs typeface="Arial" pitchFamily="34" charset="0"/>
            </a:endParaRPr>
          </a:p>
        </p:txBody>
      </p:sp>
      <p:sp>
        <p:nvSpPr>
          <p:cNvPr id="21" name="TextBox 20"/>
          <p:cNvSpPr txBox="1"/>
          <p:nvPr/>
        </p:nvSpPr>
        <p:spPr>
          <a:xfrm>
            <a:off x="5867400" y="2304827"/>
            <a:ext cx="2971800" cy="861774"/>
          </a:xfrm>
          <a:prstGeom prst="rect">
            <a:avLst/>
          </a:prstGeom>
          <a:noFill/>
        </p:spPr>
        <p:txBody>
          <a:bodyPr wrap="square" rtlCol="0">
            <a:spAutoFit/>
          </a:bodyPr>
          <a:lstStyle/>
          <a:p>
            <a:r>
              <a:rPr lang="en-US" sz="1400" b="1" dirty="0" smtClean="0">
                <a:solidFill>
                  <a:schemeClr val="accent5">
                    <a:lumMod val="50000"/>
                  </a:schemeClr>
                </a:solidFill>
                <a:latin typeface="Arial" pitchFamily="34" charset="0"/>
                <a:cs typeface="Arial" pitchFamily="34" charset="0"/>
              </a:rPr>
              <a:t>Goal #1:</a:t>
            </a:r>
            <a:r>
              <a:rPr lang="en-US" sz="1400" dirty="0" smtClean="0">
                <a:solidFill>
                  <a:schemeClr val="accent5">
                    <a:lumMod val="50000"/>
                  </a:schemeClr>
                </a:solidFill>
                <a:latin typeface="Arial" pitchFamily="34" charset="0"/>
                <a:cs typeface="Arial" pitchFamily="34" charset="0"/>
              </a:rPr>
              <a:t> </a:t>
            </a:r>
            <a:r>
              <a:rPr lang="en-US" sz="1400" b="1" dirty="0" smtClean="0">
                <a:solidFill>
                  <a:schemeClr val="accent5">
                    <a:lumMod val="50000"/>
                  </a:schemeClr>
                </a:solidFill>
                <a:latin typeface="Arial" pitchFamily="34" charset="0"/>
                <a:cs typeface="Arial" pitchFamily="34" charset="0"/>
              </a:rPr>
              <a:t>Desired step response</a:t>
            </a:r>
          </a:p>
          <a:p>
            <a:r>
              <a:rPr lang="en-US" sz="1200" dirty="0" smtClean="0">
                <a:solidFill>
                  <a:schemeClr val="accent5">
                    <a:lumMod val="50000"/>
                  </a:schemeClr>
                </a:solidFill>
                <a:latin typeface="Arial" pitchFamily="34" charset="0"/>
                <a:cs typeface="Arial" pitchFamily="34" charset="0"/>
              </a:rPr>
              <a:t>Input: speed reference</a:t>
            </a:r>
          </a:p>
          <a:p>
            <a:r>
              <a:rPr lang="en-US" sz="1200" dirty="0" smtClean="0">
                <a:solidFill>
                  <a:schemeClr val="accent5">
                    <a:lumMod val="50000"/>
                  </a:schemeClr>
                </a:solidFill>
                <a:latin typeface="Arial" pitchFamily="34" charset="0"/>
                <a:cs typeface="Arial" pitchFamily="34" charset="0"/>
              </a:rPr>
              <a:t>Output: speed measurement</a:t>
            </a:r>
          </a:p>
          <a:p>
            <a:r>
              <a:rPr lang="en-US" sz="1200" dirty="0" smtClean="0">
                <a:solidFill>
                  <a:schemeClr val="accent5">
                    <a:lumMod val="50000"/>
                  </a:schemeClr>
                </a:solidFill>
                <a:latin typeface="Arial" pitchFamily="34" charset="0"/>
                <a:cs typeface="Arial" pitchFamily="34" charset="0"/>
              </a:rPr>
              <a:t>Time constant = 0.05 seconds</a:t>
            </a:r>
            <a:endParaRPr lang="en-US" sz="12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490188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973" t="28889" r="2230" b="11852"/>
          <a:stretch/>
        </p:blipFill>
        <p:spPr>
          <a:xfrm>
            <a:off x="289587" y="1295400"/>
            <a:ext cx="4511013" cy="2438390"/>
          </a:xfrm>
          <a:prstGeom prst="rect">
            <a:avLst/>
          </a:prstGeom>
          <a:ln>
            <a:noFill/>
          </a:ln>
          <a:effectLst/>
          <a:scene3d>
            <a:camera prst="isometricOffAxis1Right"/>
            <a:lightRig rig="threePt" dir="t"/>
          </a:scene3d>
        </p:spPr>
      </p:pic>
      <p:pic>
        <p:nvPicPr>
          <p:cNvPr id="3" name="Picture 2"/>
          <p:cNvPicPr>
            <a:picLocks noChangeAspect="1"/>
          </p:cNvPicPr>
          <p:nvPr/>
        </p:nvPicPr>
        <p:blipFill rotWithShape="1">
          <a:blip r:embed="rId3"/>
          <a:srcRect l="7073" t="31956" r="2268" b="14711"/>
          <a:stretch/>
        </p:blipFill>
        <p:spPr>
          <a:xfrm>
            <a:off x="4480535" y="3215654"/>
            <a:ext cx="4511065" cy="2194546"/>
          </a:xfrm>
          <a:prstGeom prst="rect">
            <a:avLst/>
          </a:prstGeom>
          <a:ln>
            <a:noFill/>
          </a:ln>
          <a:effectLst/>
          <a:scene3d>
            <a:camera prst="isometricOffAxis1Right"/>
            <a:lightRig rig="threePt" dir="t"/>
          </a:scene3d>
        </p:spPr>
      </p:pic>
      <p:sp>
        <p:nvSpPr>
          <p:cNvPr id="2" name="Title 1"/>
          <p:cNvSpPr>
            <a:spLocks noGrp="1"/>
          </p:cNvSpPr>
          <p:nvPr>
            <p:ph type="title"/>
          </p:nvPr>
        </p:nvSpPr>
        <p:spPr>
          <a:xfrm>
            <a:off x="457200" y="457200"/>
            <a:ext cx="8686800" cy="990600"/>
          </a:xfrm>
        </p:spPr>
        <p:txBody>
          <a:bodyPr/>
          <a:lstStyle/>
          <a:p>
            <a:r>
              <a:rPr lang="en-US" dirty="0" smtClean="0"/>
              <a:t>SimElectronics or SimPowerSystems?</a:t>
            </a:r>
            <a:endParaRPr lang="en-US" dirty="0"/>
          </a:p>
        </p:txBody>
      </p:sp>
      <p:sp>
        <p:nvSpPr>
          <p:cNvPr id="4" name="TextBox 3"/>
          <p:cNvSpPr txBox="1"/>
          <p:nvPr/>
        </p:nvSpPr>
        <p:spPr>
          <a:xfrm>
            <a:off x="528355" y="3639741"/>
            <a:ext cx="4033476" cy="1846659"/>
          </a:xfrm>
          <a:prstGeom prst="rect">
            <a:avLst/>
          </a:prstGeom>
          <a:noFill/>
        </p:spPr>
        <p:txBody>
          <a:bodyPr wrap="none" rtlCol="0">
            <a:spAutoFit/>
          </a:bodyPr>
          <a:lstStyle/>
          <a:p>
            <a:pPr algn="ctr"/>
            <a:r>
              <a:rPr lang="en-US" b="1" i="1" dirty="0" smtClean="0">
                <a:solidFill>
                  <a:schemeClr val="accent3"/>
                </a:solidFill>
                <a:latin typeface="Arial" pitchFamily="34" charset="0"/>
                <a:cs typeface="Arial" pitchFamily="34" charset="0"/>
              </a:rPr>
              <a:t>SimElectronics</a:t>
            </a:r>
          </a:p>
          <a:p>
            <a:pPr algn="ctr"/>
            <a:r>
              <a:rPr lang="en-US" sz="1600" dirty="0">
                <a:solidFill>
                  <a:schemeClr val="accent5">
                    <a:lumMod val="50000"/>
                  </a:schemeClr>
                </a:solidFill>
                <a:latin typeface="Arial" pitchFamily="34" charset="0"/>
                <a:cs typeface="Arial" pitchFamily="34" charset="0"/>
              </a:rPr>
              <a:t>S</a:t>
            </a:r>
            <a:r>
              <a:rPr lang="en-US" sz="1600" dirty="0" smtClean="0">
                <a:solidFill>
                  <a:schemeClr val="accent5">
                    <a:lumMod val="50000"/>
                  </a:schemeClr>
                </a:solidFill>
                <a:latin typeface="Arial" pitchFamily="34" charset="0"/>
                <a:cs typeface="Arial" pitchFamily="34" charset="0"/>
              </a:rPr>
              <a:t>imultaneous nonlinear equations solution</a:t>
            </a:r>
          </a:p>
          <a:p>
            <a:pPr algn="ctr"/>
            <a:r>
              <a:rPr lang="en-US" sz="1600" dirty="0" smtClean="0">
                <a:solidFill>
                  <a:schemeClr val="accent5">
                    <a:lumMod val="50000"/>
                  </a:schemeClr>
                </a:solidFill>
                <a:latin typeface="Arial" pitchFamily="34" charset="0"/>
                <a:cs typeface="Arial" pitchFamily="34" charset="0"/>
              </a:rPr>
              <a:t>SPICE level switching device models</a:t>
            </a:r>
          </a:p>
          <a:p>
            <a:pPr algn="ctr"/>
            <a:r>
              <a:rPr lang="en-US" sz="1600" dirty="0" smtClean="0">
                <a:solidFill>
                  <a:schemeClr val="accent5">
                    <a:lumMod val="50000"/>
                  </a:schemeClr>
                </a:solidFill>
                <a:latin typeface="Arial" pitchFamily="34" charset="0"/>
                <a:cs typeface="Arial" pitchFamily="34" charset="0"/>
              </a:rPr>
              <a:t>Include switching losses</a:t>
            </a:r>
          </a:p>
          <a:p>
            <a:pPr algn="ctr"/>
            <a:r>
              <a:rPr lang="en-US" sz="1600" dirty="0" smtClean="0">
                <a:solidFill>
                  <a:schemeClr val="accent5">
                    <a:lumMod val="50000"/>
                  </a:schemeClr>
                </a:solidFill>
                <a:latin typeface="Arial" pitchFamily="34" charset="0"/>
                <a:cs typeface="Arial" pitchFamily="34" charset="0"/>
              </a:rPr>
              <a:t>Include parasitic current effects</a:t>
            </a:r>
          </a:p>
          <a:p>
            <a:pPr algn="ctr"/>
            <a:r>
              <a:rPr lang="en-US" sz="1600" dirty="0">
                <a:solidFill>
                  <a:schemeClr val="accent5">
                    <a:lumMod val="50000"/>
                  </a:schemeClr>
                </a:solidFill>
                <a:latin typeface="Arial" pitchFamily="34" charset="0"/>
                <a:cs typeface="Arial" pitchFamily="34" charset="0"/>
              </a:rPr>
              <a:t>Include temperature effects</a:t>
            </a:r>
          </a:p>
          <a:p>
            <a:pPr algn="ctr"/>
            <a:r>
              <a:rPr lang="en-US" sz="1600" dirty="0" smtClean="0">
                <a:solidFill>
                  <a:schemeClr val="accent5">
                    <a:lumMod val="50000"/>
                  </a:schemeClr>
                </a:solidFill>
                <a:latin typeface="Arial" pitchFamily="34" charset="0"/>
                <a:cs typeface="Arial" pitchFamily="34" charset="0"/>
              </a:rPr>
              <a:t>Higher fidelity simulation</a:t>
            </a:r>
            <a:endParaRPr lang="en-US" sz="1600" dirty="0">
              <a:solidFill>
                <a:schemeClr val="accent5">
                  <a:lumMod val="50000"/>
                </a:schemeClr>
              </a:solidFill>
              <a:latin typeface="Arial" pitchFamily="34" charset="0"/>
              <a:cs typeface="Arial" pitchFamily="34" charset="0"/>
            </a:endParaRPr>
          </a:p>
        </p:txBody>
      </p:sp>
      <p:sp>
        <p:nvSpPr>
          <p:cNvPr id="15" name="TextBox 14"/>
          <p:cNvSpPr txBox="1"/>
          <p:nvPr/>
        </p:nvSpPr>
        <p:spPr>
          <a:xfrm>
            <a:off x="4791465" y="1676162"/>
            <a:ext cx="3889205" cy="1600438"/>
          </a:xfrm>
          <a:prstGeom prst="rect">
            <a:avLst/>
          </a:prstGeom>
          <a:noFill/>
        </p:spPr>
        <p:txBody>
          <a:bodyPr wrap="none" rtlCol="0">
            <a:spAutoFit/>
          </a:bodyPr>
          <a:lstStyle/>
          <a:p>
            <a:pPr algn="ctr"/>
            <a:r>
              <a:rPr lang="en-US" b="1" i="1" dirty="0" smtClean="0">
                <a:solidFill>
                  <a:schemeClr val="accent4"/>
                </a:solidFill>
                <a:latin typeface="Arial" pitchFamily="34" charset="0"/>
                <a:cs typeface="Arial" pitchFamily="34" charset="0"/>
              </a:rPr>
              <a:t>SimPowerSystems</a:t>
            </a:r>
          </a:p>
          <a:p>
            <a:pPr algn="ctr"/>
            <a:r>
              <a:rPr lang="en-US" sz="1600" dirty="0" smtClean="0">
                <a:solidFill>
                  <a:schemeClr val="accent5">
                    <a:lumMod val="50000"/>
                  </a:schemeClr>
                </a:solidFill>
                <a:latin typeface="Arial" pitchFamily="34" charset="0"/>
                <a:cs typeface="Arial" pitchFamily="34" charset="0"/>
              </a:rPr>
              <a:t>Piecewise linear systems solution</a:t>
            </a:r>
          </a:p>
          <a:p>
            <a:pPr algn="ctr"/>
            <a:r>
              <a:rPr lang="en-US" sz="1600" dirty="0" smtClean="0">
                <a:solidFill>
                  <a:schemeClr val="accent5">
                    <a:lumMod val="50000"/>
                  </a:schemeClr>
                </a:solidFill>
                <a:latin typeface="Arial" pitchFamily="34" charset="0"/>
                <a:cs typeface="Arial" pitchFamily="34" charset="0"/>
              </a:rPr>
              <a:t>Multiphase bridges and pulse generators</a:t>
            </a:r>
          </a:p>
          <a:p>
            <a:pPr algn="ctr"/>
            <a:r>
              <a:rPr lang="en-US" sz="1600" dirty="0" smtClean="0">
                <a:solidFill>
                  <a:schemeClr val="accent5">
                    <a:lumMod val="50000"/>
                  </a:schemeClr>
                </a:solidFill>
                <a:latin typeface="Arial" pitchFamily="34" charset="0"/>
                <a:cs typeface="Arial" pitchFamily="34" charset="0"/>
              </a:rPr>
              <a:t>Detailed and average voltage models</a:t>
            </a:r>
          </a:p>
          <a:p>
            <a:pPr algn="ctr"/>
            <a:r>
              <a:rPr lang="en-US" sz="1600" dirty="0" smtClean="0">
                <a:solidFill>
                  <a:schemeClr val="accent5">
                    <a:lumMod val="50000"/>
                  </a:schemeClr>
                </a:solidFill>
                <a:latin typeface="Arial" pitchFamily="34" charset="0"/>
                <a:cs typeface="Arial" pitchFamily="34" charset="0"/>
              </a:rPr>
              <a:t>Transient and harmonic analysis</a:t>
            </a:r>
          </a:p>
          <a:p>
            <a:pPr algn="ctr"/>
            <a:r>
              <a:rPr lang="en-US" sz="1600" dirty="0" smtClean="0">
                <a:solidFill>
                  <a:schemeClr val="accent5">
                    <a:lumMod val="50000"/>
                  </a:schemeClr>
                </a:solidFill>
                <a:latin typeface="Arial" pitchFamily="34" charset="0"/>
                <a:cs typeface="Arial" pitchFamily="34" charset="0"/>
              </a:rPr>
              <a:t>Faster simulation</a:t>
            </a:r>
          </a:p>
        </p:txBody>
      </p:sp>
      <p:sp>
        <p:nvSpPr>
          <p:cNvPr id="8" name="Rectangle 7"/>
          <p:cNvSpPr/>
          <p:nvPr/>
        </p:nvSpPr>
        <p:spPr>
          <a:xfrm>
            <a:off x="457201" y="5943600"/>
            <a:ext cx="4187951"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se_dcdcbuckconverter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11" name="Rectangle 10"/>
          <p:cNvSpPr/>
          <p:nvPr/>
        </p:nvSpPr>
        <p:spPr>
          <a:xfrm>
            <a:off x="4645152" y="5943600"/>
            <a:ext cx="4187918" cy="400110"/>
          </a:xfrm>
          <a:prstGeom prst="rect">
            <a:avLst/>
          </a:prstGeom>
          <a:solidFill>
            <a:schemeClr val="accent5">
              <a:lumMod val="20000"/>
              <a:lumOff val="80000"/>
            </a:schemeClr>
          </a:solidFill>
        </p:spPr>
        <p:txBody>
          <a:bodyPr wrap="square">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sps_dcdcbuckconverter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9725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design and </a:t>
            </a:r>
            <a:r>
              <a:rPr lang="en-US" dirty="0" smtClean="0"/>
              <a:t>linearization</a:t>
            </a:r>
            <a:br>
              <a:rPr lang="en-US" dirty="0" smtClean="0"/>
            </a:br>
            <a:r>
              <a:rPr lang="en-US" sz="2400" dirty="0" smtClean="0">
                <a:solidFill>
                  <a:schemeClr val="accent4"/>
                </a:solidFill>
                <a:sym typeface="Wingdings" panose="05000000000000000000" pitchFamily="2" charset="2"/>
              </a:rPr>
              <a:t>Multi-input, multi-output control tuning</a:t>
            </a:r>
            <a:endParaRPr lang="en-US" sz="2400" dirty="0"/>
          </a:p>
        </p:txBody>
      </p:sp>
      <p:sp>
        <p:nvSpPr>
          <p:cNvPr id="5" name="TextBox 4"/>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speedcontrol_dcmotor</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8" name="Oval 7"/>
          <p:cNvSpPr/>
          <p:nvPr/>
        </p:nvSpPr>
        <p:spPr>
          <a:xfrm>
            <a:off x="685800" y="1600200"/>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5</a:t>
            </a:r>
            <a:endParaRPr lang="en-US" sz="2400" b="1" dirty="0" smtClean="0">
              <a:latin typeface="Arial" pitchFamily="34" charset="0"/>
              <a:cs typeface="Arial" pitchFamily="34" charset="0"/>
            </a:endParaRPr>
          </a:p>
        </p:txBody>
      </p:sp>
      <p:grpSp>
        <p:nvGrpSpPr>
          <p:cNvPr id="6" name="Group 5"/>
          <p:cNvGrpSpPr/>
          <p:nvPr/>
        </p:nvGrpSpPr>
        <p:grpSpPr>
          <a:xfrm>
            <a:off x="2133600" y="1600200"/>
            <a:ext cx="4724400" cy="2971800"/>
            <a:chOff x="2133600" y="1600200"/>
            <a:chExt cx="4724400" cy="2971800"/>
          </a:xfrm>
        </p:grpSpPr>
        <p:pic>
          <p:nvPicPr>
            <p:cNvPr id="4" name="Picture 3"/>
            <p:cNvPicPr>
              <a:picLocks noChangeAspect="1"/>
            </p:cNvPicPr>
            <p:nvPr/>
          </p:nvPicPr>
          <p:blipFill rotWithShape="1">
            <a:blip r:embed="rId2"/>
            <a:srcRect l="5555" t="21930" r="2778" b="6725"/>
            <a:stretch/>
          </p:blipFill>
          <p:spPr>
            <a:xfrm>
              <a:off x="2232652" y="1615291"/>
              <a:ext cx="4526296" cy="2788919"/>
            </a:xfrm>
            <a:prstGeom prst="rect">
              <a:avLst/>
            </a:prstGeom>
          </p:spPr>
        </p:pic>
        <p:sp>
          <p:nvSpPr>
            <p:cNvPr id="3" name="Rectangle 2"/>
            <p:cNvSpPr/>
            <p:nvPr/>
          </p:nvSpPr>
          <p:spPr>
            <a:xfrm>
              <a:off x="2133600" y="1600200"/>
              <a:ext cx="4724400" cy="29718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10" name="TextBox 9"/>
          <p:cNvSpPr txBox="1"/>
          <p:nvPr/>
        </p:nvSpPr>
        <p:spPr>
          <a:xfrm>
            <a:off x="1234440" y="1600200"/>
            <a:ext cx="7452360"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Tune the system and check that both requirements are being adequately satisfied after the optimization</a:t>
            </a:r>
            <a:endParaRPr lang="en-US" sz="1200" dirty="0">
              <a:solidFill>
                <a:schemeClr val="accent5">
                  <a:lumMod val="50000"/>
                </a:schemeClr>
              </a:solidFill>
              <a:latin typeface="Arial" pitchFamily="34" charset="0"/>
              <a:cs typeface="Arial" pitchFamily="34" charset="0"/>
            </a:endParaRPr>
          </a:p>
        </p:txBody>
      </p:sp>
      <p:pic>
        <p:nvPicPr>
          <p:cNvPr id="22" name="Picture 21"/>
          <p:cNvPicPr>
            <a:picLocks noChangeAspect="1"/>
          </p:cNvPicPr>
          <p:nvPr/>
        </p:nvPicPr>
        <p:blipFill rotWithShape="1">
          <a:blip r:embed="rId3"/>
          <a:srcRect l="789" t="5358" r="2243" b="4374"/>
          <a:stretch/>
        </p:blipFill>
        <p:spPr>
          <a:xfrm>
            <a:off x="2486961" y="2209800"/>
            <a:ext cx="3990039" cy="27432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4" name="Oval 23"/>
          <p:cNvSpPr/>
          <p:nvPr/>
        </p:nvSpPr>
        <p:spPr>
          <a:xfrm>
            <a:off x="685800" y="5138928"/>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itchFamily="34" charset="0"/>
                <a:cs typeface="Arial" pitchFamily="34" charset="0"/>
              </a:rPr>
              <a:t>6</a:t>
            </a:r>
            <a:endParaRPr lang="en-US" sz="2400" b="1" dirty="0" smtClean="0">
              <a:latin typeface="Arial" pitchFamily="34" charset="0"/>
              <a:cs typeface="Arial" pitchFamily="34" charset="0"/>
            </a:endParaRPr>
          </a:p>
        </p:txBody>
      </p:sp>
      <p:sp>
        <p:nvSpPr>
          <p:cNvPr id="25" name="TextBox 24"/>
          <p:cNvSpPr txBox="1"/>
          <p:nvPr/>
        </p:nvSpPr>
        <p:spPr>
          <a:xfrm>
            <a:off x="1234440" y="5105400"/>
            <a:ext cx="7452360" cy="584775"/>
          </a:xfrm>
          <a:prstGeom prst="rect">
            <a:avLst/>
          </a:prstGeom>
          <a:noFill/>
        </p:spPr>
        <p:txBody>
          <a:bodyPr wrap="square" rtlCol="0">
            <a:spAutoFit/>
          </a:bodyPr>
          <a:lstStyle/>
          <a:p>
            <a:r>
              <a:rPr lang="en-US" sz="1600" dirty="0" smtClean="0">
                <a:solidFill>
                  <a:schemeClr val="accent5">
                    <a:lumMod val="50000"/>
                  </a:schemeClr>
                </a:solidFill>
                <a:latin typeface="Arial" pitchFamily="34" charset="0"/>
                <a:cs typeface="Arial" pitchFamily="34" charset="0"/>
              </a:rPr>
              <a:t>In the </a:t>
            </a:r>
            <a:r>
              <a:rPr lang="en-US" sz="1600" b="1" dirty="0" smtClean="0">
                <a:solidFill>
                  <a:schemeClr val="accent5">
                    <a:lumMod val="50000"/>
                  </a:schemeClr>
                </a:solidFill>
                <a:latin typeface="Arial" pitchFamily="34" charset="0"/>
                <a:cs typeface="Arial" pitchFamily="34" charset="0"/>
              </a:rPr>
              <a:t>Control System </a:t>
            </a:r>
            <a:r>
              <a:rPr lang="en-US" sz="1600" dirty="0" smtClean="0">
                <a:solidFill>
                  <a:schemeClr val="accent5">
                    <a:lumMod val="50000"/>
                  </a:schemeClr>
                </a:solidFill>
                <a:latin typeface="Arial" pitchFamily="34" charset="0"/>
                <a:cs typeface="Arial" pitchFamily="34" charset="0"/>
              </a:rPr>
              <a:t>tab, select </a:t>
            </a:r>
            <a:r>
              <a:rPr lang="en-US" sz="1600" b="1" dirty="0" smtClean="0">
                <a:solidFill>
                  <a:schemeClr val="accent5">
                    <a:lumMod val="50000"/>
                  </a:schemeClr>
                </a:solidFill>
                <a:latin typeface="Arial" pitchFamily="34" charset="0"/>
                <a:cs typeface="Arial" pitchFamily="34" charset="0"/>
              </a:rPr>
              <a:t>Update Blocks</a:t>
            </a:r>
            <a:r>
              <a:rPr lang="en-US" sz="1600" dirty="0" smtClean="0">
                <a:solidFill>
                  <a:schemeClr val="accent5">
                    <a:lumMod val="50000"/>
                  </a:schemeClr>
                </a:solidFill>
                <a:latin typeface="Arial" pitchFamily="34" charset="0"/>
                <a:cs typeface="Arial" pitchFamily="34" charset="0"/>
              </a:rPr>
              <a:t> and verify the performance of the controller against the nonlinear model in simulation</a:t>
            </a:r>
            <a:endParaRPr lang="en-US" sz="1200" dirty="0">
              <a:solidFill>
                <a:schemeClr val="accent5">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42455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3492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6" name="Group 10245"/>
          <p:cNvGrpSpPr>
            <a:grpSpLocks noChangeAspect="1"/>
          </p:cNvGrpSpPr>
          <p:nvPr/>
        </p:nvGrpSpPr>
        <p:grpSpPr>
          <a:xfrm>
            <a:off x="4475291" y="1971707"/>
            <a:ext cx="4516309" cy="2882438"/>
            <a:chOff x="3420497" y="1743107"/>
            <a:chExt cx="5645386" cy="3603048"/>
          </a:xfrm>
        </p:grpSpPr>
        <p:pic>
          <p:nvPicPr>
            <p:cNvPr id="1026" name="Picture 2" descr="C:\Users\cosorio\AppData\Local\Temp\SNAGHTML8dd5c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497" y="1743107"/>
              <a:ext cx="5645386" cy="3603048"/>
            </a:xfrm>
            <a:prstGeom prst="rect">
              <a:avLst/>
            </a:prstGeom>
            <a:noFill/>
            <a:extLst>
              <a:ext uri="{909E8E84-426E-40DD-AFC4-6F175D3DCCD1}">
                <a14:hiddenFill xmlns:a14="http://schemas.microsoft.com/office/drawing/2010/main">
                  <a:solidFill>
                    <a:srgbClr val="FFFFFF"/>
                  </a:solidFill>
                </a14:hiddenFill>
              </a:ext>
            </a:extLst>
          </p:spPr>
        </p:pic>
        <p:sp>
          <p:nvSpPr>
            <p:cNvPr id="10245" name="Rectangle 10244"/>
            <p:cNvSpPr/>
            <p:nvPr/>
          </p:nvSpPr>
          <p:spPr>
            <a:xfrm>
              <a:off x="3437179" y="1752600"/>
              <a:ext cx="5478221" cy="35814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sp>
        <p:nvSpPr>
          <p:cNvPr id="26" name="Freeform 25"/>
          <p:cNvSpPr/>
          <p:nvPr/>
        </p:nvSpPr>
        <p:spPr>
          <a:xfrm>
            <a:off x="4535424" y="3777616"/>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727448" y="3108960"/>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41" name="Group 10240"/>
          <p:cNvGrpSpPr>
            <a:grpSpLocks noChangeAspect="1"/>
          </p:cNvGrpSpPr>
          <p:nvPr/>
        </p:nvGrpSpPr>
        <p:grpSpPr>
          <a:xfrm>
            <a:off x="544044" y="1893332"/>
            <a:ext cx="3799356" cy="3057334"/>
            <a:chOff x="304800" y="1512332"/>
            <a:chExt cx="4749195" cy="3821668"/>
          </a:xfrm>
        </p:grpSpPr>
        <p:pic>
          <p:nvPicPr>
            <p:cNvPr id="30" name="Picture 29"/>
            <p:cNvPicPr>
              <a:picLocks noChangeAspect="1"/>
            </p:cNvPicPr>
            <p:nvPr/>
          </p:nvPicPr>
          <p:blipFill>
            <a:blip r:embed="rId3"/>
            <a:stretch>
              <a:fillRect/>
            </a:stretch>
          </p:blipFill>
          <p:spPr>
            <a:xfrm>
              <a:off x="304800" y="1611116"/>
              <a:ext cx="4749195" cy="3596952"/>
            </a:xfrm>
            <a:prstGeom prst="rect">
              <a:avLst/>
            </a:prstGeom>
          </p:spPr>
        </p:pic>
        <p:sp>
          <p:nvSpPr>
            <p:cNvPr id="10240" name="Rectangle 10239"/>
            <p:cNvSpPr/>
            <p:nvPr/>
          </p:nvSpPr>
          <p:spPr>
            <a:xfrm>
              <a:off x="304800" y="1512332"/>
              <a:ext cx="4749195" cy="382166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grpSp>
        <p:nvGrpSpPr>
          <p:cNvPr id="16" name="Group 15"/>
          <p:cNvGrpSpPr/>
          <p:nvPr/>
        </p:nvGrpSpPr>
        <p:grpSpPr>
          <a:xfrm>
            <a:off x="2057400" y="3547348"/>
            <a:ext cx="4151010" cy="2929652"/>
            <a:chOff x="2615550" y="3459480"/>
            <a:chExt cx="4151010" cy="2929652"/>
          </a:xfrm>
          <a:effectLst>
            <a:outerShdw blurRad="127000" dist="127000" dir="8100000" algn="tr" rotWithShape="0">
              <a:prstClr val="black">
                <a:alpha val="25000"/>
              </a:prstClr>
            </a:outerShdw>
          </a:effectLst>
        </p:grpSpPr>
        <p:cxnSp>
          <p:nvCxnSpPr>
            <p:cNvPr id="5" name="Straight Arrow Connector 4"/>
            <p:cNvCxnSpPr/>
            <p:nvPr/>
          </p:nvCxnSpPr>
          <p:spPr>
            <a:xfrm>
              <a:off x="3108960" y="6019800"/>
              <a:ext cx="365760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1844041" y="4739640"/>
              <a:ext cx="2560320" cy="0"/>
            </a:xfrm>
            <a:prstGeom prst="straightConnector1">
              <a:avLst/>
            </a:prstGeom>
            <a:ln w="38100">
              <a:solidFill>
                <a:schemeClr val="accent5">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05902" y="6019800"/>
                  <a:ext cx="590738"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V</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05902" y="6019800"/>
                  <a:ext cx="590738" cy="369332"/>
                </a:xfrm>
                <a:prstGeom prst="rect">
                  <a:avLst/>
                </a:prstGeom>
                <a:blipFill rotWithShape="0">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15550" y="4712732"/>
                  <a:ext cx="546880" cy="369332"/>
                </a:xfrm>
                <a:prstGeom prst="rect">
                  <a:avLst/>
                </a:prstGeom>
                <a:noFill/>
                <a:ln w="3810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5">
                                    <a:lumMod val="50000"/>
                                  </a:schemeClr>
                                </a:solidFill>
                                <a:latin typeface="Cambria Math" panose="02040503050406030204" pitchFamily="18" charset="0"/>
                                <a:cs typeface="Arial" pitchFamily="34" charset="0"/>
                              </a:rPr>
                            </m:ctrlPr>
                          </m:sSubPr>
                          <m:e>
                            <m:r>
                              <m:rPr>
                                <m:sty m:val="p"/>
                              </m:rPr>
                              <a:rPr lang="en-US" b="0" i="0" smtClean="0">
                                <a:solidFill>
                                  <a:schemeClr val="accent5">
                                    <a:lumMod val="50000"/>
                                  </a:schemeClr>
                                </a:solidFill>
                                <a:latin typeface="Cambria Math"/>
                                <a:cs typeface="Arial" pitchFamily="34" charset="0"/>
                              </a:rPr>
                              <m:t>I</m:t>
                            </m:r>
                          </m:e>
                          <m:sub>
                            <m:r>
                              <m:rPr>
                                <m:sty m:val="p"/>
                              </m:rPr>
                              <a:rPr lang="en-US" b="0" i="0" smtClean="0">
                                <a:solidFill>
                                  <a:schemeClr val="accent5">
                                    <a:lumMod val="50000"/>
                                  </a:schemeClr>
                                </a:solidFill>
                                <a:latin typeface="Cambria Math" panose="02040503050406030204" pitchFamily="18" charset="0"/>
                                <a:cs typeface="Arial" pitchFamily="34" charset="0"/>
                              </a:rPr>
                              <m:t>CE</m:t>
                            </m:r>
                          </m:sub>
                        </m:sSub>
                      </m:oMath>
                    </m:oMathPara>
                  </a14:m>
                  <a:endParaRPr lang="en-US" dirty="0">
                    <a:solidFill>
                      <a:schemeClr val="accent5">
                        <a:lumMod val="50000"/>
                      </a:schemeClr>
                    </a:solidFill>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615550" y="4712732"/>
                  <a:ext cx="546880" cy="369332"/>
                </a:xfrm>
                <a:prstGeom prst="rect">
                  <a:avLst/>
                </a:prstGeom>
                <a:blipFill rotWithShape="0">
                  <a:blip r:embed="rId5"/>
                  <a:stretch>
                    <a:fillRect b="-1667"/>
                  </a:stretch>
                </a:blipFill>
                <a:ln w="38100">
                  <a:noFill/>
                </a:ln>
              </p:spPr>
              <p:txBody>
                <a:bodyPr/>
                <a:lstStyle/>
                <a:p>
                  <a:r>
                    <a:rPr lang="en-US">
                      <a:noFill/>
                    </a:rPr>
                    <a:t> </a:t>
                  </a:r>
                </a:p>
              </p:txBody>
            </p:sp>
          </mc:Fallback>
        </mc:AlternateContent>
      </p:grpSp>
      <p:grpSp>
        <p:nvGrpSpPr>
          <p:cNvPr id="29" name="Group 28"/>
          <p:cNvGrpSpPr/>
          <p:nvPr/>
        </p:nvGrpSpPr>
        <p:grpSpPr>
          <a:xfrm>
            <a:off x="2569015" y="3777067"/>
            <a:ext cx="2429387" cy="2304288"/>
            <a:chOff x="2971800" y="3639312"/>
            <a:chExt cx="2429387" cy="2304288"/>
          </a:xfrm>
          <a:effectLst>
            <a:outerShdw blurRad="127000" dist="127000" dir="8100000" algn="tr" rotWithShape="0">
              <a:prstClr val="black">
                <a:alpha val="25000"/>
              </a:prstClr>
            </a:outerShdw>
          </a:effectLst>
        </p:grpSpPr>
        <p:cxnSp>
          <p:nvCxnSpPr>
            <p:cNvPr id="10" name="Straight Connector 9"/>
            <p:cNvCxnSpPr/>
            <p:nvPr/>
          </p:nvCxnSpPr>
          <p:spPr>
            <a:xfrm>
              <a:off x="2971800" y="5943600"/>
              <a:ext cx="99059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rot="21420000">
              <a:off x="3898390" y="3639312"/>
              <a:ext cx="1502797" cy="2272058"/>
            </a:xfrm>
            <a:custGeom>
              <a:avLst/>
              <a:gdLst>
                <a:gd name="connsiteX0" fmla="*/ 0 w 1502797"/>
                <a:gd name="connsiteY0" fmla="*/ 2266121 h 2272058"/>
                <a:gd name="connsiteX1" fmla="*/ 556591 w 1502797"/>
                <a:gd name="connsiteY1" fmla="*/ 2162754 h 2272058"/>
                <a:gd name="connsiteX2" fmla="*/ 954157 w 1502797"/>
                <a:gd name="connsiteY2" fmla="*/ 1518699 h 2272058"/>
                <a:gd name="connsiteX3" fmla="*/ 1502797 w 1502797"/>
                <a:gd name="connsiteY3" fmla="*/ 0 h 2272058"/>
              </a:gdLst>
              <a:ahLst/>
              <a:cxnLst>
                <a:cxn ang="0">
                  <a:pos x="connsiteX0" y="connsiteY0"/>
                </a:cxn>
                <a:cxn ang="0">
                  <a:pos x="connsiteX1" y="connsiteY1"/>
                </a:cxn>
                <a:cxn ang="0">
                  <a:pos x="connsiteX2" y="connsiteY2"/>
                </a:cxn>
                <a:cxn ang="0">
                  <a:pos x="connsiteX3" y="connsiteY3"/>
                </a:cxn>
              </a:cxnLst>
              <a:rect l="l" t="t" r="r" b="b"/>
              <a:pathLst>
                <a:path w="1502797" h="2272058">
                  <a:moveTo>
                    <a:pt x="0" y="2266121"/>
                  </a:moveTo>
                  <a:cubicBezTo>
                    <a:pt x="198782" y="2276722"/>
                    <a:pt x="397565" y="2287324"/>
                    <a:pt x="556591" y="2162754"/>
                  </a:cubicBezTo>
                  <a:cubicBezTo>
                    <a:pt x="715617" y="2038184"/>
                    <a:pt x="796456" y="1879158"/>
                    <a:pt x="954157" y="1518699"/>
                  </a:cubicBezTo>
                  <a:cubicBezTo>
                    <a:pt x="1111858" y="1158240"/>
                    <a:pt x="1307327" y="579120"/>
                    <a:pt x="1502797" y="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569015" y="3749040"/>
            <a:ext cx="2389632" cy="2340864"/>
            <a:chOff x="609600" y="2176272"/>
            <a:chExt cx="2389632" cy="2340864"/>
          </a:xfrm>
          <a:effectLst>
            <a:outerShdw blurRad="127000" dist="127000" dir="8100000" algn="tr" rotWithShape="0">
              <a:prstClr val="black">
                <a:alpha val="25000"/>
              </a:prstClr>
            </a:outerShdw>
          </a:effectLst>
        </p:grpSpPr>
        <p:cxnSp>
          <p:nvCxnSpPr>
            <p:cNvPr id="19" name="Straight Connector 18"/>
            <p:cNvCxnSpPr/>
            <p:nvPr/>
          </p:nvCxnSpPr>
          <p:spPr>
            <a:xfrm>
              <a:off x="609600" y="4498848"/>
              <a:ext cx="1682496" cy="0"/>
            </a:xfrm>
            <a:prstGeom prst="line">
              <a:avLst/>
            </a:prstGeom>
            <a:ln w="38100"/>
            <a:effectLst/>
          </p:spPr>
          <p:style>
            <a:lnRef idx="3">
              <a:schemeClr val="accent4"/>
            </a:lnRef>
            <a:fillRef idx="0">
              <a:schemeClr val="accent4"/>
            </a:fillRef>
            <a:effectRef idx="2">
              <a:schemeClr val="accent4"/>
            </a:effectRef>
            <a:fontRef idx="minor">
              <a:schemeClr val="tx1"/>
            </a:fontRef>
          </p:style>
        </p:cxnSp>
        <p:cxnSp>
          <p:nvCxnSpPr>
            <p:cNvPr id="21" name="Straight Connector 20"/>
            <p:cNvCxnSpPr/>
            <p:nvPr/>
          </p:nvCxnSpPr>
          <p:spPr>
            <a:xfrm rot="21540000" flipV="1">
              <a:off x="2267712" y="2176272"/>
              <a:ext cx="731520" cy="2340864"/>
            </a:xfrm>
            <a:prstGeom prst="line">
              <a:avLst/>
            </a:prstGeom>
            <a:ln w="38100"/>
            <a:effectLst/>
          </p:spPr>
          <p:style>
            <a:lnRef idx="3">
              <a:schemeClr val="accent4"/>
            </a:lnRef>
            <a:fillRef idx="0">
              <a:schemeClr val="accent4"/>
            </a:fillRef>
            <a:effectRef idx="2">
              <a:schemeClr val="accent4"/>
            </a:effectRef>
            <a:fontRef idx="minor">
              <a:schemeClr val="tx1"/>
            </a:fontRef>
          </p:style>
        </p:cxnSp>
      </p:grpSp>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6" name="TextBox 5"/>
          <p:cNvSpPr txBox="1"/>
          <p:nvPr/>
        </p:nvSpPr>
        <p:spPr>
          <a:xfrm>
            <a:off x="5608778" y="1600200"/>
            <a:ext cx="2249334" cy="369332"/>
          </a:xfrm>
          <a:prstGeom prst="rect">
            <a:avLst/>
          </a:prstGeom>
          <a:noFill/>
        </p:spPr>
        <p:txBody>
          <a:bodyPr wrap="none" rtlCol="0">
            <a:spAutoFit/>
          </a:bodyPr>
          <a:lstStyle/>
          <a:p>
            <a:pPr algn="ctr"/>
            <a:r>
              <a:rPr lang="en-US" b="1" i="1" dirty="0">
                <a:solidFill>
                  <a:schemeClr val="accent4"/>
                </a:solidFill>
                <a:latin typeface="Arial" pitchFamily="34" charset="0"/>
                <a:cs typeface="Arial" pitchFamily="34" charset="0"/>
              </a:rPr>
              <a:t>SimPowerSystems</a:t>
            </a:r>
          </a:p>
        </p:txBody>
      </p:sp>
      <p:sp>
        <p:nvSpPr>
          <p:cNvPr id="3" name="TextBox 2"/>
          <p:cNvSpPr txBox="1"/>
          <p:nvPr/>
        </p:nvSpPr>
        <p:spPr>
          <a:xfrm>
            <a:off x="1387312" y="1600200"/>
            <a:ext cx="1851789" cy="369332"/>
          </a:xfrm>
          <a:prstGeom prst="rect">
            <a:avLst/>
          </a:prstGeom>
          <a:noFill/>
        </p:spPr>
        <p:txBody>
          <a:bodyPr wrap="none" rtlCol="0">
            <a:spAutoFit/>
          </a:bodyPr>
          <a:lstStyle/>
          <a:p>
            <a:r>
              <a:rPr lang="en-US" b="1" i="1" dirty="0" smtClean="0">
                <a:solidFill>
                  <a:schemeClr val="accent3"/>
                </a:solidFill>
                <a:latin typeface="Arial" pitchFamily="34" charset="0"/>
                <a:cs typeface="Arial" pitchFamily="34" charset="0"/>
              </a:rPr>
              <a:t>SimElectronics</a:t>
            </a:r>
            <a:endParaRPr lang="en-US" b="1" i="1" dirty="0">
              <a:solidFill>
                <a:schemeClr val="accent3"/>
              </a:solidFill>
              <a:latin typeface="Arial" pitchFamily="34" charset="0"/>
              <a:cs typeface="Arial" pitchFamily="34" charset="0"/>
            </a:endParaRPr>
          </a:p>
        </p:txBody>
      </p:sp>
      <p:pic>
        <p:nvPicPr>
          <p:cNvPr id="10251" name="Picture 102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603" y="1066800"/>
            <a:ext cx="1828800" cy="2438400"/>
          </a:xfrm>
          <a:prstGeom prst="rect">
            <a:avLst/>
          </a:prstGeom>
        </p:spPr>
      </p:pic>
      <p:sp>
        <p:nvSpPr>
          <p:cNvPr id="27" name="Freeform 26"/>
          <p:cNvSpPr/>
          <p:nvPr/>
        </p:nvSpPr>
        <p:spPr>
          <a:xfrm>
            <a:off x="4937760" y="2395728"/>
            <a:ext cx="2213676" cy="1327784"/>
          </a:xfrm>
          <a:custGeom>
            <a:avLst/>
            <a:gdLst>
              <a:gd name="connsiteX0" fmla="*/ 0 w 1281545"/>
              <a:gd name="connsiteY0" fmla="*/ 949036 h 949036"/>
              <a:gd name="connsiteX1" fmla="*/ 401781 w 1281545"/>
              <a:gd name="connsiteY1" fmla="*/ 193963 h 949036"/>
              <a:gd name="connsiteX2" fmla="*/ 1281545 w 1281545"/>
              <a:gd name="connsiteY2" fmla="*/ 0 h 949036"/>
            </a:gdLst>
            <a:ahLst/>
            <a:cxnLst>
              <a:cxn ang="0">
                <a:pos x="connsiteX0" y="connsiteY0"/>
              </a:cxn>
              <a:cxn ang="0">
                <a:pos x="connsiteX1" y="connsiteY1"/>
              </a:cxn>
              <a:cxn ang="0">
                <a:pos x="connsiteX2" y="connsiteY2"/>
              </a:cxn>
            </a:cxnLst>
            <a:rect l="l" t="t" r="r" b="b"/>
            <a:pathLst>
              <a:path w="1281545" h="949036">
                <a:moveTo>
                  <a:pt x="0" y="949036"/>
                </a:moveTo>
                <a:cubicBezTo>
                  <a:pt x="94095" y="650586"/>
                  <a:pt x="188190" y="352136"/>
                  <a:pt x="401781" y="193963"/>
                </a:cubicBezTo>
                <a:cubicBezTo>
                  <a:pt x="615372" y="35790"/>
                  <a:pt x="948458" y="17895"/>
                  <a:pt x="1281545" y="0"/>
                </a:cubicBezTo>
              </a:path>
            </a:pathLst>
          </a:custGeom>
          <a:noFill/>
          <a:ln w="38100">
            <a:solidFill>
              <a:schemeClr val="accent3"/>
            </a:solidFill>
            <a:prstDash val="sysDot"/>
          </a:ln>
          <a:effectLst>
            <a:outerShdw blurRad="1270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noChangeAspect="1"/>
          </p:cNvCxnSpPr>
          <p:nvPr/>
        </p:nvCxnSpPr>
        <p:spPr>
          <a:xfrm rot="21540000" flipV="1">
            <a:off x="4909879" y="2396323"/>
            <a:ext cx="438912" cy="1404518"/>
          </a:xfrm>
          <a:prstGeom prst="line">
            <a:avLst/>
          </a:prstGeom>
          <a:ln w="38100">
            <a:prstDash val="sysDot"/>
          </a:ln>
          <a:effectLst>
            <a:outerShdw blurRad="127000" dist="127000" dir="8100000" algn="tr"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62600" y="3328416"/>
                <a:ext cx="600356" cy="369332"/>
              </a:xfrm>
              <a:prstGeom prst="rect">
                <a:avLst/>
              </a:prstGeom>
              <a:noFill/>
              <a:ln w="38100">
                <a:noFill/>
              </a:ln>
              <a:effectLst>
                <a:outerShdw blurRad="127000" dist="127000" dir="8100000" algn="tr" rotWithShape="0">
                  <a:prstClr val="black">
                    <a:alpha val="25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3"/>
                              </a:solidFill>
                              <a:latin typeface="Cambria Math" panose="02040503050406030204" pitchFamily="18" charset="0"/>
                              <a:cs typeface="Arial" pitchFamily="34" charset="0"/>
                            </a:rPr>
                          </m:ctrlPr>
                        </m:sSubPr>
                        <m:e>
                          <m:r>
                            <m:rPr>
                              <m:sty m:val="p"/>
                            </m:rPr>
                            <a:rPr lang="en-US" b="0" i="0" smtClean="0">
                              <a:solidFill>
                                <a:schemeClr val="accent3"/>
                              </a:solidFill>
                              <a:latin typeface="Cambria Math"/>
                              <a:cs typeface="Arial" pitchFamily="34" charset="0"/>
                            </a:rPr>
                            <m:t>V</m:t>
                          </m:r>
                        </m:e>
                        <m:sub>
                          <m:r>
                            <m:rPr>
                              <m:sty m:val="p"/>
                            </m:rPr>
                            <a:rPr lang="en-US" b="0" i="0" smtClean="0">
                              <a:solidFill>
                                <a:schemeClr val="accent3"/>
                              </a:solidFill>
                              <a:latin typeface="Cambria Math" panose="02040503050406030204" pitchFamily="18" charset="0"/>
                              <a:cs typeface="Arial" pitchFamily="34" charset="0"/>
                            </a:rPr>
                            <m:t>BE</m:t>
                          </m:r>
                        </m:sub>
                      </m:sSub>
                    </m:oMath>
                  </m:oMathPara>
                </a14:m>
                <a:endParaRPr lang="en-US" dirty="0">
                  <a:solidFill>
                    <a:schemeClr val="accent3"/>
                  </a:solidFill>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62600" y="3328416"/>
                <a:ext cx="600356" cy="369332"/>
              </a:xfrm>
              <a:prstGeom prst="rect">
                <a:avLst/>
              </a:prstGeom>
              <a:blipFill rotWithShape="0">
                <a:blip r:embed="rId7"/>
                <a:stretch>
                  <a:fillRect/>
                </a:stretch>
              </a:blipFill>
              <a:ln w="38100">
                <a:noFill/>
              </a:ln>
              <a:effectLst>
                <a:outerShdw blurRad="127000" dist="127000" dir="8100000" algn="tr" rotWithShape="0">
                  <a:prstClr val="black">
                    <a:alpha val="25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79740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04" y="2926080"/>
            <a:ext cx="2364827" cy="302698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26080"/>
            <a:ext cx="2360098" cy="302698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4720" y="1280160"/>
            <a:ext cx="5401266" cy="1702676"/>
          </a:xfrm>
          <a:prstGeom prst="rect">
            <a:avLst/>
          </a:prstGeom>
        </p:spPr>
      </p:pic>
      <p:sp>
        <p:nvSpPr>
          <p:cNvPr id="2" name="Title 1"/>
          <p:cNvSpPr>
            <a:spLocks noGrp="1"/>
          </p:cNvSpPr>
          <p:nvPr>
            <p:ph type="title"/>
          </p:nvPr>
        </p:nvSpPr>
        <p:spPr>
          <a:xfrm>
            <a:off x="457200" y="457200"/>
            <a:ext cx="8077200" cy="990600"/>
          </a:xfrm>
        </p:spPr>
        <p:txBody>
          <a:bodyPr/>
          <a:lstStyle/>
          <a:p>
            <a:r>
              <a:rPr lang="en-US" dirty="0"/>
              <a:t>SimElectronics or SimPowerSystems?</a:t>
            </a:r>
            <a:endParaRPr lang="en-US" dirty="0">
              <a:solidFill>
                <a:schemeClr val="accent4"/>
              </a:solidFill>
            </a:endParaRPr>
          </a:p>
        </p:txBody>
      </p:sp>
      <p:sp>
        <p:nvSpPr>
          <p:cNvPr id="24" name="TextBox 23"/>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compare_powersupply</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grpSp>
        <p:nvGrpSpPr>
          <p:cNvPr id="7" name="Group 6"/>
          <p:cNvGrpSpPr/>
          <p:nvPr/>
        </p:nvGrpSpPr>
        <p:grpSpPr>
          <a:xfrm>
            <a:off x="850392" y="3429000"/>
            <a:ext cx="2438386" cy="2020852"/>
            <a:chOff x="850392" y="3429000"/>
            <a:chExt cx="2438386" cy="2020852"/>
          </a:xfrm>
        </p:grpSpPr>
        <p:pic>
          <p:nvPicPr>
            <p:cNvPr id="4" name="Picture 3"/>
            <p:cNvPicPr>
              <a:picLocks noChangeAspect="1"/>
            </p:cNvPicPr>
            <p:nvPr/>
          </p:nvPicPr>
          <p:blipFill rotWithShape="1">
            <a:blip r:embed="rId5"/>
            <a:srcRect l="9140" t="21691" r="4839" b="8154"/>
            <a:stretch/>
          </p:blipFill>
          <p:spPr>
            <a:xfrm>
              <a:off x="850392" y="3712464"/>
              <a:ext cx="2438386" cy="1737388"/>
            </a:xfrm>
            <a:prstGeom prst="rect">
              <a:avLst/>
            </a:prstGeom>
          </p:spPr>
        </p:pic>
        <p:sp>
          <p:nvSpPr>
            <p:cNvPr id="12" name="TextBox 11"/>
            <p:cNvSpPr txBox="1"/>
            <p:nvPr/>
          </p:nvSpPr>
          <p:spPr>
            <a:xfrm>
              <a:off x="1262937" y="3429000"/>
              <a:ext cx="1558440" cy="276999"/>
            </a:xfrm>
            <a:prstGeom prst="rect">
              <a:avLst/>
            </a:prstGeom>
            <a:noFill/>
          </p:spPr>
          <p:txBody>
            <a:bodyPr wrap="none" rtlCol="0">
              <a:spAutoFit/>
            </a:bodyPr>
            <a:lstStyle/>
            <a:p>
              <a:pPr algn="ctr"/>
              <a:r>
                <a:rPr lang="en-US" sz="1200" b="1" i="1" dirty="0">
                  <a:solidFill>
                    <a:schemeClr val="accent4"/>
                  </a:solidFill>
                  <a:latin typeface="Arial" pitchFamily="34" charset="0"/>
                  <a:cs typeface="Arial" pitchFamily="34" charset="0"/>
                </a:rPr>
                <a:t>SimPowerSystems</a:t>
              </a:r>
            </a:p>
          </p:txBody>
        </p:sp>
      </p:grpSp>
      <p:grpSp>
        <p:nvGrpSpPr>
          <p:cNvPr id="3" name="Group 2"/>
          <p:cNvGrpSpPr/>
          <p:nvPr/>
        </p:nvGrpSpPr>
        <p:grpSpPr>
          <a:xfrm>
            <a:off x="786384" y="1295400"/>
            <a:ext cx="2560314" cy="1999111"/>
            <a:chOff x="786384" y="1295400"/>
            <a:chExt cx="2560314" cy="1999111"/>
          </a:xfrm>
        </p:grpSpPr>
        <p:sp>
          <p:nvSpPr>
            <p:cNvPr id="9" name="TextBox 8"/>
            <p:cNvSpPr txBox="1"/>
            <p:nvPr/>
          </p:nvSpPr>
          <p:spPr>
            <a:xfrm>
              <a:off x="1394384" y="1295400"/>
              <a:ext cx="1295547" cy="276999"/>
            </a:xfrm>
            <a:prstGeom prst="rect">
              <a:avLst/>
            </a:prstGeom>
            <a:noFill/>
          </p:spPr>
          <p:txBody>
            <a:bodyPr wrap="none" rtlCol="0">
              <a:spAutoFit/>
            </a:bodyPr>
            <a:lstStyle/>
            <a:p>
              <a:r>
                <a:rPr lang="en-US" sz="1200" b="1" i="1" dirty="0" smtClean="0">
                  <a:solidFill>
                    <a:schemeClr val="accent3"/>
                  </a:solidFill>
                  <a:latin typeface="Arial" pitchFamily="34" charset="0"/>
                  <a:cs typeface="Arial" pitchFamily="34" charset="0"/>
                </a:rPr>
                <a:t>SimElectronics</a:t>
              </a:r>
              <a:endParaRPr lang="en-US" sz="1200" b="1" i="1" dirty="0">
                <a:solidFill>
                  <a:schemeClr val="accent3"/>
                </a:solidFill>
                <a:latin typeface="Arial" pitchFamily="34" charset="0"/>
                <a:cs typeface="Arial" pitchFamily="34" charset="0"/>
              </a:endParaRPr>
            </a:p>
          </p:txBody>
        </p:sp>
        <p:pic>
          <p:nvPicPr>
            <p:cNvPr id="6" name="Picture 5"/>
            <p:cNvPicPr>
              <a:picLocks noChangeAspect="1"/>
            </p:cNvPicPr>
            <p:nvPr/>
          </p:nvPicPr>
          <p:blipFill rotWithShape="1">
            <a:blip r:embed="rId6"/>
            <a:srcRect l="9428" t="21735" r="3186" b="9448"/>
            <a:stretch/>
          </p:blipFill>
          <p:spPr>
            <a:xfrm>
              <a:off x="786384" y="1587636"/>
              <a:ext cx="2560314" cy="1706875"/>
            </a:xfrm>
            <a:prstGeom prst="rect">
              <a:avLst/>
            </a:prstGeom>
          </p:spPr>
        </p:pic>
      </p:grpSp>
    </p:spTree>
    <p:extLst>
      <p:ext uri="{BB962C8B-B14F-4D97-AF65-F5344CB8AC3E}">
        <p14:creationId xmlns:p14="http://schemas.microsoft.com/office/powerpoint/2010/main" val="37236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7834" t="21015" r="4416" b="8261"/>
          <a:stretch/>
        </p:blipFill>
        <p:spPr>
          <a:xfrm>
            <a:off x="640080" y="1219200"/>
            <a:ext cx="4107214" cy="3253711"/>
          </a:xfrm>
          <a:prstGeom prst="rect">
            <a:avLst/>
          </a:prstGeom>
        </p:spPr>
      </p:pic>
      <p:sp>
        <p:nvSpPr>
          <p:cNvPr id="9" name="Title 8"/>
          <p:cNvSpPr>
            <a:spLocks noGrp="1"/>
          </p:cNvSpPr>
          <p:nvPr>
            <p:ph type="title"/>
          </p:nvPr>
        </p:nvSpPr>
        <p:spPr/>
        <p:txBody>
          <a:bodyPr/>
          <a:lstStyle/>
          <a:p>
            <a:r>
              <a:rPr lang="en-US" dirty="0" smtClean="0"/>
              <a:t>Ideal switching algorithm</a:t>
            </a:r>
            <a:endParaRPr lang="en-US" dirty="0"/>
          </a:p>
        </p:txBody>
      </p:sp>
      <p:sp>
        <p:nvSpPr>
          <p:cNvPr id="8" name="TextBox 7"/>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compare_idealswitching</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971" r="5403"/>
          <a:stretch/>
        </p:blipFill>
        <p:spPr>
          <a:xfrm>
            <a:off x="4876799" y="2764221"/>
            <a:ext cx="3657601" cy="3026979"/>
          </a:xfrm>
          <a:prstGeom prst="rect">
            <a:avLst/>
          </a:prstGeom>
        </p:spPr>
      </p:pic>
      <p:pic>
        <p:nvPicPr>
          <p:cNvPr id="2" name="Picture 1"/>
          <p:cNvPicPr>
            <a:picLocks noChangeAspect="1"/>
          </p:cNvPicPr>
          <p:nvPr/>
        </p:nvPicPr>
        <p:blipFill>
          <a:blip r:embed="rId4"/>
          <a:stretch>
            <a:fillRect/>
          </a:stretch>
        </p:blipFill>
        <p:spPr>
          <a:xfrm>
            <a:off x="1377446" y="3429000"/>
            <a:ext cx="2889754" cy="2158171"/>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4" name="Rectangle 13"/>
          <p:cNvSpPr/>
          <p:nvPr/>
        </p:nvSpPr>
        <p:spPr>
          <a:xfrm>
            <a:off x="5181600" y="1524000"/>
            <a:ext cx="3352800" cy="1077218"/>
          </a:xfrm>
          <a:prstGeom prst="rect">
            <a:avLst/>
          </a:prstGeom>
        </p:spPr>
        <p:txBody>
          <a:bodyPr wrap="square">
            <a:spAutoFit/>
          </a:bodyPr>
          <a:lstStyle/>
          <a:p>
            <a:pPr marL="0" lvl="1" algn="ctr"/>
            <a:r>
              <a:rPr lang="en-US" sz="1600" dirty="0" smtClean="0">
                <a:solidFill>
                  <a:schemeClr val="accent5">
                    <a:lumMod val="50000"/>
                  </a:schemeClr>
                </a:solidFill>
              </a:rPr>
              <a:t>The ideal switching method can be selected from the solver configuration parameters tab when in Continuous simulation mode</a:t>
            </a:r>
            <a:endParaRPr lang="en-US" sz="1600" dirty="0">
              <a:solidFill>
                <a:schemeClr val="accent5">
                  <a:lumMod val="50000"/>
                </a:schemeClr>
              </a:solidFill>
            </a:endParaRPr>
          </a:p>
        </p:txBody>
      </p:sp>
      <p:cxnSp>
        <p:nvCxnSpPr>
          <p:cNvPr id="17" name="Straight Arrow Connector 16"/>
          <p:cNvCxnSpPr/>
          <p:nvPr/>
        </p:nvCxnSpPr>
        <p:spPr>
          <a:xfrm flipH="1">
            <a:off x="2209802" y="2438400"/>
            <a:ext cx="3147091" cy="220980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139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Ideal switching algorithm</a:t>
            </a:r>
            <a:br>
              <a:rPr lang="en-US" dirty="0" smtClean="0"/>
            </a:br>
            <a:r>
              <a:rPr lang="en-US" sz="2400" dirty="0" smtClean="0">
                <a:solidFill>
                  <a:schemeClr val="accent4"/>
                </a:solidFill>
              </a:rPr>
              <a:t>Effect of using snubber circuits</a:t>
            </a:r>
            <a:endParaRPr lang="en-US" sz="2400" dirty="0">
              <a:solidFill>
                <a:schemeClr val="accent4"/>
              </a:solidFill>
            </a:endParaRPr>
          </a:p>
        </p:txBody>
      </p:sp>
      <p:sp>
        <p:nvSpPr>
          <p:cNvPr id="8" name="TextBox 7"/>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edit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compare_snubbers</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2"/>
          <a:srcRect l="7835" t="23200" r="5555" b="8459"/>
          <a:stretch/>
        </p:blipFill>
        <p:spPr>
          <a:xfrm>
            <a:off x="640080" y="1764792"/>
            <a:ext cx="4053855" cy="2720312"/>
          </a:xfrm>
          <a:prstGeom prst="rect">
            <a:avLst/>
          </a:prstGeom>
        </p:spPr>
      </p:pic>
      <p:sp>
        <p:nvSpPr>
          <p:cNvPr id="4" name="Rectangle 3"/>
          <p:cNvSpPr/>
          <p:nvPr/>
        </p:nvSpPr>
        <p:spPr>
          <a:xfrm>
            <a:off x="5105400" y="1524000"/>
            <a:ext cx="3276600" cy="1077218"/>
          </a:xfrm>
          <a:prstGeom prst="rect">
            <a:avLst/>
          </a:prstGeom>
        </p:spPr>
        <p:txBody>
          <a:bodyPr wrap="square">
            <a:spAutoFit/>
          </a:bodyPr>
          <a:lstStyle/>
          <a:p>
            <a:pPr marL="0" lvl="1" algn="ctr"/>
            <a:r>
              <a:rPr lang="en-US" sz="1600" dirty="0" smtClean="0">
                <a:solidFill>
                  <a:schemeClr val="accent5">
                    <a:lumMod val="50000"/>
                  </a:schemeClr>
                </a:solidFill>
              </a:rPr>
              <a:t>Snubbers provide an alternate path for discharging </a:t>
            </a:r>
            <a:r>
              <a:rPr lang="en-US" sz="1600" dirty="0">
                <a:solidFill>
                  <a:schemeClr val="accent5">
                    <a:lumMod val="50000"/>
                  </a:schemeClr>
                </a:solidFill>
              </a:rPr>
              <a:t>inductive </a:t>
            </a:r>
            <a:r>
              <a:rPr lang="en-US" sz="1600" dirty="0" smtClean="0">
                <a:solidFill>
                  <a:schemeClr val="accent5">
                    <a:lumMod val="50000"/>
                  </a:schemeClr>
                </a:solidFill>
              </a:rPr>
              <a:t>elements and protecting </a:t>
            </a:r>
            <a:r>
              <a:rPr lang="en-US" sz="1600" dirty="0">
                <a:solidFill>
                  <a:schemeClr val="accent5">
                    <a:lumMod val="50000"/>
                  </a:schemeClr>
                </a:solidFill>
              </a:rPr>
              <a:t>switching </a:t>
            </a:r>
            <a:r>
              <a:rPr lang="en-US" sz="1600" dirty="0" smtClean="0">
                <a:solidFill>
                  <a:schemeClr val="accent5">
                    <a:lumMod val="50000"/>
                  </a:schemeClr>
                </a:solidFill>
              </a:rPr>
              <a:t>devices in </a:t>
            </a:r>
            <a:r>
              <a:rPr lang="en-US" sz="1600" dirty="0">
                <a:solidFill>
                  <a:schemeClr val="accent5">
                    <a:lumMod val="50000"/>
                  </a:schemeClr>
                </a:solidFill>
              </a:rPr>
              <a:t>high power </a:t>
            </a:r>
            <a:r>
              <a:rPr lang="en-US" sz="1600" dirty="0" smtClean="0">
                <a:solidFill>
                  <a:schemeClr val="accent5">
                    <a:lumMod val="50000"/>
                  </a:schemeClr>
                </a:solidFill>
              </a:rPr>
              <a:t>systems</a:t>
            </a:r>
            <a:endParaRPr lang="en-US" sz="1600" dirty="0">
              <a:solidFill>
                <a:schemeClr val="accent5">
                  <a:lumMod val="50000"/>
                </a:schemeClr>
              </a:solidFill>
            </a:endParaRPr>
          </a:p>
        </p:txBody>
      </p:sp>
      <p:cxnSp>
        <p:nvCxnSpPr>
          <p:cNvPr id="6" name="Straight Arrow Connector 5"/>
          <p:cNvCxnSpPr>
            <a:stCxn id="4" idx="1"/>
          </p:cNvCxnSpPr>
          <p:nvPr/>
        </p:nvCxnSpPr>
        <p:spPr>
          <a:xfrm flipH="1">
            <a:off x="2971800" y="2062609"/>
            <a:ext cx="2133600" cy="1137791"/>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016" y="2762029"/>
            <a:ext cx="4035973" cy="3026979"/>
          </a:xfrm>
          <a:prstGeom prst="rect">
            <a:avLst/>
          </a:prstGeom>
        </p:spPr>
      </p:pic>
      <p:pic>
        <p:nvPicPr>
          <p:cNvPr id="1028" name="Picture 4" descr="C:\Users\cosorio\AppData\Local\Temp\SNAGHTML1828a6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3321"/>
          <a:stretch/>
        </p:blipFill>
        <p:spPr bwMode="auto">
          <a:xfrm>
            <a:off x="1615355" y="4356241"/>
            <a:ext cx="2103303" cy="150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11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252" t="18831" r="3182" b="6364"/>
          <a:stretch/>
        </p:blipFill>
        <p:spPr>
          <a:xfrm>
            <a:off x="533400" y="1524000"/>
            <a:ext cx="4693845" cy="3840470"/>
          </a:xfrm>
          <a:prstGeom prst="rect">
            <a:avLst/>
          </a:prstGeom>
        </p:spPr>
      </p:pic>
      <p:sp>
        <p:nvSpPr>
          <p:cNvPr id="2" name="Title 1"/>
          <p:cNvSpPr>
            <a:spLocks noGrp="1"/>
          </p:cNvSpPr>
          <p:nvPr>
            <p:ph type="title"/>
          </p:nvPr>
        </p:nvSpPr>
        <p:spPr/>
        <p:txBody>
          <a:bodyPr/>
          <a:lstStyle/>
          <a:p>
            <a:r>
              <a:rPr lang="en-US" dirty="0" smtClean="0"/>
              <a:t>Power quality and harmonic analysis</a:t>
            </a:r>
            <a:br>
              <a:rPr lang="en-US" dirty="0" smtClean="0"/>
            </a:br>
            <a:r>
              <a:rPr lang="en-US" sz="2400" dirty="0" smtClean="0">
                <a:solidFill>
                  <a:schemeClr val="accent4"/>
                </a:solidFill>
              </a:rPr>
              <a:t>Multi-pulse rectification</a:t>
            </a:r>
            <a:endParaRPr lang="en-US" sz="2400" dirty="0">
              <a:solidFill>
                <a:schemeClr val="accent4"/>
              </a:solidFill>
            </a:endParaRPr>
          </a:p>
        </p:txBody>
      </p:sp>
      <p:sp>
        <p:nvSpPr>
          <p:cNvPr id="6" name="TextBox 1"/>
          <p:cNvSpPr txBox="1">
            <a:spLocks noChangeArrowheads="1"/>
          </p:cNvSpPr>
          <p:nvPr/>
        </p:nvSpPr>
        <p:spPr bwMode="auto">
          <a:xfrm>
            <a:off x="6082167" y="1600200"/>
            <a:ext cx="10182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a:solidFill>
                  <a:schemeClr val="tx1"/>
                </a:solidFill>
                <a:latin typeface="Arial" panose="020B0604020202020204" pitchFamily="34" charset="0"/>
                <a:cs typeface="Arial" panose="020B0604020202020204" pitchFamily="34" charset="0"/>
              </a:defRPr>
            </a:lvl1pPr>
            <a:lvl2pPr marL="742950" indent="-285750" eaLnBrk="0" hangingPunct="0">
              <a:defRPr sz="2200">
                <a:solidFill>
                  <a:schemeClr val="tx1"/>
                </a:solidFill>
                <a:latin typeface="Arial" panose="020B0604020202020204" pitchFamily="34" charset="0"/>
                <a:cs typeface="Arial" panose="020B0604020202020204" pitchFamily="34" charset="0"/>
              </a:defRPr>
            </a:lvl2pPr>
            <a:lvl3pPr marL="1143000" indent="-228600" eaLnBrk="0" hangingPunct="0">
              <a:defRPr sz="2200">
                <a:solidFill>
                  <a:schemeClr val="tx1"/>
                </a:solidFill>
                <a:latin typeface="Arial" panose="020B0604020202020204" pitchFamily="34" charset="0"/>
                <a:cs typeface="Arial" panose="020B0604020202020204" pitchFamily="34" charset="0"/>
              </a:defRPr>
            </a:lvl3pPr>
            <a:lvl4pPr marL="1600200" indent="-228600" eaLnBrk="0" hangingPunct="0">
              <a:defRPr sz="2200">
                <a:solidFill>
                  <a:schemeClr val="tx1"/>
                </a:solidFill>
                <a:latin typeface="Arial" panose="020B0604020202020204" pitchFamily="34" charset="0"/>
                <a:cs typeface="Arial" panose="020B0604020202020204" pitchFamily="34" charset="0"/>
              </a:defRPr>
            </a:lvl4pPr>
            <a:lvl5pPr marL="2057400" indent="-228600" eaLnBrk="0" hangingPunct="0">
              <a:defRPr sz="2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200">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accent5">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powergui</a:t>
            </a:r>
          </a:p>
        </p:txBody>
      </p:sp>
      <p:pic>
        <p:nvPicPr>
          <p:cNvPr id="8" name="Picture 7"/>
          <p:cNvPicPr preferRelativeResize="0">
            <a:picLocks noChangeAspect="1"/>
          </p:cNvPicPr>
          <p:nvPr/>
        </p:nvPicPr>
        <p:blipFill rotWithShape="1">
          <a:blip r:embed="rId3"/>
          <a:srcRect l="5814" t="61268" r="5814" b="32472"/>
          <a:stretch/>
        </p:blipFill>
        <p:spPr>
          <a:xfrm>
            <a:off x="5622160" y="1924462"/>
            <a:ext cx="1921640" cy="339475"/>
          </a:xfrm>
          <a:prstGeom prst="rect">
            <a:avLst/>
          </a:prstGeom>
        </p:spPr>
      </p:pic>
      <p:pic>
        <p:nvPicPr>
          <p:cNvPr id="3" name="Picture 2"/>
          <p:cNvPicPr>
            <a:picLocks noChangeAspect="1"/>
          </p:cNvPicPr>
          <p:nvPr/>
        </p:nvPicPr>
        <p:blipFill rotWithShape="1">
          <a:blip r:embed="rId4"/>
          <a:srcRect l="1274" t="12586" r="1274" b="1582"/>
          <a:stretch/>
        </p:blipFill>
        <p:spPr>
          <a:xfrm>
            <a:off x="4495800" y="2348497"/>
            <a:ext cx="4190960" cy="2971794"/>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TextBox 9"/>
          <p:cNvSpPr txBox="1"/>
          <p:nvPr/>
        </p:nvSpPr>
        <p:spPr>
          <a:xfrm>
            <a:off x="365760" y="5638800"/>
            <a:ext cx="8321040" cy="707886"/>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rectifier_6n12pulse</a:t>
            </a:r>
          </a:p>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rectifier_24pulse</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7681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811" t="23460" r="4756" b="12086"/>
          <a:stretch/>
        </p:blipFill>
        <p:spPr>
          <a:xfrm>
            <a:off x="1493487" y="1479955"/>
            <a:ext cx="5242626" cy="3108913"/>
          </a:xfrm>
          <a:prstGeom prst="rect">
            <a:avLst/>
          </a:prstGeom>
        </p:spPr>
      </p:pic>
      <p:sp>
        <p:nvSpPr>
          <p:cNvPr id="2" name="Title 1"/>
          <p:cNvSpPr>
            <a:spLocks noGrp="1"/>
          </p:cNvSpPr>
          <p:nvPr>
            <p:ph type="title"/>
          </p:nvPr>
        </p:nvSpPr>
        <p:spPr/>
        <p:txBody>
          <a:bodyPr/>
          <a:lstStyle/>
          <a:p>
            <a:r>
              <a:rPr lang="en-US" dirty="0" smtClean="0"/>
              <a:t>Power quality and harmonic analysis</a:t>
            </a:r>
            <a:br>
              <a:rPr lang="en-US" dirty="0" smtClean="0"/>
            </a:br>
            <a:r>
              <a:rPr lang="en-US" sz="2400" dirty="0" smtClean="0">
                <a:solidFill>
                  <a:schemeClr val="accent4"/>
                </a:solidFill>
              </a:rPr>
              <a:t>Transformer rectifier units (TRUs)</a:t>
            </a:r>
            <a:endParaRPr lang="en-US" sz="2400" dirty="0">
              <a:solidFill>
                <a:schemeClr val="accent4"/>
              </a:solidFill>
            </a:endParaRPr>
          </a:p>
        </p:txBody>
      </p:sp>
      <p:sp>
        <p:nvSpPr>
          <p:cNvPr id="10" name="TextBox 9"/>
          <p:cNvSpPr txBox="1"/>
          <p:nvPr/>
        </p:nvSpPr>
        <p:spPr>
          <a:xfrm>
            <a:off x="365760" y="5943600"/>
            <a:ext cx="8321040" cy="400110"/>
          </a:xfrm>
          <a:prstGeom prst="rect">
            <a:avLst/>
          </a:prstGeom>
          <a:solidFill>
            <a:schemeClr val="accent5">
              <a:lumMod val="20000"/>
              <a:lumOff val="80000"/>
            </a:schemeClr>
          </a:solidFill>
        </p:spPr>
        <p:txBody>
          <a:bodyPr wrap="square" rtlCol="0">
            <a:spAutoFit/>
          </a:bodyPr>
          <a:lstStyle/>
          <a:p>
            <a:r>
              <a:rPr lang="en-US" sz="2000" dirty="0" smtClean="0">
                <a:solidFill>
                  <a:schemeClr val="accent5">
                    <a:lumMod val="50000"/>
                  </a:schemeClr>
                </a:solidFill>
                <a:latin typeface="Courier New" panose="02070309020205020404" pitchFamily="49" charset="0"/>
                <a:cs typeface="Courier New" panose="02070309020205020404" pitchFamily="49" charset="0"/>
              </a:rPr>
              <a:t>&gt;&gt; </a:t>
            </a:r>
            <a:r>
              <a:rPr lang="en-US" sz="2000" dirty="0" err="1" smtClean="0">
                <a:solidFill>
                  <a:schemeClr val="accent5">
                    <a:lumMod val="50000"/>
                  </a:schemeClr>
                </a:solidFill>
                <a:latin typeface="Courier New" panose="02070309020205020404" pitchFamily="49" charset="0"/>
                <a:cs typeface="Courier New" panose="02070309020205020404" pitchFamily="49" charset="0"/>
              </a:rPr>
              <a:t>transformer_rectifier_unit</a:t>
            </a:r>
            <a:endParaRPr lang="en-US" sz="2000" dirty="0">
              <a:solidFill>
                <a:schemeClr val="accent5">
                  <a:lumMod val="50000"/>
                </a:schemeClr>
              </a:solidFill>
              <a:latin typeface="Courier New" panose="02070309020205020404" pitchFamily="49" charset="0"/>
              <a:cs typeface="Courier New" panose="02070309020205020404" pitchFamily="49" charset="0"/>
            </a:endParaRPr>
          </a:p>
        </p:txBody>
      </p:sp>
      <p:sp>
        <p:nvSpPr>
          <p:cNvPr id="7" name="Isosceles Triangle 6"/>
          <p:cNvSpPr/>
          <p:nvPr/>
        </p:nvSpPr>
        <p:spPr>
          <a:xfrm>
            <a:off x="4230166" y="2514599"/>
            <a:ext cx="3237434" cy="1129858"/>
          </a:xfrm>
          <a:prstGeom prst="triangle">
            <a:avLst>
              <a:gd name="adj" fmla="val 5748"/>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4" name="Picture 3"/>
          <p:cNvPicPr>
            <a:picLocks noChangeAspect="1"/>
          </p:cNvPicPr>
          <p:nvPr/>
        </p:nvPicPr>
        <p:blipFill rotWithShape="1">
          <a:blip r:embed="rId3"/>
          <a:srcRect l="7841" t="24724" r="4756" b="10821"/>
          <a:stretch/>
        </p:blipFill>
        <p:spPr>
          <a:xfrm>
            <a:off x="4229122" y="3644457"/>
            <a:ext cx="3238478" cy="1943101"/>
          </a:xfrm>
          <a:prstGeom prst="rect">
            <a:avLst/>
          </a:prstGeom>
          <a:ln>
            <a:solidFill>
              <a:schemeClr val="accent5">
                <a:lumMod val="75000"/>
              </a:schemeClr>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959389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W_Public">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5627</TotalTime>
  <Words>986</Words>
  <Application>Microsoft Office PowerPoint</Application>
  <PresentationFormat>On-screen Show (4:3)</PresentationFormat>
  <Paragraphs>257</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 Unicode MS</vt:lpstr>
      <vt:lpstr>Arial</vt:lpstr>
      <vt:lpstr>Calibri</vt:lpstr>
      <vt:lpstr>Cambria Math</vt:lpstr>
      <vt:lpstr>Courier New</vt:lpstr>
      <vt:lpstr>Garamond</vt:lpstr>
      <vt:lpstr>Wingdings</vt:lpstr>
      <vt:lpstr>MW_Public</vt:lpstr>
      <vt:lpstr>SimPowerSystems Hands-on Workshop: Modeling and Simulation of Electrical Power Systems with SimPowerSystemsTM</vt:lpstr>
      <vt:lpstr>Outline</vt:lpstr>
      <vt:lpstr>SimElectronics or SimPowerSystems?</vt:lpstr>
      <vt:lpstr>SimElectronics or SimPowerSystems?</vt:lpstr>
      <vt:lpstr>SimElectronics or SimPowerSystems?</vt:lpstr>
      <vt:lpstr>Ideal switching algorithm</vt:lpstr>
      <vt:lpstr>Ideal switching algorithm Effect of using snubber circuits</vt:lpstr>
      <vt:lpstr>Power quality and harmonic analysis Multi-pulse rectification</vt:lpstr>
      <vt:lpstr>Power quality and harmonic analysis Transformer rectifier units (TRUs)</vt:lpstr>
      <vt:lpstr>Power quality and harmonic analysis Switching strategies – Pulse-Width Modulation (PWM)</vt:lpstr>
      <vt:lpstr>Power quality and harmonic analysis Switching strategies – Pulse-Width Modulation (PWM)</vt:lpstr>
      <vt:lpstr>Power quality and harmonic analysis Switching strategies – Space Vector Modulation (SVM)</vt:lpstr>
      <vt:lpstr>Power quality and harmonic analysis Comparing switching strategies</vt:lpstr>
      <vt:lpstr>Control design and linearization Detailed and average transistor bridges</vt:lpstr>
      <vt:lpstr>Control design and linearization Detailed and average transistor bridges</vt:lpstr>
      <vt:lpstr>Control design and linearization Detailed and average transistor bridges</vt:lpstr>
      <vt:lpstr>Control design and linearization Detailed and average transistor bridges</vt:lpstr>
      <vt:lpstr>Control design and linearization Detailed and average transistor bridges</vt:lpstr>
      <vt:lpstr>Control design and linearization Detailed and average transistor bridges</vt:lpstr>
      <vt:lpstr>Control design and linearization Using subsystem variants</vt:lpstr>
      <vt:lpstr>Control design and linearization Initialization and trimming</vt:lpstr>
      <vt:lpstr>Control design and linearization Initialization and trimming</vt:lpstr>
      <vt:lpstr>Control design and linearization Plant identification from simulation data</vt:lpstr>
      <vt:lpstr>Control design and linearization Plant identification from simulation data</vt:lpstr>
      <vt:lpstr>Control design and linearization Plant identification from simulation data</vt:lpstr>
      <vt:lpstr>Control design and linearization Frequency response estimation</vt:lpstr>
      <vt:lpstr>Control design and linearization Frequency response estimation</vt:lpstr>
      <vt:lpstr>Control design and linearization Multi-input, multi-output control tuning</vt:lpstr>
      <vt:lpstr>Control design and linearization Multi-input, multi-output control tuning</vt:lpstr>
      <vt:lpstr>Control design and linearization Multi-input, multi-output control tuning</vt:lpstr>
      <vt:lpstr>PowerPoint Presentation</vt:lpstr>
    </vt:vector>
  </TitlesOfParts>
  <Company>MathWorks,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and Simulation of Electrical Power Systems with SimPowerSystemsTM</dc:title>
  <dc:creator>Carlos Osorio</dc:creator>
  <cp:keywords>Version 14.0</cp:keywords>
  <cp:lastModifiedBy>Carlos Osorio</cp:lastModifiedBy>
  <cp:revision>430</cp:revision>
  <dcterms:created xsi:type="dcterms:W3CDTF">2014-05-22T14:16:42Z</dcterms:created>
  <dcterms:modified xsi:type="dcterms:W3CDTF">2014-08-21T23:05:19Z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